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0" r:id="rId3"/>
    <p:sldId id="744" r:id="rId5"/>
    <p:sldId id="529" r:id="rId6"/>
    <p:sldId id="585" r:id="rId7"/>
    <p:sldId id="526" r:id="rId8"/>
    <p:sldId id="804" r:id="rId9"/>
    <p:sldId id="460" r:id="rId10"/>
    <p:sldId id="458" r:id="rId11"/>
    <p:sldId id="525" r:id="rId12"/>
    <p:sldId id="530" r:id="rId13"/>
    <p:sldId id="644" r:id="rId14"/>
    <p:sldId id="616" r:id="rId15"/>
    <p:sldId id="647" r:id="rId16"/>
    <p:sldId id="806" r:id="rId17"/>
    <p:sldId id="780" r:id="rId18"/>
    <p:sldId id="648" r:id="rId19"/>
    <p:sldId id="650" r:id="rId20"/>
    <p:sldId id="651" r:id="rId21"/>
    <p:sldId id="808" r:id="rId22"/>
    <p:sldId id="657" r:id="rId23"/>
    <p:sldId id="689" r:id="rId24"/>
    <p:sldId id="655" r:id="rId25"/>
    <p:sldId id="659" r:id="rId26"/>
    <p:sldId id="667" r:id="rId27"/>
    <p:sldId id="534" r:id="rId28"/>
    <p:sldId id="671" r:id="rId29"/>
    <p:sldId id="574" r:id="rId30"/>
    <p:sldId id="675" r:id="rId31"/>
    <p:sldId id="745" r:id="rId32"/>
    <p:sldId id="576" r:id="rId33"/>
    <p:sldId id="677" r:id="rId34"/>
    <p:sldId id="678" r:id="rId35"/>
    <p:sldId id="680" r:id="rId36"/>
    <p:sldId id="670" r:id="rId37"/>
    <p:sldId id="681" r:id="rId38"/>
    <p:sldId id="569" r:id="rId39"/>
    <p:sldId id="682" r:id="rId40"/>
    <p:sldId id="432" r:id="rId41"/>
    <p:sldId id="533"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092"/>
        <p:guide pos="387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nSpc>
                <a:spcPct val="130000"/>
              </a:lnSpc>
            </a:pPr>
            <a:r>
              <a:rPr lang="zh-CN" altLang="en-US"/>
              <a:t>三级医院的二级指标共</a:t>
            </a:r>
            <a:r>
              <a:rPr lang="en-US" altLang="zh-CN"/>
              <a:t>14</a:t>
            </a:r>
            <a:r>
              <a:rPr lang="zh-CN" altLang="en-US"/>
              <a:t>项，蓝色字体是二级医院的指标，较三级医院少一些，共</a:t>
            </a:r>
            <a:r>
              <a:rPr lang="en-US" altLang="zh-CN"/>
              <a:t>10</a:t>
            </a:r>
            <a:r>
              <a:rPr lang="zh-CN" altLang="en-US"/>
              <a:t>项，蓝色字体的是二级医院的二级指标</a:t>
            </a:r>
            <a:r>
              <a:rPr lang="zh-CN" altLang="en-US"/>
              <a:t>，与药事管理相关的条款主要是合理用药、</a:t>
            </a:r>
            <a:r>
              <a:rPr lang="zh-CN" altLang="en-US">
                <a:solidFill>
                  <a:srgbClr val="FF0000"/>
                </a:solidFill>
                <a:sym typeface="+mn-ea"/>
              </a:rPr>
              <a:t>资源效率、收支结构和费用控制</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5" Type="http://schemas.openxmlformats.org/officeDocument/2006/relationships/tags" Target="../tags/tag90.xml"/><Relationship Id="rId24" Type="http://schemas.openxmlformats.org/officeDocument/2006/relationships/tags" Target="../tags/tag89.xml"/><Relationship Id="rId23" Type="http://schemas.openxmlformats.org/officeDocument/2006/relationships/tags" Target="../tags/tag88.xml"/><Relationship Id="rId22" Type="http://schemas.openxmlformats.org/officeDocument/2006/relationships/tags" Target="../tags/tag87.xml"/><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0" Type="http://schemas.openxmlformats.org/officeDocument/2006/relationships/tags" Target="../tags/tag10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0" Type="http://schemas.openxmlformats.org/officeDocument/2006/relationships/tags" Target="../tags/tag4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13" name="任意多边形: 形状 12"/>
          <p:cNvSpPr/>
          <p:nvPr>
            <p:custDataLst>
              <p:tags r:id="rId2"/>
            </p:custDataLst>
          </p:nvPr>
        </p:nvSpPr>
        <p:spPr>
          <a:xfrm>
            <a:off x="9070340" y="0"/>
            <a:ext cx="3121660" cy="2059940"/>
          </a:xfrm>
          <a:custGeom>
            <a:avLst/>
            <a:gdLst>
              <a:gd name="connsiteX0" fmla="*/ 3121594 w 3121594"/>
              <a:gd name="connsiteY0" fmla="*/ 2059935 h 2059935"/>
              <a:gd name="connsiteX1" fmla="*/ 3121594 w 3121594"/>
              <a:gd name="connsiteY1" fmla="*/ 0 h 2059935"/>
              <a:gd name="connsiteX2" fmla="*/ 0 w 3121594"/>
              <a:gd name="connsiteY2" fmla="*/ 0 h 2059935"/>
            </a:gdLst>
            <a:ahLst/>
            <a:cxnLst>
              <a:cxn ang="0">
                <a:pos x="connsiteX0" y="connsiteY0"/>
              </a:cxn>
              <a:cxn ang="0">
                <a:pos x="connsiteX1" y="connsiteY1"/>
              </a:cxn>
              <a:cxn ang="0">
                <a:pos x="connsiteX2" y="connsiteY2"/>
              </a:cxn>
            </a:cxnLst>
            <a:rect l="l" t="t" r="r" b="b"/>
            <a:pathLst>
              <a:path w="3121594" h="2059935">
                <a:moveTo>
                  <a:pt x="3121594" y="2059935"/>
                </a:moveTo>
                <a:lnTo>
                  <a:pt x="3121594" y="0"/>
                </a:lnTo>
                <a:lnTo>
                  <a:pt x="0" y="0"/>
                </a:lnTo>
                <a:close/>
              </a:path>
            </a:pathLst>
          </a:custGeom>
          <a:solidFill>
            <a:schemeClr val="accent6"/>
          </a:solidFill>
          <a:ln w="6335" cap="flat">
            <a:noFill/>
            <a:prstDash val="solid"/>
            <a:miter/>
          </a:ln>
        </p:spPr>
        <p:txBody>
          <a:bodyPr rtlCol="0" anchor="ctr"/>
          <a:lstStyle/>
          <a:p>
            <a:endParaRPr lang="zh-CN" altLang="en-US"/>
          </a:p>
        </p:txBody>
      </p:sp>
      <p:grpSp>
        <p:nvGrpSpPr>
          <p:cNvPr id="14" name="组合 13"/>
          <p:cNvGrpSpPr/>
          <p:nvPr>
            <p:custDataLst>
              <p:tags r:id="rId3"/>
            </p:custDataLst>
          </p:nvPr>
        </p:nvGrpSpPr>
        <p:grpSpPr>
          <a:xfrm>
            <a:off x="0" y="4744778"/>
            <a:ext cx="5066665" cy="2120842"/>
            <a:chOff x="0" y="5477"/>
            <a:chExt cx="12744" cy="5335"/>
          </a:xfrm>
        </p:grpSpPr>
        <p:sp>
          <p:nvSpPr>
            <p:cNvPr id="23" name="任意多边形: 形状 22"/>
            <p:cNvSpPr/>
            <p:nvPr>
              <p:custDataLst>
                <p:tags r:id="rId4"/>
              </p:custDataLst>
            </p:nvPr>
          </p:nvSpPr>
          <p:spPr>
            <a:xfrm>
              <a:off x="2" y="5477"/>
              <a:ext cx="12742" cy="5335"/>
            </a:xfrm>
            <a:custGeom>
              <a:avLst/>
              <a:gdLst>
                <a:gd name="connsiteX0" fmla="*/ 0 w 7228154"/>
                <a:gd name="connsiteY0" fmla="*/ 0 h 4082474"/>
                <a:gd name="connsiteX1" fmla="*/ 0 w 7228154"/>
                <a:gd name="connsiteY1" fmla="*/ 4082475 h 4082474"/>
                <a:gd name="connsiteX2" fmla="*/ 7228154 w 7228154"/>
                <a:gd name="connsiteY2" fmla="*/ 4082475 h 4082474"/>
              </a:gdLst>
              <a:ahLst/>
              <a:cxnLst>
                <a:cxn ang="0">
                  <a:pos x="connsiteX0" y="connsiteY0"/>
                </a:cxn>
                <a:cxn ang="0">
                  <a:pos x="connsiteX1" y="connsiteY1"/>
                </a:cxn>
                <a:cxn ang="0">
                  <a:pos x="connsiteX2" y="connsiteY2"/>
                </a:cxn>
              </a:cxnLst>
              <a:rect l="l" t="t" r="r" b="b"/>
              <a:pathLst>
                <a:path w="7228154" h="4082474">
                  <a:moveTo>
                    <a:pt x="0" y="0"/>
                  </a:moveTo>
                  <a:lnTo>
                    <a:pt x="0" y="4082475"/>
                  </a:lnTo>
                  <a:lnTo>
                    <a:pt x="7228154" y="4082475"/>
                  </a:lnTo>
                  <a:close/>
                </a:path>
              </a:pathLst>
            </a:custGeom>
            <a:solidFill>
              <a:schemeClr val="accent4"/>
            </a:solidFill>
            <a:ln w="6335" cap="flat">
              <a:noFill/>
              <a:prstDash val="solid"/>
              <a:miter/>
            </a:ln>
          </p:spPr>
          <p:txBody>
            <a:bodyPr rtlCol="0" anchor="ctr"/>
            <a:lstStyle/>
            <a:p>
              <a:endParaRPr lang="zh-CN" altLang="en-US" dirty="0"/>
            </a:p>
          </p:txBody>
        </p:sp>
        <p:sp>
          <p:nvSpPr>
            <p:cNvPr id="24" name="任意多边形: 形状 23"/>
            <p:cNvSpPr/>
            <p:nvPr>
              <p:custDataLst>
                <p:tags r:id="rId5"/>
              </p:custDataLst>
            </p:nvPr>
          </p:nvSpPr>
          <p:spPr>
            <a:xfrm>
              <a:off x="0" y="6151"/>
              <a:ext cx="11383" cy="4661"/>
            </a:xfrm>
            <a:custGeom>
              <a:avLst/>
              <a:gdLst>
                <a:gd name="connsiteX0" fmla="*/ 0 w 7228154"/>
                <a:gd name="connsiteY0" fmla="*/ 0 h 4082474"/>
                <a:gd name="connsiteX1" fmla="*/ 0 w 7228154"/>
                <a:gd name="connsiteY1" fmla="*/ 4082475 h 4082474"/>
                <a:gd name="connsiteX2" fmla="*/ 7228155 w 7228154"/>
                <a:gd name="connsiteY2" fmla="*/ 4082475 h 4082474"/>
              </a:gdLst>
              <a:ahLst/>
              <a:cxnLst>
                <a:cxn ang="0">
                  <a:pos x="connsiteX0" y="connsiteY0"/>
                </a:cxn>
                <a:cxn ang="0">
                  <a:pos x="connsiteX1" y="connsiteY1"/>
                </a:cxn>
                <a:cxn ang="0">
                  <a:pos x="connsiteX2" y="connsiteY2"/>
                </a:cxn>
              </a:cxnLst>
              <a:rect l="l" t="t" r="r" b="b"/>
              <a:pathLst>
                <a:path w="7228154" h="4082474">
                  <a:moveTo>
                    <a:pt x="0" y="0"/>
                  </a:moveTo>
                  <a:lnTo>
                    <a:pt x="0" y="4082475"/>
                  </a:lnTo>
                  <a:lnTo>
                    <a:pt x="7228155" y="4082475"/>
                  </a:lnTo>
                  <a:close/>
                </a:path>
              </a:pathLst>
            </a:custGeom>
            <a:solidFill>
              <a:schemeClr val="accent6"/>
            </a:solidFill>
            <a:ln w="6335" cap="flat">
              <a:noFill/>
              <a:prstDash val="solid"/>
              <a:miter/>
            </a:ln>
          </p:spPr>
          <p:txBody>
            <a:bodyPr rtlCol="0" anchor="ctr"/>
            <a:lstStyle/>
            <a:p>
              <a:endParaRPr lang="zh-CN" altLang="en-US" dirty="0"/>
            </a:p>
          </p:txBody>
        </p:sp>
      </p:grpSp>
      <p:sp>
        <p:nvSpPr>
          <p:cNvPr id="25" name="任意多边形: 形状 24"/>
          <p:cNvSpPr/>
          <p:nvPr>
            <p:custDataLst>
              <p:tags r:id="rId6"/>
            </p:custDataLst>
          </p:nvPr>
        </p:nvSpPr>
        <p:spPr>
          <a:xfrm>
            <a:off x="0" y="0"/>
            <a:ext cx="2552700" cy="4409440"/>
          </a:xfrm>
          <a:custGeom>
            <a:avLst/>
            <a:gdLst>
              <a:gd name="connsiteX0" fmla="*/ 0 w 7837895"/>
              <a:gd name="connsiteY0" fmla="*/ 4409530 h 4409529"/>
              <a:gd name="connsiteX1" fmla="*/ 0 w 7837895"/>
              <a:gd name="connsiteY1" fmla="*/ 0 h 4409529"/>
              <a:gd name="connsiteX2" fmla="*/ 7837896 w 7837895"/>
              <a:gd name="connsiteY2" fmla="*/ 0 h 4409529"/>
            </a:gdLst>
            <a:ahLst/>
            <a:cxnLst>
              <a:cxn ang="0">
                <a:pos x="connsiteX0" y="connsiteY0"/>
              </a:cxn>
              <a:cxn ang="0">
                <a:pos x="connsiteX1" y="connsiteY1"/>
              </a:cxn>
              <a:cxn ang="0">
                <a:pos x="connsiteX2" y="connsiteY2"/>
              </a:cxn>
            </a:cxnLst>
            <a:rect l="l" t="t" r="r" b="b"/>
            <a:pathLst>
              <a:path w="7837895" h="4409529">
                <a:moveTo>
                  <a:pt x="0" y="4409530"/>
                </a:moveTo>
                <a:lnTo>
                  <a:pt x="0" y="0"/>
                </a:lnTo>
                <a:lnTo>
                  <a:pt x="7837896" y="0"/>
                </a:lnTo>
                <a:close/>
              </a:path>
            </a:pathLst>
          </a:custGeom>
          <a:solidFill>
            <a:schemeClr val="accent1"/>
          </a:solidFill>
          <a:ln w="6335" cap="flat">
            <a:noFill/>
            <a:prstDash val="solid"/>
            <a:miter/>
          </a:ln>
        </p:spPr>
        <p:txBody>
          <a:bodyPr rtlCol="0" anchor="ctr"/>
          <a:lstStyle/>
          <a:p>
            <a:endParaRPr lang="zh-CN" altLang="en-US" dirty="0"/>
          </a:p>
        </p:txBody>
      </p:sp>
      <p:cxnSp>
        <p:nvCxnSpPr>
          <p:cNvPr id="26" name="直接连接符 25"/>
          <p:cNvCxnSpPr/>
          <p:nvPr>
            <p:custDataLst>
              <p:tags r:id="rId7"/>
            </p:custDataLst>
          </p:nvPr>
        </p:nvCxnSpPr>
        <p:spPr>
          <a:xfrm>
            <a:off x="2800732" y="3622040"/>
            <a:ext cx="65905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8"/>
            </p:custDataLst>
          </p:nvPr>
        </p:nvSpPr>
        <p:spPr>
          <a:xfrm>
            <a:off x="1755527" y="1331623"/>
            <a:ext cx="8680946" cy="2121978"/>
          </a:xfrm>
        </p:spPr>
        <p:txBody>
          <a:bodyPr lIns="90000" tIns="46800" rIns="90000" bIns="0" anchor="b" anchorCtr="0">
            <a:normAutofit/>
          </a:bodyPr>
          <a:lstStyle>
            <a:lvl1pPr algn="ctr">
              <a:defRPr sz="5400" spc="600" baseline="0">
                <a:solidFill>
                  <a:schemeClr val="tx1">
                    <a:lumMod val="75000"/>
                    <a:lumOff val="25000"/>
                  </a:schemeClr>
                </a:solidFill>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9"/>
            </p:custDataLst>
          </p:nvPr>
        </p:nvSpPr>
        <p:spPr>
          <a:xfrm>
            <a:off x="2192655" y="3713619"/>
            <a:ext cx="7896859" cy="511698"/>
          </a:xfrm>
        </p:spPr>
        <p:txBody>
          <a:bodyPr lIns="90170" tIns="46990" rIns="90170" bIns="46990" anchor="ctr" anchorCtr="0">
            <a:normAutofit/>
          </a:bodyPr>
          <a:lstStyle>
            <a:lvl1pPr marL="0" indent="0" algn="ctr" eaLnBrk="1" fontAlgn="auto" latinLnBrk="0" hangingPunct="1">
              <a:lnSpc>
                <a:spcPct val="100000"/>
              </a:lnSpc>
              <a:buNone/>
              <a:defRPr sz="2400" u="none" strike="noStrike" kern="1200" cap="none" spc="200" normalizeH="0" baseline="0">
                <a:solidFill>
                  <a:schemeClr val="tx1">
                    <a:lumMod val="75000"/>
                    <a:lumOff val="2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3"/>
            </p:custDataLst>
          </p:nvPr>
        </p:nvSpPr>
        <p:spPr>
          <a:xfrm>
            <a:off x="2552700" y="4299889"/>
            <a:ext cx="7107238" cy="511698"/>
          </a:xfrm>
        </p:spPr>
        <p:txBody>
          <a:bodyPr lIns="90000" tIns="46800" rIns="90000" bIns="46800">
            <a:normAutofit/>
          </a:bodyPr>
          <a:lstStyle>
            <a:lvl1pPr marL="0" indent="0" algn="ctr">
              <a:buNone/>
              <a:defRPr sz="1800">
                <a:solidFill>
                  <a:schemeClr val="tx1">
                    <a:lumMod val="75000"/>
                    <a:lumOff val="25000"/>
                  </a:schemeClr>
                </a:solidFill>
              </a:defRPr>
            </a:lvl1pPr>
          </a:lstStyle>
          <a:p>
            <a:pPr lvl="0"/>
            <a:r>
              <a:rPr lang="zh-CN" altLang="en-US" dirty="0"/>
              <a:t>单击此处编辑文本</a:t>
            </a:r>
            <a:endParaRPr lang="zh-CN" altLang="en-US" dirty="0"/>
          </a:p>
        </p:txBody>
      </p:sp>
      <p:sp>
        <p:nvSpPr>
          <p:cNvPr id="7" name="文本占位符 6"/>
          <p:cNvSpPr>
            <a:spLocks noGrp="1"/>
          </p:cNvSpPr>
          <p:nvPr>
            <p:ph type="body" sz="quarter" idx="14" hasCustomPrompt="1"/>
            <p:custDataLst>
              <p:tags r:id="rId14"/>
            </p:custDataLst>
          </p:nvPr>
        </p:nvSpPr>
        <p:spPr>
          <a:xfrm>
            <a:off x="2552700" y="4790718"/>
            <a:ext cx="7107238" cy="511698"/>
          </a:xfrm>
        </p:spPr>
        <p:txBody>
          <a:bodyPr lIns="90000" tIns="46800" rIns="90000" bIns="46800">
            <a:normAutofit/>
          </a:bodyPr>
          <a:lstStyle>
            <a:lvl1pPr marL="0" indent="0" algn="ctr">
              <a:buNone/>
              <a:defRPr sz="1800">
                <a:solidFill>
                  <a:schemeClr val="tx1">
                    <a:lumMod val="75000"/>
                    <a:lumOff val="25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73660" y="4859655"/>
            <a:ext cx="5760085" cy="1998345"/>
            <a:chOff x="4151937" y="5109029"/>
            <a:chExt cx="2721846" cy="944356"/>
          </a:xfrm>
        </p:grpSpPr>
        <p:sp>
          <p:nvSpPr>
            <p:cNvPr id="13" name="等腰三角形 12"/>
            <p:cNvSpPr/>
            <p:nvPr>
              <p:custDataLst>
                <p:tags r:id="rId3"/>
              </p:custDataLst>
            </p:nvPr>
          </p:nvSpPr>
          <p:spPr>
            <a:xfrm>
              <a:off x="4565168" y="5109029"/>
              <a:ext cx="1912727" cy="944356"/>
            </a:xfrm>
            <a:prstGeom prst="triangle">
              <a:avLst/>
            </a:prstGeom>
            <a:solidFill>
              <a:schemeClr val="accent6"/>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sp>
          <p:nvSpPr>
            <p:cNvPr id="14" name="等腰三角形 13"/>
            <p:cNvSpPr/>
            <p:nvPr>
              <p:custDataLst>
                <p:tags r:id="rId4"/>
              </p:custDataLst>
            </p:nvPr>
          </p:nvSpPr>
          <p:spPr>
            <a:xfrm>
              <a:off x="5562405" y="5405929"/>
              <a:ext cx="1311378" cy="647456"/>
            </a:xfrm>
            <a:prstGeom prst="triangle">
              <a:avLst/>
            </a:prstGeom>
            <a:solidFill>
              <a:schemeClr val="accent1">
                <a:alpha val="92000"/>
              </a:schemeClr>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sp>
          <p:nvSpPr>
            <p:cNvPr id="20" name="等腰三角形 19"/>
            <p:cNvSpPr/>
            <p:nvPr>
              <p:custDataLst>
                <p:tags r:id="rId5"/>
              </p:custDataLst>
            </p:nvPr>
          </p:nvSpPr>
          <p:spPr>
            <a:xfrm>
              <a:off x="4786508" y="5720585"/>
              <a:ext cx="674063" cy="332800"/>
            </a:xfrm>
            <a:prstGeom prst="triangle">
              <a:avLst/>
            </a:prstGeom>
            <a:solidFill>
              <a:schemeClr val="accent1">
                <a:lumMod val="50000"/>
              </a:schemeClr>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sp>
          <p:nvSpPr>
            <p:cNvPr id="22" name="等腰三角形 21"/>
            <p:cNvSpPr/>
            <p:nvPr>
              <p:custDataLst>
                <p:tags r:id="rId6"/>
              </p:custDataLst>
            </p:nvPr>
          </p:nvSpPr>
          <p:spPr>
            <a:xfrm>
              <a:off x="4151937" y="5645342"/>
              <a:ext cx="826463" cy="408043"/>
            </a:xfrm>
            <a:prstGeom prst="triangle">
              <a:avLst/>
            </a:prstGeom>
            <a:solidFill>
              <a:schemeClr val="accent4">
                <a:lumMod val="60000"/>
                <a:lumOff val="40000"/>
              </a:schemeClr>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dirty="0"/>
            </a:p>
          </p:txBody>
        </p:sp>
        <p:sp>
          <p:nvSpPr>
            <p:cNvPr id="23" name="等腰三角形 22"/>
            <p:cNvSpPr/>
            <p:nvPr>
              <p:custDataLst>
                <p:tags r:id="rId7"/>
              </p:custDataLst>
            </p:nvPr>
          </p:nvSpPr>
          <p:spPr>
            <a:xfrm>
              <a:off x="6313124" y="5516676"/>
              <a:ext cx="266605" cy="131629"/>
            </a:xfrm>
            <a:prstGeom prst="triangle">
              <a:avLst/>
            </a:prstGeom>
            <a:solidFill>
              <a:schemeClr val="accent5"/>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sp>
          <p:nvSpPr>
            <p:cNvPr id="24" name="等腰三角形 23"/>
            <p:cNvSpPr/>
            <p:nvPr>
              <p:custDataLst>
                <p:tags r:id="rId8"/>
              </p:custDataLst>
            </p:nvPr>
          </p:nvSpPr>
          <p:spPr>
            <a:xfrm>
              <a:off x="5572277" y="5720585"/>
              <a:ext cx="431377" cy="212981"/>
            </a:xfrm>
            <a:prstGeom prst="triangle">
              <a:avLst/>
            </a:prstGeom>
            <a:solidFill>
              <a:schemeClr val="accent5"/>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sp>
          <p:nvSpPr>
            <p:cNvPr id="25" name="等腰三角形 24"/>
            <p:cNvSpPr/>
            <p:nvPr>
              <p:custDataLst>
                <p:tags r:id="rId9"/>
              </p:custDataLst>
            </p:nvPr>
          </p:nvSpPr>
          <p:spPr>
            <a:xfrm>
              <a:off x="5618478" y="5234511"/>
              <a:ext cx="169487" cy="83680"/>
            </a:xfrm>
            <a:prstGeom prst="triangle">
              <a:avLst/>
            </a:prstGeom>
            <a:solidFill>
              <a:schemeClr val="accent1">
                <a:lumMod val="50000"/>
              </a:schemeClr>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sp>
          <p:nvSpPr>
            <p:cNvPr id="26" name="等腰三角形 25"/>
            <p:cNvSpPr/>
            <p:nvPr>
              <p:custDataLst>
                <p:tags r:id="rId10"/>
              </p:custDataLst>
            </p:nvPr>
          </p:nvSpPr>
          <p:spPr>
            <a:xfrm>
              <a:off x="4565168" y="5348993"/>
              <a:ext cx="266605" cy="131629"/>
            </a:xfrm>
            <a:prstGeom prst="triangle">
              <a:avLst/>
            </a:prstGeom>
            <a:solidFill>
              <a:schemeClr val="accent2">
                <a:lumMod val="60000"/>
                <a:lumOff val="40000"/>
              </a:schemeClr>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sp>
          <p:nvSpPr>
            <p:cNvPr id="27" name="等腰三角形 26"/>
            <p:cNvSpPr/>
            <p:nvPr>
              <p:custDataLst>
                <p:tags r:id="rId11"/>
              </p:custDataLst>
            </p:nvPr>
          </p:nvSpPr>
          <p:spPr>
            <a:xfrm>
              <a:off x="4202503" y="5803305"/>
              <a:ext cx="169487" cy="83680"/>
            </a:xfrm>
            <a:prstGeom prst="triangle">
              <a:avLst/>
            </a:prstGeom>
            <a:solidFill>
              <a:schemeClr val="accent2">
                <a:lumMod val="60000"/>
                <a:lumOff val="40000"/>
              </a:schemeClr>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grpSp>
      <p:grpSp>
        <p:nvGrpSpPr>
          <p:cNvPr id="28" name="组合 27"/>
          <p:cNvGrpSpPr/>
          <p:nvPr>
            <p:custDataLst>
              <p:tags r:id="rId12"/>
            </p:custDataLst>
          </p:nvPr>
        </p:nvGrpSpPr>
        <p:grpSpPr>
          <a:xfrm rot="10800000">
            <a:off x="6449060" y="0"/>
            <a:ext cx="5737860" cy="1990725"/>
            <a:chOff x="4151937" y="5109029"/>
            <a:chExt cx="2721846" cy="944356"/>
          </a:xfrm>
        </p:grpSpPr>
        <p:sp>
          <p:nvSpPr>
            <p:cNvPr id="29" name="等腰三角形 28"/>
            <p:cNvSpPr/>
            <p:nvPr>
              <p:custDataLst>
                <p:tags r:id="rId13"/>
              </p:custDataLst>
            </p:nvPr>
          </p:nvSpPr>
          <p:spPr>
            <a:xfrm>
              <a:off x="4565168" y="5109029"/>
              <a:ext cx="1912727" cy="944356"/>
            </a:xfrm>
            <a:prstGeom prst="triangle">
              <a:avLst/>
            </a:prstGeom>
            <a:solidFill>
              <a:schemeClr val="accent6"/>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dirty="0"/>
            </a:p>
          </p:txBody>
        </p:sp>
        <p:sp>
          <p:nvSpPr>
            <p:cNvPr id="30" name="等腰三角形 29"/>
            <p:cNvSpPr/>
            <p:nvPr>
              <p:custDataLst>
                <p:tags r:id="rId14"/>
              </p:custDataLst>
            </p:nvPr>
          </p:nvSpPr>
          <p:spPr>
            <a:xfrm>
              <a:off x="5562405" y="5405929"/>
              <a:ext cx="1311378" cy="647456"/>
            </a:xfrm>
            <a:prstGeom prst="triangle">
              <a:avLst/>
            </a:prstGeom>
            <a:solidFill>
              <a:schemeClr val="accent1">
                <a:alpha val="92000"/>
              </a:schemeClr>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sp>
          <p:nvSpPr>
            <p:cNvPr id="31" name="等腰三角形 30"/>
            <p:cNvSpPr/>
            <p:nvPr>
              <p:custDataLst>
                <p:tags r:id="rId15"/>
              </p:custDataLst>
            </p:nvPr>
          </p:nvSpPr>
          <p:spPr>
            <a:xfrm>
              <a:off x="4786508" y="5720585"/>
              <a:ext cx="674063" cy="332800"/>
            </a:xfrm>
            <a:prstGeom prst="triangle">
              <a:avLst/>
            </a:prstGeom>
            <a:solidFill>
              <a:schemeClr val="accent1">
                <a:lumMod val="50000"/>
              </a:schemeClr>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sp>
          <p:nvSpPr>
            <p:cNvPr id="32" name="等腰三角形 31"/>
            <p:cNvSpPr/>
            <p:nvPr>
              <p:custDataLst>
                <p:tags r:id="rId16"/>
              </p:custDataLst>
            </p:nvPr>
          </p:nvSpPr>
          <p:spPr>
            <a:xfrm>
              <a:off x="4151937" y="5645342"/>
              <a:ext cx="826463" cy="408043"/>
            </a:xfrm>
            <a:prstGeom prst="triangle">
              <a:avLst/>
            </a:prstGeom>
            <a:solidFill>
              <a:schemeClr val="accent4">
                <a:lumMod val="60000"/>
                <a:lumOff val="40000"/>
              </a:schemeClr>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sp>
          <p:nvSpPr>
            <p:cNvPr id="33" name="等腰三角形 32"/>
            <p:cNvSpPr/>
            <p:nvPr>
              <p:custDataLst>
                <p:tags r:id="rId17"/>
              </p:custDataLst>
            </p:nvPr>
          </p:nvSpPr>
          <p:spPr>
            <a:xfrm>
              <a:off x="6313124" y="5516676"/>
              <a:ext cx="266605" cy="131629"/>
            </a:xfrm>
            <a:prstGeom prst="triangle">
              <a:avLst/>
            </a:prstGeom>
            <a:solidFill>
              <a:schemeClr val="accent5"/>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sp>
          <p:nvSpPr>
            <p:cNvPr id="34" name="等腰三角形 33"/>
            <p:cNvSpPr/>
            <p:nvPr>
              <p:custDataLst>
                <p:tags r:id="rId18"/>
              </p:custDataLst>
            </p:nvPr>
          </p:nvSpPr>
          <p:spPr>
            <a:xfrm>
              <a:off x="5572277" y="5720585"/>
              <a:ext cx="431377" cy="212981"/>
            </a:xfrm>
            <a:prstGeom prst="triangle">
              <a:avLst/>
            </a:prstGeom>
            <a:solidFill>
              <a:schemeClr val="accent5"/>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sp>
          <p:nvSpPr>
            <p:cNvPr id="35" name="等腰三角形 34"/>
            <p:cNvSpPr/>
            <p:nvPr>
              <p:custDataLst>
                <p:tags r:id="rId19"/>
              </p:custDataLst>
            </p:nvPr>
          </p:nvSpPr>
          <p:spPr>
            <a:xfrm>
              <a:off x="5618478" y="5234511"/>
              <a:ext cx="169487" cy="83680"/>
            </a:xfrm>
            <a:prstGeom prst="triangle">
              <a:avLst/>
            </a:prstGeom>
            <a:solidFill>
              <a:schemeClr val="accent1">
                <a:lumMod val="50000"/>
              </a:schemeClr>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sp>
          <p:nvSpPr>
            <p:cNvPr id="36" name="等腰三角形 35"/>
            <p:cNvSpPr/>
            <p:nvPr>
              <p:custDataLst>
                <p:tags r:id="rId20"/>
              </p:custDataLst>
            </p:nvPr>
          </p:nvSpPr>
          <p:spPr>
            <a:xfrm>
              <a:off x="4565168" y="5348993"/>
              <a:ext cx="266605" cy="131629"/>
            </a:xfrm>
            <a:prstGeom prst="triangle">
              <a:avLst/>
            </a:prstGeom>
            <a:solidFill>
              <a:schemeClr val="accent2">
                <a:lumMod val="60000"/>
                <a:lumOff val="40000"/>
              </a:schemeClr>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sp>
          <p:nvSpPr>
            <p:cNvPr id="37" name="等腰三角形 36"/>
            <p:cNvSpPr/>
            <p:nvPr>
              <p:custDataLst>
                <p:tags r:id="rId21"/>
              </p:custDataLst>
            </p:nvPr>
          </p:nvSpPr>
          <p:spPr>
            <a:xfrm>
              <a:off x="4202503" y="5803305"/>
              <a:ext cx="169487" cy="83680"/>
            </a:xfrm>
            <a:prstGeom prst="triangle">
              <a:avLst/>
            </a:prstGeom>
            <a:solidFill>
              <a:schemeClr val="accent2">
                <a:lumMod val="60000"/>
                <a:lumOff val="40000"/>
              </a:schemeClr>
            </a:solidFill>
            <a:ln>
              <a:noFill/>
            </a:ln>
          </p:spPr>
          <p:style>
            <a:lnRef idx="2">
              <a:srgbClr val="3FC1E0">
                <a:shade val="50000"/>
              </a:srgbClr>
            </a:lnRef>
            <a:fillRef idx="1">
              <a:srgbClr val="3FC1E0"/>
            </a:fillRef>
            <a:effectRef idx="0">
              <a:srgbClr val="3FC1E0"/>
            </a:effectRef>
            <a:fontRef idx="minor">
              <a:srgbClr val="FFFFFF"/>
            </a:fontRef>
          </p:style>
          <p:txBody>
            <a:bodyPr rtlCol="0" anchor="ctr"/>
            <a:lstStyle/>
            <a:p>
              <a:pPr algn="ctr"/>
              <a:endParaRPr lang="zh-CN" altLang="en-US"/>
            </a:p>
          </p:txBody>
        </p:sp>
      </p:grpSp>
      <p:sp>
        <p:nvSpPr>
          <p:cNvPr id="2" name="标题 1"/>
          <p:cNvSpPr>
            <a:spLocks noGrp="1"/>
          </p:cNvSpPr>
          <p:nvPr>
            <p:ph type="title" hasCustomPrompt="1"/>
            <p:custDataLst>
              <p:tags r:id="rId22"/>
            </p:custDataLst>
          </p:nvPr>
        </p:nvSpPr>
        <p:spPr>
          <a:xfrm>
            <a:off x="2793365" y="2295525"/>
            <a:ext cx="6605270" cy="1950085"/>
          </a:xfrm>
        </p:spPr>
        <p:txBody>
          <a:bodyPr vert="horz" lIns="90170" tIns="46990" rIns="90170" bIns="46990" rtlCol="0" anchor="ctr" anchorCtr="0">
            <a:normAutofit/>
          </a:bodyPr>
          <a:lstStyle>
            <a:lvl1pPr marL="0" marR="0" algn="ctr" defTabSz="914400" rtl="0" eaLnBrk="1" fontAlgn="auto" latinLnBrk="0" hangingPunct="1">
              <a:lnSpc>
                <a:spcPct val="100000"/>
              </a:lnSpc>
              <a:buNone/>
              <a:defRPr kumimoji="0" lang="zh-CN" altLang="en-US" sz="9600" b="1" i="0" u="none" strike="noStrike" kern="1200" cap="none" spc="600" normalizeH="0" baseline="0" noProof="1" dirty="0">
                <a:solidFill>
                  <a:schemeClr val="tx1">
                    <a:lumMod val="75000"/>
                    <a:lumOff val="2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9" name="任意多边形: 形状 3"/>
          <p:cNvSpPr/>
          <p:nvPr>
            <p:custDataLst>
              <p:tags r:id="rId2"/>
            </p:custDataLst>
          </p:nvPr>
        </p:nvSpPr>
        <p:spPr>
          <a:xfrm>
            <a:off x="4930775" y="6114415"/>
            <a:ext cx="7261225" cy="664210"/>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4"/>
          </a:solidFill>
          <a:ln w="6350" cap="flat">
            <a:noFill/>
            <a:prstDash val="solid"/>
            <a:miter/>
          </a:ln>
        </p:spPr>
        <p:txBody>
          <a:bodyPr rtlCol="0" anchor="ctr"/>
          <a:lstStyle/>
          <a:p>
            <a:endParaRPr lang="zh-CN" altLang="en-US"/>
          </a:p>
        </p:txBody>
      </p:sp>
      <p:sp>
        <p:nvSpPr>
          <p:cNvPr id="10" name="任意多边形: 形状 4"/>
          <p:cNvSpPr/>
          <p:nvPr>
            <p:custDataLst>
              <p:tags r:id="rId3"/>
            </p:custDataLst>
          </p:nvPr>
        </p:nvSpPr>
        <p:spPr>
          <a:xfrm>
            <a:off x="4930775" y="6193790"/>
            <a:ext cx="7261225" cy="664210"/>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6"/>
          </a:solidFill>
          <a:ln w="6350" cap="flat">
            <a:noFill/>
            <a:prstDash val="solid"/>
            <a:miter/>
          </a:ln>
        </p:spPr>
        <p:txBody>
          <a:bodyPr rtlCol="0" anchor="ctr"/>
          <a:lstStyle/>
          <a:p>
            <a:endParaRPr lang="zh-CN" altLang="en-US"/>
          </a:p>
        </p:txBody>
      </p:sp>
      <p:sp>
        <p:nvSpPr>
          <p:cNvPr id="11" name="任意多边形: 形状 7"/>
          <p:cNvSpPr/>
          <p:nvPr>
            <p:custDataLst>
              <p:tags r:id="rId4"/>
            </p:custDataLst>
          </p:nvPr>
        </p:nvSpPr>
        <p:spPr>
          <a:xfrm>
            <a:off x="0" y="6148705"/>
            <a:ext cx="7843520" cy="720090"/>
          </a:xfrm>
          <a:custGeom>
            <a:avLst/>
            <a:gdLst>
              <a:gd name="connsiteX0" fmla="*/ 7843520 w 7843519"/>
              <a:gd name="connsiteY0" fmla="*/ 1186815 h 1186815"/>
              <a:gd name="connsiteX1" fmla="*/ 0 w 7843519"/>
              <a:gd name="connsiteY1" fmla="*/ 1186815 h 1186815"/>
              <a:gd name="connsiteX2" fmla="*/ 0 w 7843519"/>
              <a:gd name="connsiteY2" fmla="*/ 0 h 1186815"/>
            </a:gdLst>
            <a:ahLst/>
            <a:cxnLst>
              <a:cxn ang="0">
                <a:pos x="connsiteX0" y="connsiteY0"/>
              </a:cxn>
              <a:cxn ang="0">
                <a:pos x="connsiteX1" y="connsiteY1"/>
              </a:cxn>
              <a:cxn ang="0">
                <a:pos x="connsiteX2" y="connsiteY2"/>
              </a:cxn>
            </a:cxnLst>
            <a:rect l="l" t="t" r="r" b="b"/>
            <a:pathLst>
              <a:path w="7843519" h="1186815">
                <a:moveTo>
                  <a:pt x="7843520" y="1186815"/>
                </a:moveTo>
                <a:lnTo>
                  <a:pt x="0" y="1186815"/>
                </a:lnTo>
                <a:lnTo>
                  <a:pt x="0" y="0"/>
                </a:lnTo>
                <a:close/>
              </a:path>
            </a:pathLst>
          </a:custGeom>
          <a:solidFill>
            <a:schemeClr val="accent1"/>
          </a:solidFill>
          <a:ln w="6350" cap="flat">
            <a:noFill/>
            <a:prstDash val="solid"/>
            <a:miter/>
          </a:ln>
        </p:spPr>
        <p:txBody>
          <a:bodyPr rtlCol="0" anchor="ctr"/>
          <a:lstStyle/>
          <a:p>
            <a:endParaRPr lang="zh-CN" altLang="en-US"/>
          </a:p>
        </p:txBody>
      </p:sp>
      <p:sp>
        <p:nvSpPr>
          <p:cNvPr id="2" name="标题 1"/>
          <p:cNvSpPr>
            <a:spLocks noGrp="1"/>
          </p:cNvSpPr>
          <p:nvPr>
            <p:ph type="title"/>
            <p:custDataLst>
              <p:tags r:id="rId5"/>
            </p:custDataLst>
          </p:nvPr>
        </p:nvSpPr>
        <p:spPr/>
        <p:txBody>
          <a:bodyPr/>
          <a:lstStyle>
            <a:lvl1pPr>
              <a:defRPr baseline="0">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15"/>
          <p:cNvSpPr/>
          <p:nvPr>
            <p:custDataLst>
              <p:tags r:id="rId3"/>
            </p:custDataLst>
          </p:nvPr>
        </p:nvSpPr>
        <p:spPr>
          <a:xfrm rot="8220000">
            <a:off x="-495300" y="549275"/>
            <a:ext cx="1016635" cy="1052195"/>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grpSp>
        <p:nvGrpSpPr>
          <p:cNvPr id="11" name="组合 10"/>
          <p:cNvGrpSpPr/>
          <p:nvPr/>
        </p:nvGrpSpPr>
        <p:grpSpPr>
          <a:xfrm rot="0">
            <a:off x="11292205" y="4382135"/>
            <a:ext cx="899160" cy="2477770"/>
            <a:chOff x="17783" y="6171"/>
            <a:chExt cx="1416" cy="4632"/>
          </a:xfrm>
        </p:grpSpPr>
        <p:sp>
          <p:nvSpPr>
            <p:cNvPr id="12" name="任意多边形 11"/>
            <p:cNvSpPr/>
            <p:nvPr>
              <p:custDataLst>
                <p:tags r:id="rId4"/>
              </p:custDataLst>
            </p:nvPr>
          </p:nvSpPr>
          <p:spPr>
            <a:xfrm>
              <a:off x="17783" y="6641"/>
              <a:ext cx="1417" cy="4162"/>
            </a:xfrm>
            <a:custGeom>
              <a:avLst/>
              <a:gdLst>
                <a:gd name="ir" fmla="*/ w 3 4"/>
                <a:gd name="ib" fmla="*/ h 3 4"/>
              </a:gdLst>
              <a:ahLst/>
              <a:cxnLst>
                <a:cxn ang="3">
                  <a:pos x="hc" y="t"/>
                </a:cxn>
                <a:cxn ang="cd2">
                  <a:pos x="l" y="vc"/>
                </a:cxn>
                <a:cxn ang="cd4">
                  <a:pos x="hc" y="b"/>
                </a:cxn>
                <a:cxn ang="0">
                  <a:pos x="r" y="vc"/>
                </a:cxn>
              </a:cxnLst>
              <a:rect l="l" t="t" r="r" b="b"/>
              <a:pathLst>
                <a:path w="3741" h="7481">
                  <a:moveTo>
                    <a:pt x="3741" y="0"/>
                  </a:moveTo>
                  <a:lnTo>
                    <a:pt x="3741" y="1"/>
                  </a:lnTo>
                  <a:lnTo>
                    <a:pt x="3741" y="7481"/>
                  </a:lnTo>
                  <a:lnTo>
                    <a:pt x="3741" y="7481"/>
                  </a:lnTo>
                  <a:lnTo>
                    <a:pt x="0" y="3741"/>
                  </a:lnTo>
                  <a:lnTo>
                    <a:pt x="3741" y="0"/>
                  </a:lnTo>
                  <a:close/>
                </a:path>
              </a:pathLst>
            </a:custGeom>
            <a:solidFill>
              <a:schemeClr val="accent6"/>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13" name="任意多边形 11"/>
            <p:cNvSpPr/>
            <p:nvPr>
              <p:custDataLst>
                <p:tags r:id="rId5"/>
              </p:custDataLst>
            </p:nvPr>
          </p:nvSpPr>
          <p:spPr>
            <a:xfrm>
              <a:off x="17783" y="6171"/>
              <a:ext cx="1417" cy="4162"/>
            </a:xfrm>
            <a:custGeom>
              <a:avLst/>
              <a:gdLst>
                <a:gd name="ir" fmla="*/ w 3 4"/>
                <a:gd name="ib" fmla="*/ h 3 4"/>
              </a:gdLst>
              <a:ahLst/>
              <a:cxnLst>
                <a:cxn ang="3">
                  <a:pos x="hc" y="t"/>
                </a:cxn>
                <a:cxn ang="cd2">
                  <a:pos x="l" y="vc"/>
                </a:cxn>
                <a:cxn ang="cd4">
                  <a:pos x="hc" y="b"/>
                </a:cxn>
                <a:cxn ang="0">
                  <a:pos x="r" y="vc"/>
                </a:cxn>
              </a:cxnLst>
              <a:rect l="l" t="t" r="r" b="b"/>
              <a:pathLst>
                <a:path w="3741" h="7481">
                  <a:moveTo>
                    <a:pt x="3741" y="0"/>
                  </a:moveTo>
                  <a:lnTo>
                    <a:pt x="3741" y="1"/>
                  </a:lnTo>
                  <a:lnTo>
                    <a:pt x="3741" y="7481"/>
                  </a:lnTo>
                  <a:lnTo>
                    <a:pt x="3741" y="7481"/>
                  </a:lnTo>
                  <a:lnTo>
                    <a:pt x="0" y="3741"/>
                  </a:lnTo>
                  <a:lnTo>
                    <a:pt x="3741"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grpSp>
      <p:sp>
        <p:nvSpPr>
          <p:cNvPr id="2" name="标题 1"/>
          <p:cNvSpPr>
            <a:spLocks noGrp="1"/>
          </p:cNvSpPr>
          <p:nvPr>
            <p:ph type="title" hasCustomPrompt="1"/>
            <p:custDataLst>
              <p:tags r:id="rId6"/>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p:nvGrpSpPr>
        <p:grpSpPr>
          <a:xfrm rot="0">
            <a:off x="7926070" y="6221730"/>
            <a:ext cx="4265930" cy="640080"/>
            <a:chOff x="6681" y="8932"/>
            <a:chExt cx="12521" cy="1880"/>
          </a:xfrm>
        </p:grpSpPr>
        <p:sp>
          <p:nvSpPr>
            <p:cNvPr id="12" name="任意多边形: 形状 3"/>
            <p:cNvSpPr/>
            <p:nvPr>
              <p:custDataLst>
                <p:tags r:id="rId2"/>
              </p:custDataLst>
            </p:nvPr>
          </p:nvSpPr>
          <p:spPr>
            <a:xfrm>
              <a:off x="6681" y="8932"/>
              <a:ext cx="12521" cy="1880"/>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4"/>
            </a:solidFill>
            <a:ln w="6350" cap="flat">
              <a:noFill/>
              <a:prstDash val="solid"/>
              <a:miter/>
            </a:ln>
          </p:spPr>
          <p:txBody>
            <a:bodyPr rtlCol="0" anchor="ctr"/>
            <a:lstStyle/>
            <a:p>
              <a:endParaRPr lang="zh-CN" altLang="en-US"/>
            </a:p>
          </p:txBody>
        </p:sp>
        <p:sp>
          <p:nvSpPr>
            <p:cNvPr id="13" name="任意多边形: 形状 4"/>
            <p:cNvSpPr/>
            <p:nvPr>
              <p:custDataLst>
                <p:tags r:id="rId3"/>
              </p:custDataLst>
            </p:nvPr>
          </p:nvSpPr>
          <p:spPr>
            <a:xfrm>
              <a:off x="7765" y="9076"/>
              <a:ext cx="11435" cy="1724"/>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6"/>
            </a:solidFill>
            <a:ln w="6350" cap="flat">
              <a:noFill/>
              <a:prstDash val="solid"/>
              <a:miter/>
            </a:ln>
          </p:spPr>
          <p:txBody>
            <a:bodyPr rtlCol="0" anchor="ctr"/>
            <a:lstStyle/>
            <a:p>
              <a:endParaRPr lang="zh-CN" altLang="en-US"/>
            </a:p>
          </p:txBody>
        </p:sp>
      </p:grpSp>
      <p:sp>
        <p:nvSpPr>
          <p:cNvPr id="14" name="任意多边形: 形状 9"/>
          <p:cNvSpPr/>
          <p:nvPr>
            <p:custDataLst>
              <p:tags r:id="rId4"/>
            </p:custDataLst>
          </p:nvPr>
        </p:nvSpPr>
        <p:spPr>
          <a:xfrm>
            <a:off x="11525250" y="0"/>
            <a:ext cx="666750" cy="769620"/>
          </a:xfrm>
          <a:custGeom>
            <a:avLst/>
            <a:gdLst>
              <a:gd name="connsiteX0" fmla="*/ 969010 w 969009"/>
              <a:gd name="connsiteY0" fmla="*/ 1117600 h 1117600"/>
              <a:gd name="connsiteX1" fmla="*/ 969010 w 969009"/>
              <a:gd name="connsiteY1" fmla="*/ 0 h 1117600"/>
              <a:gd name="connsiteX2" fmla="*/ 0 w 969009"/>
              <a:gd name="connsiteY2" fmla="*/ 0 h 1117600"/>
            </a:gdLst>
            <a:ahLst/>
            <a:cxnLst>
              <a:cxn ang="0">
                <a:pos x="connsiteX0" y="connsiteY0"/>
              </a:cxn>
              <a:cxn ang="0">
                <a:pos x="connsiteX1" y="connsiteY1"/>
              </a:cxn>
              <a:cxn ang="0">
                <a:pos x="connsiteX2" y="connsiteY2"/>
              </a:cxn>
            </a:cxnLst>
            <a:rect l="l" t="t" r="r" b="b"/>
            <a:pathLst>
              <a:path w="969009" h="1117600">
                <a:moveTo>
                  <a:pt x="969010" y="1117600"/>
                </a:moveTo>
                <a:lnTo>
                  <a:pt x="969010" y="0"/>
                </a:lnTo>
                <a:lnTo>
                  <a:pt x="0" y="0"/>
                </a:lnTo>
                <a:close/>
              </a:path>
            </a:pathLst>
          </a:custGeom>
          <a:solidFill>
            <a:schemeClr val="accent1">
              <a:lumMod val="50000"/>
            </a:schemeClr>
          </a:solidFill>
          <a:ln w="6350" cap="flat">
            <a:noFill/>
            <a:prstDash val="solid"/>
            <a:miter/>
          </a:ln>
        </p:spPr>
        <p:txBody>
          <a:bodyPr rtlCol="0" anchor="ctr"/>
          <a:lstStyle/>
          <a:p>
            <a:endParaRPr lang="zh-CN" altLang="en-US"/>
          </a:p>
        </p:txBody>
      </p:sp>
      <p:sp>
        <p:nvSpPr>
          <p:cNvPr id="8" name="矩形 7"/>
          <p:cNvSpPr/>
          <p:nvPr>
            <p:custDataLst>
              <p:tags r:id="rId5"/>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6"/>
            </p:custDataLst>
          </p:nvPr>
        </p:nvSpPr>
        <p:spPr>
          <a:xfrm>
            <a:off x="583200" y="770400"/>
            <a:ext cx="3960000" cy="882000"/>
          </a:xfrm>
        </p:spPr>
        <p:txBody>
          <a:bodyPr anchor="ctr">
            <a:normAutofit/>
          </a:bodyPr>
          <a:lstStyle>
            <a:lvl1pPr>
              <a:defRPr sz="3600" baseline="0">
                <a:solidFill>
                  <a:schemeClr val="bg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任意多边形: 形状 3"/>
          <p:cNvSpPr/>
          <p:nvPr>
            <p:custDataLst>
              <p:tags r:id="rId2"/>
            </p:custDataLst>
          </p:nvPr>
        </p:nvSpPr>
        <p:spPr>
          <a:xfrm>
            <a:off x="4930775" y="6388735"/>
            <a:ext cx="7261225" cy="419100"/>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4"/>
          </a:solidFill>
          <a:ln w="6350" cap="flat">
            <a:noFill/>
            <a:prstDash val="solid"/>
            <a:miter/>
          </a:ln>
        </p:spPr>
        <p:txBody>
          <a:bodyPr rtlCol="0" anchor="ctr"/>
          <a:lstStyle/>
          <a:p>
            <a:endParaRPr lang="zh-CN" altLang="en-US"/>
          </a:p>
        </p:txBody>
      </p:sp>
      <p:sp>
        <p:nvSpPr>
          <p:cNvPr id="14" name="任意多边形: 形状 4"/>
          <p:cNvSpPr/>
          <p:nvPr>
            <p:custDataLst>
              <p:tags r:id="rId3"/>
            </p:custDataLst>
          </p:nvPr>
        </p:nvSpPr>
        <p:spPr>
          <a:xfrm>
            <a:off x="4930775" y="6438900"/>
            <a:ext cx="7261225" cy="419100"/>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6"/>
          </a:solidFill>
          <a:ln w="6350" cap="flat">
            <a:noFill/>
            <a:prstDash val="solid"/>
            <a:miter/>
          </a:ln>
        </p:spPr>
        <p:txBody>
          <a:bodyPr rtlCol="0" anchor="ctr"/>
          <a:lstStyle/>
          <a:p>
            <a:endParaRPr lang="zh-CN" altLang="en-US"/>
          </a:p>
        </p:txBody>
      </p:sp>
      <p:sp>
        <p:nvSpPr>
          <p:cNvPr id="15" name="任意多边形: 形状 7"/>
          <p:cNvSpPr/>
          <p:nvPr>
            <p:custDataLst>
              <p:tags r:id="rId4"/>
            </p:custDataLst>
          </p:nvPr>
        </p:nvSpPr>
        <p:spPr>
          <a:xfrm>
            <a:off x="0" y="6414135"/>
            <a:ext cx="7843520" cy="454660"/>
          </a:xfrm>
          <a:custGeom>
            <a:avLst/>
            <a:gdLst>
              <a:gd name="connsiteX0" fmla="*/ 7843520 w 7843519"/>
              <a:gd name="connsiteY0" fmla="*/ 1186815 h 1186815"/>
              <a:gd name="connsiteX1" fmla="*/ 0 w 7843519"/>
              <a:gd name="connsiteY1" fmla="*/ 1186815 h 1186815"/>
              <a:gd name="connsiteX2" fmla="*/ 0 w 7843519"/>
              <a:gd name="connsiteY2" fmla="*/ 0 h 1186815"/>
            </a:gdLst>
            <a:ahLst/>
            <a:cxnLst>
              <a:cxn ang="0">
                <a:pos x="connsiteX0" y="connsiteY0"/>
              </a:cxn>
              <a:cxn ang="0">
                <a:pos x="connsiteX1" y="connsiteY1"/>
              </a:cxn>
              <a:cxn ang="0">
                <a:pos x="connsiteX2" y="connsiteY2"/>
              </a:cxn>
            </a:cxnLst>
            <a:rect l="l" t="t" r="r" b="b"/>
            <a:pathLst>
              <a:path w="7843519" h="1186815">
                <a:moveTo>
                  <a:pt x="7843520" y="1186815"/>
                </a:moveTo>
                <a:lnTo>
                  <a:pt x="0" y="1186815"/>
                </a:lnTo>
                <a:lnTo>
                  <a:pt x="0" y="0"/>
                </a:lnTo>
                <a:close/>
              </a:path>
            </a:pathLst>
          </a:custGeom>
          <a:solidFill>
            <a:schemeClr val="accent1"/>
          </a:solidFill>
          <a:ln w="6350" cap="flat">
            <a:noFill/>
            <a:prstDash val="solid"/>
            <a:miter/>
          </a:ln>
        </p:spPr>
        <p:txBody>
          <a:bodyPr rtlCol="0" anchor="ctr"/>
          <a:lstStyle/>
          <a:p>
            <a:endParaRPr lang="zh-CN" altLang="en-US"/>
          </a:p>
        </p:txBody>
      </p:sp>
      <p:sp>
        <p:nvSpPr>
          <p:cNvPr id="10" name="矩形 9"/>
          <p:cNvSpPr/>
          <p:nvPr>
            <p:custDataLst>
              <p:tags r:id="rId5"/>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p:custDataLst>
              <p:tags r:id="rId6"/>
            </p:custDataLst>
          </p:nvPr>
        </p:nvSpPr>
        <p:spPr>
          <a:xfrm>
            <a:off x="612000" y="781200"/>
            <a:ext cx="10976400" cy="626400"/>
          </a:xfrm>
        </p:spPr>
        <p:txBody>
          <a:bodyPr anchor="ctr">
            <a:normAutofit/>
          </a:bodyPr>
          <a:lstStyle>
            <a:lvl1pPr algn="ctr">
              <a:defRPr sz="36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2" name="任意多边形: 形状 7"/>
          <p:cNvSpPr/>
          <p:nvPr>
            <p:custDataLst>
              <p:tags r:id="rId2"/>
            </p:custDataLst>
          </p:nvPr>
        </p:nvSpPr>
        <p:spPr>
          <a:xfrm rot="10800000">
            <a:off x="568960" y="0"/>
            <a:ext cx="11623040" cy="454660"/>
          </a:xfrm>
          <a:custGeom>
            <a:avLst/>
            <a:gdLst>
              <a:gd name="connsiteX0" fmla="*/ 7843520 w 7843519"/>
              <a:gd name="connsiteY0" fmla="*/ 1186815 h 1186815"/>
              <a:gd name="connsiteX1" fmla="*/ 0 w 7843519"/>
              <a:gd name="connsiteY1" fmla="*/ 1186815 h 1186815"/>
              <a:gd name="connsiteX2" fmla="*/ 0 w 7843519"/>
              <a:gd name="connsiteY2" fmla="*/ 0 h 1186815"/>
            </a:gdLst>
            <a:ahLst/>
            <a:cxnLst>
              <a:cxn ang="0">
                <a:pos x="connsiteX0" y="connsiteY0"/>
              </a:cxn>
              <a:cxn ang="0">
                <a:pos x="connsiteX1" y="connsiteY1"/>
              </a:cxn>
              <a:cxn ang="0">
                <a:pos x="connsiteX2" y="connsiteY2"/>
              </a:cxn>
            </a:cxnLst>
            <a:rect l="l" t="t" r="r" b="b"/>
            <a:pathLst>
              <a:path w="7843519" h="1186815">
                <a:moveTo>
                  <a:pt x="7843520" y="1186815"/>
                </a:moveTo>
                <a:lnTo>
                  <a:pt x="0" y="1186815"/>
                </a:lnTo>
                <a:lnTo>
                  <a:pt x="0" y="0"/>
                </a:lnTo>
                <a:close/>
              </a:path>
            </a:pathLst>
          </a:custGeom>
          <a:solidFill>
            <a:schemeClr val="accent1"/>
          </a:solidFill>
          <a:ln w="6350" cap="flat">
            <a:noFill/>
            <a:prstDash val="solid"/>
            <a:miter/>
          </a:ln>
        </p:spPr>
        <p:txBody>
          <a:bodyPr rtlCol="0" anchor="ctr"/>
          <a:lstStyle/>
          <a:p>
            <a:endParaRPr lang="zh-CN" altLang="en-US"/>
          </a:p>
        </p:txBody>
      </p:sp>
      <p:grpSp>
        <p:nvGrpSpPr>
          <p:cNvPr id="13" name="组合 12"/>
          <p:cNvGrpSpPr/>
          <p:nvPr/>
        </p:nvGrpSpPr>
        <p:grpSpPr>
          <a:xfrm rot="10800000">
            <a:off x="-635" y="0"/>
            <a:ext cx="4265930" cy="640080"/>
            <a:chOff x="6681" y="8932"/>
            <a:chExt cx="12521" cy="1880"/>
          </a:xfrm>
        </p:grpSpPr>
        <p:sp>
          <p:nvSpPr>
            <p:cNvPr id="14" name="任意多边形: 形状 3"/>
            <p:cNvSpPr/>
            <p:nvPr>
              <p:custDataLst>
                <p:tags r:id="rId3"/>
              </p:custDataLst>
            </p:nvPr>
          </p:nvSpPr>
          <p:spPr>
            <a:xfrm>
              <a:off x="6681" y="8932"/>
              <a:ext cx="12521" cy="1880"/>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4"/>
            </a:solidFill>
            <a:ln w="6350" cap="flat">
              <a:noFill/>
              <a:prstDash val="solid"/>
              <a:miter/>
            </a:ln>
          </p:spPr>
          <p:txBody>
            <a:bodyPr rtlCol="0" anchor="ctr"/>
            <a:lstStyle/>
            <a:p>
              <a:endParaRPr lang="zh-CN" altLang="en-US"/>
            </a:p>
          </p:txBody>
        </p:sp>
        <p:sp>
          <p:nvSpPr>
            <p:cNvPr id="15" name="任意多边形: 形状 4"/>
            <p:cNvSpPr/>
            <p:nvPr>
              <p:custDataLst>
                <p:tags r:id="rId4"/>
              </p:custDataLst>
            </p:nvPr>
          </p:nvSpPr>
          <p:spPr>
            <a:xfrm>
              <a:off x="7765" y="9076"/>
              <a:ext cx="11435" cy="1724"/>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6"/>
            </a:solidFill>
            <a:ln w="6350" cap="flat">
              <a:noFill/>
              <a:prstDash val="solid"/>
              <a:miter/>
            </a:ln>
          </p:spPr>
          <p:txBody>
            <a:bodyPr rtlCol="0" anchor="ctr"/>
            <a:lstStyle/>
            <a:p>
              <a:endParaRPr lang="zh-CN" altLang="en-US"/>
            </a:p>
          </p:txBody>
        </p:sp>
      </p:grpSp>
      <p:sp>
        <p:nvSpPr>
          <p:cNvPr id="8" name="矩形 7"/>
          <p:cNvSpPr/>
          <p:nvPr>
            <p:custDataLst>
              <p:tags r:id="rId5"/>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5" name="任意多边形: 形状 3"/>
          <p:cNvSpPr/>
          <p:nvPr>
            <p:custDataLst>
              <p:tags r:id="rId2"/>
            </p:custDataLst>
          </p:nvPr>
        </p:nvSpPr>
        <p:spPr>
          <a:xfrm>
            <a:off x="4930775" y="6388735"/>
            <a:ext cx="7261225" cy="419100"/>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4"/>
          </a:solidFill>
          <a:ln w="6350" cap="flat">
            <a:noFill/>
            <a:prstDash val="solid"/>
            <a:miter/>
          </a:ln>
        </p:spPr>
        <p:txBody>
          <a:bodyPr rtlCol="0" anchor="ctr"/>
          <a:lstStyle/>
          <a:p>
            <a:endParaRPr lang="zh-CN" altLang="en-US"/>
          </a:p>
        </p:txBody>
      </p:sp>
      <p:sp>
        <p:nvSpPr>
          <p:cNvPr id="16" name="任意多边形: 形状 4"/>
          <p:cNvSpPr/>
          <p:nvPr>
            <p:custDataLst>
              <p:tags r:id="rId3"/>
            </p:custDataLst>
          </p:nvPr>
        </p:nvSpPr>
        <p:spPr>
          <a:xfrm>
            <a:off x="4930775" y="6438900"/>
            <a:ext cx="7261225" cy="419100"/>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6"/>
          </a:solidFill>
          <a:ln w="6350" cap="flat">
            <a:noFill/>
            <a:prstDash val="solid"/>
            <a:miter/>
          </a:ln>
        </p:spPr>
        <p:txBody>
          <a:bodyPr rtlCol="0" anchor="ctr"/>
          <a:lstStyle/>
          <a:p>
            <a:endParaRPr lang="zh-CN" altLang="en-US"/>
          </a:p>
        </p:txBody>
      </p:sp>
      <p:sp>
        <p:nvSpPr>
          <p:cNvPr id="17" name="任意多边形: 形状 7"/>
          <p:cNvSpPr/>
          <p:nvPr>
            <p:custDataLst>
              <p:tags r:id="rId4"/>
            </p:custDataLst>
          </p:nvPr>
        </p:nvSpPr>
        <p:spPr>
          <a:xfrm>
            <a:off x="0" y="6414135"/>
            <a:ext cx="7843520" cy="454660"/>
          </a:xfrm>
          <a:custGeom>
            <a:avLst/>
            <a:gdLst>
              <a:gd name="connsiteX0" fmla="*/ 7843520 w 7843519"/>
              <a:gd name="connsiteY0" fmla="*/ 1186815 h 1186815"/>
              <a:gd name="connsiteX1" fmla="*/ 0 w 7843519"/>
              <a:gd name="connsiteY1" fmla="*/ 1186815 h 1186815"/>
              <a:gd name="connsiteX2" fmla="*/ 0 w 7843519"/>
              <a:gd name="connsiteY2" fmla="*/ 0 h 1186815"/>
            </a:gdLst>
            <a:ahLst/>
            <a:cxnLst>
              <a:cxn ang="0">
                <a:pos x="connsiteX0" y="connsiteY0"/>
              </a:cxn>
              <a:cxn ang="0">
                <a:pos x="connsiteX1" y="connsiteY1"/>
              </a:cxn>
              <a:cxn ang="0">
                <a:pos x="connsiteX2" y="connsiteY2"/>
              </a:cxn>
            </a:cxnLst>
            <a:rect l="l" t="t" r="r" b="b"/>
            <a:pathLst>
              <a:path w="7843519" h="1186815">
                <a:moveTo>
                  <a:pt x="7843520" y="1186815"/>
                </a:moveTo>
                <a:lnTo>
                  <a:pt x="0" y="1186815"/>
                </a:lnTo>
                <a:lnTo>
                  <a:pt x="0" y="0"/>
                </a:lnTo>
                <a:close/>
              </a:path>
            </a:pathLst>
          </a:custGeom>
          <a:solidFill>
            <a:schemeClr val="accent1"/>
          </a:solidFill>
          <a:ln w="6350" cap="flat">
            <a:noFill/>
            <a:prstDash val="solid"/>
            <a:miter/>
          </a:ln>
        </p:spPr>
        <p:txBody>
          <a:bodyPr rtlCol="0" anchor="ctr"/>
          <a:lstStyle/>
          <a:p>
            <a:endParaRPr lang="zh-CN" altLang="en-US" dirty="0"/>
          </a:p>
        </p:txBody>
      </p:sp>
      <p:sp>
        <p:nvSpPr>
          <p:cNvPr id="10" name="矩形 9"/>
          <p:cNvSpPr/>
          <p:nvPr>
            <p:custDataLst>
              <p:tags r:id="rId5"/>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579600" y="237600"/>
            <a:ext cx="11037600" cy="441964"/>
          </a:xfrm>
        </p:spPr>
        <p:txBody>
          <a:bodyPr>
            <a:normAutofit/>
          </a:bodyPr>
          <a:lstStyle>
            <a:lvl1pPr>
              <a:defRPr sz="28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2" name="组合 11"/>
          <p:cNvGrpSpPr/>
          <p:nvPr/>
        </p:nvGrpSpPr>
        <p:grpSpPr>
          <a:xfrm rot="10800000">
            <a:off x="10848975" y="3707765"/>
            <a:ext cx="1343025" cy="3265170"/>
            <a:chOff x="0" y="606"/>
            <a:chExt cx="1437" cy="8628"/>
          </a:xfrm>
        </p:grpSpPr>
        <p:sp>
          <p:nvSpPr>
            <p:cNvPr id="14" name="等腰三角形 13"/>
            <p:cNvSpPr/>
            <p:nvPr>
              <p:custDataLst>
                <p:tags r:id="rId3"/>
              </p:custDataLst>
            </p:nvPr>
          </p:nvSpPr>
          <p:spPr>
            <a:xfrm rot="5400000">
              <a:off x="-3067" y="3673"/>
              <a:ext cx="7571" cy="1437"/>
            </a:xfrm>
            <a:prstGeom prst="triangle">
              <a:avLst/>
            </a:prstGeom>
            <a:solidFill>
              <a:schemeClr val="accent6"/>
            </a:solidFill>
            <a:ln>
              <a:noFill/>
            </a:ln>
          </p:spPr>
          <p:style>
            <a:lnRef idx="2">
              <a:srgbClr val="1C313C">
                <a:shade val="50000"/>
              </a:srgbClr>
            </a:lnRef>
            <a:fillRef idx="1">
              <a:srgbClr val="1C313C"/>
            </a:fillRef>
            <a:effectRef idx="0">
              <a:srgbClr val="1C313C"/>
            </a:effectRef>
            <a:fontRef idx="minor">
              <a:sysClr val="window" lastClr="FFFFFF"/>
            </a:fontRef>
          </p:style>
          <p:txBody>
            <a:bodyPr rtlCol="0" anchor="ctr"/>
            <a:lstStyle/>
            <a:p>
              <a:pPr algn="ctr"/>
              <a:endParaRPr lang="zh-CN" altLang="en-US"/>
            </a:p>
          </p:txBody>
        </p:sp>
        <p:sp>
          <p:nvSpPr>
            <p:cNvPr id="15" name="等腰三角形 14"/>
            <p:cNvSpPr/>
            <p:nvPr>
              <p:custDataLst>
                <p:tags r:id="rId4"/>
              </p:custDataLst>
            </p:nvPr>
          </p:nvSpPr>
          <p:spPr>
            <a:xfrm rot="5400000">
              <a:off x="-3067" y="4730"/>
              <a:ext cx="7571" cy="1437"/>
            </a:xfrm>
            <a:prstGeom prst="triangle">
              <a:avLst/>
            </a:prstGeom>
            <a:solidFill>
              <a:schemeClr val="accent1"/>
            </a:solidFill>
            <a:ln>
              <a:noFill/>
            </a:ln>
          </p:spPr>
          <p:style>
            <a:lnRef idx="2">
              <a:srgbClr val="1C313C">
                <a:shade val="50000"/>
              </a:srgbClr>
            </a:lnRef>
            <a:fillRef idx="1">
              <a:srgbClr val="1C313C"/>
            </a:fillRef>
            <a:effectRef idx="0">
              <a:srgbClr val="1C313C"/>
            </a:effectRef>
            <a:fontRef idx="minor">
              <a:sysClr val="window" lastClr="FFFFFF"/>
            </a:fontRef>
          </p:style>
          <p:txBody>
            <a:bodyPr rtlCol="0" anchor="ctr"/>
            <a:lstStyle/>
            <a:p>
              <a:pPr algn="ctr"/>
              <a:endParaRPr lang="zh-CN" altLang="en-US"/>
            </a:p>
          </p:txBody>
        </p:sp>
      </p:grpSp>
      <p:grpSp>
        <p:nvGrpSpPr>
          <p:cNvPr id="16" name="组合 15"/>
          <p:cNvGrpSpPr/>
          <p:nvPr/>
        </p:nvGrpSpPr>
        <p:grpSpPr>
          <a:xfrm rot="0">
            <a:off x="0" y="113665"/>
            <a:ext cx="1343025" cy="3265170"/>
            <a:chOff x="0" y="606"/>
            <a:chExt cx="1437" cy="8628"/>
          </a:xfrm>
        </p:grpSpPr>
        <p:sp>
          <p:nvSpPr>
            <p:cNvPr id="17" name="等腰三角形 16"/>
            <p:cNvSpPr/>
            <p:nvPr>
              <p:custDataLst>
                <p:tags r:id="rId5"/>
              </p:custDataLst>
            </p:nvPr>
          </p:nvSpPr>
          <p:spPr>
            <a:xfrm rot="5400000">
              <a:off x="-3067" y="3673"/>
              <a:ext cx="7571" cy="1437"/>
            </a:xfrm>
            <a:prstGeom prst="triangle">
              <a:avLst/>
            </a:prstGeom>
            <a:solidFill>
              <a:schemeClr val="accent6"/>
            </a:solidFill>
            <a:ln>
              <a:noFill/>
            </a:ln>
          </p:spPr>
          <p:style>
            <a:lnRef idx="2">
              <a:srgbClr val="1C313C">
                <a:shade val="50000"/>
              </a:srgbClr>
            </a:lnRef>
            <a:fillRef idx="1">
              <a:srgbClr val="1C313C"/>
            </a:fillRef>
            <a:effectRef idx="0">
              <a:srgbClr val="1C313C"/>
            </a:effectRef>
            <a:fontRef idx="minor">
              <a:sysClr val="window" lastClr="FFFFFF"/>
            </a:fontRef>
          </p:style>
          <p:txBody>
            <a:bodyPr rtlCol="0" anchor="ctr"/>
            <a:lstStyle/>
            <a:p>
              <a:pPr algn="ctr"/>
              <a:endParaRPr lang="zh-CN" altLang="en-US"/>
            </a:p>
          </p:txBody>
        </p:sp>
        <p:sp>
          <p:nvSpPr>
            <p:cNvPr id="18" name="等腰三角形 17"/>
            <p:cNvSpPr/>
            <p:nvPr>
              <p:custDataLst>
                <p:tags r:id="rId6"/>
              </p:custDataLst>
            </p:nvPr>
          </p:nvSpPr>
          <p:spPr>
            <a:xfrm rot="5400000">
              <a:off x="-3067" y="4730"/>
              <a:ext cx="7571" cy="1437"/>
            </a:xfrm>
            <a:prstGeom prst="triangle">
              <a:avLst/>
            </a:prstGeom>
            <a:solidFill>
              <a:schemeClr val="accent1"/>
            </a:solidFill>
            <a:ln>
              <a:noFill/>
            </a:ln>
          </p:spPr>
          <p:style>
            <a:lnRef idx="2">
              <a:srgbClr val="1C313C">
                <a:shade val="50000"/>
              </a:srgbClr>
            </a:lnRef>
            <a:fillRef idx="1">
              <a:srgbClr val="1C313C"/>
            </a:fillRef>
            <a:effectRef idx="0">
              <a:srgbClr val="1C313C"/>
            </a:effectRef>
            <a:fontRef idx="minor">
              <a:sysClr val="window" lastClr="FFFFFF"/>
            </a:fontRef>
          </p:style>
          <p:txBody>
            <a:bodyPr rtlCol="0" anchor="ctr"/>
            <a:lstStyle/>
            <a:p>
              <a:pPr algn="ctr"/>
              <a:endParaRPr lang="zh-CN" altLang="en-US"/>
            </a:p>
          </p:txBody>
        </p:sp>
      </p:grpSp>
      <p:sp>
        <p:nvSpPr>
          <p:cNvPr id="2" name="标题 1"/>
          <p:cNvSpPr>
            <a:spLocks noGrp="1"/>
          </p:cNvSpPr>
          <p:nvPr>
            <p:ph type="title" hasCustomPrompt="1"/>
            <p:custDataLst>
              <p:tags r:id="rId7"/>
            </p:custDataLst>
          </p:nvPr>
        </p:nvSpPr>
        <p:spPr>
          <a:xfrm>
            <a:off x="1522800" y="1339200"/>
            <a:ext cx="9144000" cy="2386800"/>
          </a:xfrm>
        </p:spPr>
        <p:txBody>
          <a:bodyPr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1" y="0"/>
            <a:ext cx="4429387" cy="6858000"/>
          </a:xfrm>
          <a:prstGeom prst="rect">
            <a:avLst/>
          </a:prstGeom>
          <a:solidFill>
            <a:schemeClr val="accent1"/>
          </a:solidFill>
          <a:ln>
            <a:noFill/>
          </a:ln>
        </p:spPr>
        <p:style>
          <a:lnRef idx="2">
            <a:srgbClr val="282928">
              <a:shade val="50000"/>
            </a:srgbClr>
          </a:lnRef>
          <a:fillRef idx="1">
            <a:srgbClr val="282928"/>
          </a:fillRef>
          <a:effectRef idx="0">
            <a:srgbClr val="282928"/>
          </a:effectRef>
          <a:fontRef idx="minor">
            <a:sysClr val="window" lastClr="FFFFFF"/>
          </a:fontRef>
        </p:style>
        <p:txBody>
          <a:bodyPr rtlCol="0" anchor="ctr"/>
          <a:lstStyle/>
          <a:p>
            <a:pPr algn="ctr"/>
            <a:endParaRPr lang="zh-CN" altLang="en-US"/>
          </a:p>
        </p:txBody>
      </p:sp>
      <p:sp>
        <p:nvSpPr>
          <p:cNvPr id="54" name="矩形 53"/>
          <p:cNvSpPr/>
          <p:nvPr>
            <p:custDataLst>
              <p:tags r:id="rId3"/>
            </p:custDataLst>
          </p:nvPr>
        </p:nvSpPr>
        <p:spPr>
          <a:xfrm rot="18900000">
            <a:off x="3955998" y="2955611"/>
            <a:ext cx="946777" cy="946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4"/>
            </p:custDataLst>
          </p:nvPr>
        </p:nvSpPr>
        <p:spPr>
          <a:xfrm rot="18900000">
            <a:off x="4227003" y="3226617"/>
            <a:ext cx="404767" cy="404767"/>
          </a:xfrm>
          <a:prstGeom prst="rect">
            <a:avLst/>
          </a:prstGeom>
          <a:solidFill>
            <a:schemeClr val="accent4"/>
          </a:solidFill>
          <a:ln>
            <a:noFill/>
          </a:ln>
        </p:spPr>
        <p:style>
          <a:lnRef idx="2">
            <a:srgbClr val="282928">
              <a:shade val="50000"/>
            </a:srgbClr>
          </a:lnRef>
          <a:fillRef idx="1">
            <a:srgbClr val="282928"/>
          </a:fillRef>
          <a:effectRef idx="0">
            <a:srgbClr val="282928"/>
          </a:effectRef>
          <a:fontRef idx="minor">
            <a:sysClr val="window" lastClr="FFFFFF"/>
          </a:fontRef>
        </p:style>
        <p:txBody>
          <a:bodyPr rtlCol="0" anchor="ctr"/>
          <a:lstStyle/>
          <a:p>
            <a:pPr algn="ctr"/>
            <a:endParaRPr lang="zh-CN" altLang="en-US"/>
          </a:p>
        </p:txBody>
      </p:sp>
      <p:sp>
        <p:nvSpPr>
          <p:cNvPr id="2" name="标题 1"/>
          <p:cNvSpPr>
            <a:spLocks noGrp="1"/>
          </p:cNvSpPr>
          <p:nvPr>
            <p:ph type="title" hasCustomPrompt="1"/>
            <p:custDataLst>
              <p:tags r:id="rId5"/>
            </p:custDataLst>
          </p:nvPr>
        </p:nvSpPr>
        <p:spPr>
          <a:xfrm>
            <a:off x="5310135" y="2170322"/>
            <a:ext cx="6015208" cy="2357611"/>
          </a:xfrm>
        </p:spPr>
        <p:txBody>
          <a:bodyPr lIns="90000" tIns="46800" rIns="90000" bIns="46800" anchor="ctr" anchorCtr="0">
            <a:normAutofit/>
          </a:bodyPr>
          <a:lstStyle>
            <a:lvl1pPr>
              <a:defRPr sz="7200" u="none" strike="noStrike" kern="1200" cap="none" spc="300" normalizeH="0" baseline="0">
                <a:solidFill>
                  <a:schemeClr val="tx1">
                    <a:lumMod val="75000"/>
                    <a:lumOff val="2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图形 34"/>
          <p:cNvGrpSpPr/>
          <p:nvPr>
            <p:custDataLst>
              <p:tags r:id="rId2"/>
            </p:custDataLst>
          </p:nvPr>
        </p:nvGrpSpPr>
        <p:grpSpPr>
          <a:xfrm>
            <a:off x="9783683" y="0"/>
            <a:ext cx="2416749" cy="6869016"/>
            <a:chOff x="9761381" y="0"/>
            <a:chExt cx="2416749" cy="6869016"/>
          </a:xfrm>
          <a:solidFill>
            <a:srgbClr val="0894A5"/>
          </a:solidFill>
        </p:grpSpPr>
        <p:sp>
          <p:nvSpPr>
            <p:cNvPr id="7" name="任意多边形: 形状 3"/>
            <p:cNvSpPr/>
            <p:nvPr>
              <p:custDataLst>
                <p:tags r:id="rId3"/>
              </p:custDataLst>
            </p:nvPr>
          </p:nvSpPr>
          <p:spPr>
            <a:xfrm>
              <a:off x="9761381" y="0"/>
              <a:ext cx="2158624" cy="4069248"/>
            </a:xfrm>
            <a:custGeom>
              <a:avLst/>
              <a:gdLst>
                <a:gd name="connsiteX0" fmla="*/ 2158625 w 2158624"/>
                <a:gd name="connsiteY0" fmla="*/ 4069249 h 4069248"/>
                <a:gd name="connsiteX1" fmla="*/ 2158625 w 2158624"/>
                <a:gd name="connsiteY1" fmla="*/ 0 h 4069248"/>
                <a:gd name="connsiteX2" fmla="*/ 0 w 2158624"/>
                <a:gd name="connsiteY2" fmla="*/ 0 h 4069248"/>
              </a:gdLst>
              <a:ahLst/>
              <a:cxnLst>
                <a:cxn ang="0">
                  <a:pos x="connsiteX0" y="connsiteY0"/>
                </a:cxn>
                <a:cxn ang="0">
                  <a:pos x="connsiteX1" y="connsiteY1"/>
                </a:cxn>
                <a:cxn ang="0">
                  <a:pos x="connsiteX2" y="connsiteY2"/>
                </a:cxn>
              </a:cxnLst>
              <a:rect l="l" t="t" r="r" b="b"/>
              <a:pathLst>
                <a:path w="2158624" h="4069248">
                  <a:moveTo>
                    <a:pt x="2158625" y="4069249"/>
                  </a:moveTo>
                  <a:lnTo>
                    <a:pt x="2158625" y="0"/>
                  </a:lnTo>
                  <a:lnTo>
                    <a:pt x="0" y="0"/>
                  </a:lnTo>
                  <a:close/>
                </a:path>
              </a:pathLst>
            </a:custGeom>
            <a:solidFill>
              <a:schemeClr val="accent4"/>
            </a:solidFill>
            <a:ln w="6325" cap="flat">
              <a:noFill/>
              <a:prstDash val="solid"/>
              <a:miter/>
            </a:ln>
          </p:spPr>
          <p:txBody>
            <a:bodyPr rtlCol="0" anchor="ctr"/>
            <a:lstStyle/>
            <a:p>
              <a:endParaRPr lang="zh-CN" altLang="en-US"/>
            </a:p>
          </p:txBody>
        </p:sp>
        <p:sp>
          <p:nvSpPr>
            <p:cNvPr id="8" name="任意多边形: 形状 4"/>
            <p:cNvSpPr/>
            <p:nvPr>
              <p:custDataLst>
                <p:tags r:id="rId4"/>
              </p:custDataLst>
            </p:nvPr>
          </p:nvSpPr>
          <p:spPr>
            <a:xfrm>
              <a:off x="10019506" y="0"/>
              <a:ext cx="2158624" cy="4069248"/>
            </a:xfrm>
            <a:custGeom>
              <a:avLst/>
              <a:gdLst>
                <a:gd name="connsiteX0" fmla="*/ 2158625 w 2158624"/>
                <a:gd name="connsiteY0" fmla="*/ 4069249 h 4069248"/>
                <a:gd name="connsiteX1" fmla="*/ 2158625 w 2158624"/>
                <a:gd name="connsiteY1" fmla="*/ 0 h 4069248"/>
                <a:gd name="connsiteX2" fmla="*/ 0 w 2158624"/>
                <a:gd name="connsiteY2" fmla="*/ 0 h 4069248"/>
              </a:gdLst>
              <a:ahLst/>
              <a:cxnLst>
                <a:cxn ang="0">
                  <a:pos x="connsiteX0" y="connsiteY0"/>
                </a:cxn>
                <a:cxn ang="0">
                  <a:pos x="connsiteX1" y="connsiteY1"/>
                </a:cxn>
                <a:cxn ang="0">
                  <a:pos x="connsiteX2" y="connsiteY2"/>
                </a:cxn>
              </a:cxnLst>
              <a:rect l="l" t="t" r="r" b="b"/>
              <a:pathLst>
                <a:path w="2158624" h="4069248">
                  <a:moveTo>
                    <a:pt x="2158625" y="4069249"/>
                  </a:moveTo>
                  <a:lnTo>
                    <a:pt x="2158625" y="0"/>
                  </a:lnTo>
                  <a:lnTo>
                    <a:pt x="0" y="0"/>
                  </a:lnTo>
                  <a:close/>
                </a:path>
              </a:pathLst>
            </a:custGeom>
            <a:solidFill>
              <a:schemeClr val="accent6"/>
            </a:solidFill>
            <a:ln w="6325" cap="flat">
              <a:noFill/>
              <a:prstDash val="solid"/>
              <a:miter/>
            </a:ln>
          </p:spPr>
          <p:txBody>
            <a:bodyPr rtlCol="0" anchor="ctr"/>
            <a:lstStyle/>
            <a:p>
              <a:endParaRPr lang="zh-CN" altLang="en-US" dirty="0"/>
            </a:p>
          </p:txBody>
        </p:sp>
        <p:sp>
          <p:nvSpPr>
            <p:cNvPr id="9" name="任意多边形: 形状 5"/>
            <p:cNvSpPr/>
            <p:nvPr>
              <p:custDataLst>
                <p:tags r:id="rId5"/>
              </p:custDataLst>
            </p:nvPr>
          </p:nvSpPr>
          <p:spPr>
            <a:xfrm>
              <a:off x="9837300" y="2473317"/>
              <a:ext cx="2340830" cy="4395699"/>
            </a:xfrm>
            <a:custGeom>
              <a:avLst/>
              <a:gdLst>
                <a:gd name="connsiteX0" fmla="*/ 2340830 w 2340830"/>
                <a:gd name="connsiteY0" fmla="*/ 0 h 4395699"/>
                <a:gd name="connsiteX1" fmla="*/ 2340830 w 2340830"/>
                <a:gd name="connsiteY1" fmla="*/ 4395700 h 4395699"/>
                <a:gd name="connsiteX2" fmla="*/ 0 w 2340830"/>
                <a:gd name="connsiteY2" fmla="*/ 4395700 h 4395699"/>
              </a:gdLst>
              <a:ahLst/>
              <a:cxnLst>
                <a:cxn ang="0">
                  <a:pos x="connsiteX0" y="connsiteY0"/>
                </a:cxn>
                <a:cxn ang="0">
                  <a:pos x="connsiteX1" y="connsiteY1"/>
                </a:cxn>
                <a:cxn ang="0">
                  <a:pos x="connsiteX2" y="connsiteY2"/>
                </a:cxn>
              </a:cxnLst>
              <a:rect l="l" t="t" r="r" b="b"/>
              <a:pathLst>
                <a:path w="2340830" h="4395699">
                  <a:moveTo>
                    <a:pt x="2340830" y="0"/>
                  </a:moveTo>
                  <a:lnTo>
                    <a:pt x="2340830" y="4395700"/>
                  </a:lnTo>
                  <a:lnTo>
                    <a:pt x="0" y="4395700"/>
                  </a:lnTo>
                  <a:close/>
                </a:path>
              </a:pathLst>
            </a:custGeom>
            <a:solidFill>
              <a:schemeClr val="accent1"/>
            </a:solidFill>
            <a:ln w="6325" cap="flat">
              <a:noFill/>
              <a:prstDash val="solid"/>
              <a:miter/>
            </a:ln>
          </p:spPr>
          <p:txBody>
            <a:bodyPr rtlCol="0" anchor="ctr"/>
            <a:lstStyle/>
            <a:p>
              <a:endParaRPr lang="zh-CN" altLang="en-US"/>
            </a:p>
          </p:txBody>
        </p:sp>
      </p:grpSp>
      <p:sp>
        <p:nvSpPr>
          <p:cNvPr id="10" name="任意多边形: 形状 6"/>
          <p:cNvSpPr/>
          <p:nvPr>
            <p:custDataLst>
              <p:tags r:id="rId6"/>
            </p:custDataLst>
          </p:nvPr>
        </p:nvSpPr>
        <p:spPr>
          <a:xfrm>
            <a:off x="0" y="5755540"/>
            <a:ext cx="965434" cy="1113476"/>
          </a:xfrm>
          <a:custGeom>
            <a:avLst/>
            <a:gdLst>
              <a:gd name="connsiteX0" fmla="*/ 0 w 965434"/>
              <a:gd name="connsiteY0" fmla="*/ 0 h 1113476"/>
              <a:gd name="connsiteX1" fmla="*/ 0 w 965434"/>
              <a:gd name="connsiteY1" fmla="*/ 1113476 h 1113476"/>
              <a:gd name="connsiteX2" fmla="*/ 965434 w 965434"/>
              <a:gd name="connsiteY2" fmla="*/ 1113476 h 1113476"/>
            </a:gdLst>
            <a:ahLst/>
            <a:cxnLst>
              <a:cxn ang="0">
                <a:pos x="connsiteX0" y="connsiteY0"/>
              </a:cxn>
              <a:cxn ang="0">
                <a:pos x="connsiteX1" y="connsiteY1"/>
              </a:cxn>
              <a:cxn ang="0">
                <a:pos x="connsiteX2" y="connsiteY2"/>
              </a:cxn>
            </a:cxnLst>
            <a:rect l="l" t="t" r="r" b="b"/>
            <a:pathLst>
              <a:path w="965434" h="1113476">
                <a:moveTo>
                  <a:pt x="0" y="0"/>
                </a:moveTo>
                <a:lnTo>
                  <a:pt x="0" y="1113476"/>
                </a:lnTo>
                <a:lnTo>
                  <a:pt x="965434" y="1113476"/>
                </a:lnTo>
                <a:close/>
              </a:path>
            </a:pathLst>
          </a:custGeom>
          <a:solidFill>
            <a:schemeClr val="accent1">
              <a:lumMod val="50000"/>
            </a:schemeClr>
          </a:solidFill>
          <a:ln w="6325" cap="flat">
            <a:noFill/>
            <a:prstDash val="solid"/>
            <a:miter/>
          </a:ln>
        </p:spPr>
        <p:txBody>
          <a:bodyPr rtlCol="0" anchor="ctr"/>
          <a:lstStyle/>
          <a:p>
            <a:endParaRPr lang="zh-CN" altLang="en-US"/>
          </a:p>
        </p:txBody>
      </p:sp>
      <p:sp>
        <p:nvSpPr>
          <p:cNvPr id="2" name="标题 1"/>
          <p:cNvSpPr>
            <a:spLocks noGrp="1"/>
          </p:cNvSpPr>
          <p:nvPr>
            <p:ph type="title"/>
            <p:custDataLst>
              <p:tags r:id="rId7"/>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64.xml"/><Relationship Id="rId24" Type="http://schemas.openxmlformats.org/officeDocument/2006/relationships/tags" Target="../tags/tag163.xml"/><Relationship Id="rId23" Type="http://schemas.openxmlformats.org/officeDocument/2006/relationships/tags" Target="../tags/tag162.xml"/><Relationship Id="rId22" Type="http://schemas.openxmlformats.org/officeDocument/2006/relationships/tags" Target="../tags/tag161.xml"/><Relationship Id="rId21" Type="http://schemas.openxmlformats.org/officeDocument/2006/relationships/tags" Target="../tags/tag160.xml"/><Relationship Id="rId20" Type="http://schemas.openxmlformats.org/officeDocument/2006/relationships/tags" Target="../tags/tag159.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image" Target="../media/image1.png"/><Relationship Id="rId2" Type="http://schemas.openxmlformats.org/officeDocument/2006/relationships/tags" Target="../tags/tag166.xml"/><Relationship Id="rId1" Type="http://schemas.openxmlformats.org/officeDocument/2006/relationships/tags" Target="../tags/tag165.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260.xml"/><Relationship Id="rId4" Type="http://schemas.openxmlformats.org/officeDocument/2006/relationships/image" Target="../media/image1.png"/><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62.xml"/><Relationship Id="rId3" Type="http://schemas.openxmlformats.org/officeDocument/2006/relationships/image" Target="../media/image1.png"/><Relationship Id="rId2" Type="http://schemas.openxmlformats.org/officeDocument/2006/relationships/tags" Target="../tags/tag26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67.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69.xml"/><Relationship Id="rId3" Type="http://schemas.openxmlformats.org/officeDocument/2006/relationships/image" Target="../media/image1.png"/><Relationship Id="rId2" Type="http://schemas.openxmlformats.org/officeDocument/2006/relationships/tags" Target="../tags/tag268.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72.xml"/><Relationship Id="rId3" Type="http://schemas.openxmlformats.org/officeDocument/2006/relationships/image" Target="../media/image1.png"/><Relationship Id="rId2" Type="http://schemas.openxmlformats.org/officeDocument/2006/relationships/tags" Target="../tags/tag271.xml"/><Relationship Id="rId1" Type="http://schemas.openxmlformats.org/officeDocument/2006/relationships/tags" Target="../tags/tag270.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75.xml"/><Relationship Id="rId4" Type="http://schemas.openxmlformats.org/officeDocument/2006/relationships/image" Target="../media/image8.png"/><Relationship Id="rId3" Type="http://schemas.openxmlformats.org/officeDocument/2006/relationships/image" Target="../media/image1.png"/><Relationship Id="rId2" Type="http://schemas.openxmlformats.org/officeDocument/2006/relationships/tags" Target="../tags/tag274.xml"/><Relationship Id="rId1" Type="http://schemas.openxmlformats.org/officeDocument/2006/relationships/tags" Target="../tags/tag273.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77.xml"/><Relationship Id="rId3" Type="http://schemas.openxmlformats.org/officeDocument/2006/relationships/image" Target="../media/image1.png"/><Relationship Id="rId2" Type="http://schemas.openxmlformats.org/officeDocument/2006/relationships/tags" Target="../tags/tag276.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79.xml"/><Relationship Id="rId3" Type="http://schemas.openxmlformats.org/officeDocument/2006/relationships/image" Target="../media/image1.png"/><Relationship Id="rId2" Type="http://schemas.openxmlformats.org/officeDocument/2006/relationships/tags" Target="../tags/tag278.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81.xml"/><Relationship Id="rId4" Type="http://schemas.openxmlformats.org/officeDocument/2006/relationships/image" Target="../media/image12.png"/><Relationship Id="rId3" Type="http://schemas.openxmlformats.org/officeDocument/2006/relationships/image" Target="../media/image1.png"/><Relationship Id="rId2" Type="http://schemas.openxmlformats.org/officeDocument/2006/relationships/tags" Target="../tags/tag280.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4.xml"/><Relationship Id="rId3" Type="http://schemas.openxmlformats.org/officeDocument/2006/relationships/image" Target="../media/image1.png"/><Relationship Id="rId2" Type="http://schemas.openxmlformats.org/officeDocument/2006/relationships/tags" Target="../tags/tag283.xml"/><Relationship Id="rId1" Type="http://schemas.openxmlformats.org/officeDocument/2006/relationships/tags" Target="../tags/tag282.xml"/></Relationships>
</file>

<file path=ppt/slides/_rels/slide2.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image" Target="../media/image1.png"/><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4" Type="http://schemas.openxmlformats.org/officeDocument/2006/relationships/slideLayout" Target="../slideLayouts/slideLayout7.xml"/><Relationship Id="rId13" Type="http://schemas.openxmlformats.org/officeDocument/2006/relationships/tags" Target="../tags/tag180.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tags" Target="../tags/tag169.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86.xml"/><Relationship Id="rId4" Type="http://schemas.openxmlformats.org/officeDocument/2006/relationships/image" Target="../media/image14.png"/><Relationship Id="rId3" Type="http://schemas.openxmlformats.org/officeDocument/2006/relationships/image" Target="../media/image1.png"/><Relationship Id="rId2" Type="http://schemas.openxmlformats.org/officeDocument/2006/relationships/tags" Target="../tags/tag285.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8.xml"/><Relationship Id="rId3" Type="http://schemas.openxmlformats.org/officeDocument/2006/relationships/image" Target="../media/image1.png"/><Relationship Id="rId2" Type="http://schemas.openxmlformats.org/officeDocument/2006/relationships/tags" Target="../tags/tag287.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90.xml"/><Relationship Id="rId4" Type="http://schemas.openxmlformats.org/officeDocument/2006/relationships/image" Target="../media/image17.png"/><Relationship Id="rId3" Type="http://schemas.openxmlformats.org/officeDocument/2006/relationships/image" Target="../media/image1.png"/><Relationship Id="rId2" Type="http://schemas.openxmlformats.org/officeDocument/2006/relationships/tags" Target="../tags/tag289.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292.xml"/><Relationship Id="rId1" Type="http://schemas.openxmlformats.org/officeDocument/2006/relationships/tags" Target="../tags/tag291.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94.xml"/><Relationship Id="rId4" Type="http://schemas.openxmlformats.org/officeDocument/2006/relationships/image" Target="../media/image1.png"/><Relationship Id="rId3" Type="http://schemas.openxmlformats.org/officeDocument/2006/relationships/tags" Target="../tags/tag293.xml"/><Relationship Id="rId2" Type="http://schemas.openxmlformats.org/officeDocument/2006/relationships/image" Target="../media/image19.png"/><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298.xml"/><Relationship Id="rId4" Type="http://schemas.openxmlformats.org/officeDocument/2006/relationships/image" Target="../media/image1.png"/><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03.xml"/><Relationship Id="rId7" Type="http://schemas.openxmlformats.org/officeDocument/2006/relationships/image" Target="../media/image21.png"/><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09.xml"/><Relationship Id="rId6" Type="http://schemas.openxmlformats.org/officeDocument/2006/relationships/image" Target="../media/image1.png"/><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15.xml"/><Relationship Id="rId6" Type="http://schemas.openxmlformats.org/officeDocument/2006/relationships/image" Target="../media/image1.png"/><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18.xml"/><Relationship Id="rId3" Type="http://schemas.openxmlformats.org/officeDocument/2006/relationships/image" Target="../media/image1.png"/><Relationship Id="rId2" Type="http://schemas.openxmlformats.org/officeDocument/2006/relationships/tags" Target="../tags/tag317.xml"/><Relationship Id="rId1" Type="http://schemas.openxmlformats.org/officeDocument/2006/relationships/tags" Target="../tags/tag316.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84.xml"/><Relationship Id="rId4" Type="http://schemas.openxmlformats.org/officeDocument/2006/relationships/image" Target="../media/image1.png"/><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s>
</file>

<file path=ppt/slides/_rels/slide30.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7" Type="http://schemas.openxmlformats.org/officeDocument/2006/relationships/slideLayout" Target="../slideLayouts/slideLayout7.xml"/><Relationship Id="rId16" Type="http://schemas.openxmlformats.org/officeDocument/2006/relationships/tags" Target="../tags/tag333.xml"/><Relationship Id="rId15" Type="http://schemas.openxmlformats.org/officeDocument/2006/relationships/image" Target="../media/image1.png"/><Relationship Id="rId14" Type="http://schemas.openxmlformats.org/officeDocument/2006/relationships/tags" Target="../tags/tag332.xml"/><Relationship Id="rId13" Type="http://schemas.openxmlformats.org/officeDocument/2006/relationships/tags" Target="../tags/tag331.xml"/><Relationship Id="rId12" Type="http://schemas.openxmlformats.org/officeDocument/2006/relationships/tags" Target="../tags/tag330.xml"/><Relationship Id="rId11" Type="http://schemas.openxmlformats.org/officeDocument/2006/relationships/tags" Target="../tags/tag329.xml"/><Relationship Id="rId10" Type="http://schemas.openxmlformats.org/officeDocument/2006/relationships/tags" Target="../tags/tag328.xml"/><Relationship Id="rId1" Type="http://schemas.openxmlformats.org/officeDocument/2006/relationships/tags" Target="../tags/tag319.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39.xml"/><Relationship Id="rId6" Type="http://schemas.openxmlformats.org/officeDocument/2006/relationships/image" Target="../media/image1.png"/><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45.xml"/><Relationship Id="rId6" Type="http://schemas.openxmlformats.org/officeDocument/2006/relationships/image" Target="../media/image1.png"/><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49.xml"/><Relationship Id="rId4" Type="http://schemas.openxmlformats.org/officeDocument/2006/relationships/image" Target="../media/image1.png"/><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54.xml"/><Relationship Id="rId5" Type="http://schemas.openxmlformats.org/officeDocument/2006/relationships/image" Target="../media/image1.png"/><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60.xml"/><Relationship Id="rId6" Type="http://schemas.openxmlformats.org/officeDocument/2006/relationships/image" Target="../media/image1.png"/><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65.xml"/><Relationship Id="rId5" Type="http://schemas.openxmlformats.org/officeDocument/2006/relationships/image" Target="../media/image1.png"/><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67.xml"/><Relationship Id="rId2" Type="http://schemas.openxmlformats.org/officeDocument/2006/relationships/image" Target="../media/image1.png"/><Relationship Id="rId1" Type="http://schemas.openxmlformats.org/officeDocument/2006/relationships/tags" Target="../tags/tag366.xml"/></Relationships>
</file>

<file path=ppt/slides/_rels/slide38.xml.rels><?xml version="1.0" encoding="UTF-8" standalone="yes"?>
<Relationships xmlns="http://schemas.openxmlformats.org/package/2006/relationships"><Relationship Id="rId9" Type="http://schemas.openxmlformats.org/officeDocument/2006/relationships/tags" Target="../tags/tag376.xml"/><Relationship Id="rId8" Type="http://schemas.openxmlformats.org/officeDocument/2006/relationships/tags" Target="../tags/tag375.xml"/><Relationship Id="rId7" Type="http://schemas.openxmlformats.org/officeDocument/2006/relationships/tags" Target="../tags/tag374.xml"/><Relationship Id="rId6" Type="http://schemas.openxmlformats.org/officeDocument/2006/relationships/tags" Target="../tags/tag373.xml"/><Relationship Id="rId5" Type="http://schemas.openxmlformats.org/officeDocument/2006/relationships/tags" Target="../tags/tag372.xml"/><Relationship Id="rId4" Type="http://schemas.openxmlformats.org/officeDocument/2006/relationships/tags" Target="../tags/tag371.xml"/><Relationship Id="rId3" Type="http://schemas.openxmlformats.org/officeDocument/2006/relationships/tags" Target="../tags/tag370.xml"/><Relationship Id="rId21" Type="http://schemas.openxmlformats.org/officeDocument/2006/relationships/slideLayout" Target="../slideLayouts/slideLayout18.xml"/><Relationship Id="rId20" Type="http://schemas.openxmlformats.org/officeDocument/2006/relationships/tags" Target="../tags/tag387.xml"/><Relationship Id="rId2" Type="http://schemas.openxmlformats.org/officeDocument/2006/relationships/tags" Target="../tags/tag369.xml"/><Relationship Id="rId19" Type="http://schemas.openxmlformats.org/officeDocument/2006/relationships/tags" Target="../tags/tag386.xml"/><Relationship Id="rId18" Type="http://schemas.openxmlformats.org/officeDocument/2006/relationships/tags" Target="../tags/tag385.xml"/><Relationship Id="rId17" Type="http://schemas.openxmlformats.org/officeDocument/2006/relationships/tags" Target="../tags/tag384.xml"/><Relationship Id="rId16" Type="http://schemas.openxmlformats.org/officeDocument/2006/relationships/tags" Target="../tags/tag383.xml"/><Relationship Id="rId15" Type="http://schemas.openxmlformats.org/officeDocument/2006/relationships/tags" Target="../tags/tag382.xml"/><Relationship Id="rId14" Type="http://schemas.openxmlformats.org/officeDocument/2006/relationships/tags" Target="../tags/tag381.xml"/><Relationship Id="rId13" Type="http://schemas.openxmlformats.org/officeDocument/2006/relationships/tags" Target="../tags/tag380.xml"/><Relationship Id="rId12" Type="http://schemas.openxmlformats.org/officeDocument/2006/relationships/tags" Target="../tags/tag379.xml"/><Relationship Id="rId11" Type="http://schemas.openxmlformats.org/officeDocument/2006/relationships/tags" Target="../tags/tag378.xml"/><Relationship Id="rId10" Type="http://schemas.openxmlformats.org/officeDocument/2006/relationships/tags" Target="../tags/tag377.xml"/><Relationship Id="rId1" Type="http://schemas.openxmlformats.org/officeDocument/2006/relationships/tags" Target="../tags/tag36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89.xml"/><Relationship Id="rId1" Type="http://schemas.openxmlformats.org/officeDocument/2006/relationships/tags" Target="../tags/tag388.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89.xml"/><Relationship Id="rId6" Type="http://schemas.openxmlformats.org/officeDocument/2006/relationships/image" Target="../media/image1.png"/><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94.xml"/><Relationship Id="rId6" Type="http://schemas.openxmlformats.org/officeDocument/2006/relationships/image" Target="../media/image1.png"/><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99.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7.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3" Type="http://schemas.openxmlformats.org/officeDocument/2006/relationships/slideLayout" Target="../slideLayouts/slideLayout7.xml"/><Relationship Id="rId22" Type="http://schemas.openxmlformats.org/officeDocument/2006/relationships/tags" Target="../tags/tag220.xml"/><Relationship Id="rId21" Type="http://schemas.openxmlformats.org/officeDocument/2006/relationships/image" Target="../media/image1.png"/><Relationship Id="rId20" Type="http://schemas.openxmlformats.org/officeDocument/2006/relationships/tags" Target="../tags/tag219.xml"/><Relationship Id="rId2" Type="http://schemas.openxmlformats.org/officeDocument/2006/relationships/tags" Target="../tags/tag201.xml"/><Relationship Id="rId19" Type="http://schemas.openxmlformats.org/officeDocument/2006/relationships/tags" Target="../tags/tag218.xml"/><Relationship Id="rId18" Type="http://schemas.openxmlformats.org/officeDocument/2006/relationships/tags" Target="../tags/tag217.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tags" Target="../tags/tag200.xml"/></Relationships>
</file>

<file path=ppt/slides/_rels/slide8.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9" Type="http://schemas.openxmlformats.org/officeDocument/2006/relationships/notesSlide" Target="../notesSlides/notesSlide2.xml"/><Relationship Id="rId28" Type="http://schemas.openxmlformats.org/officeDocument/2006/relationships/slideLayout" Target="../slideLayouts/slideLayout7.xml"/><Relationship Id="rId27" Type="http://schemas.openxmlformats.org/officeDocument/2006/relationships/tags" Target="../tags/tag246.xml"/><Relationship Id="rId26" Type="http://schemas.openxmlformats.org/officeDocument/2006/relationships/image" Target="../media/image1.png"/><Relationship Id="rId25" Type="http://schemas.openxmlformats.org/officeDocument/2006/relationships/tags" Target="../tags/tag245.xml"/><Relationship Id="rId24" Type="http://schemas.openxmlformats.org/officeDocument/2006/relationships/tags" Target="../tags/tag244.xml"/><Relationship Id="rId23" Type="http://schemas.openxmlformats.org/officeDocument/2006/relationships/tags" Target="../tags/tag243.xml"/><Relationship Id="rId22" Type="http://schemas.openxmlformats.org/officeDocument/2006/relationships/tags" Target="../tags/tag242.xml"/><Relationship Id="rId21" Type="http://schemas.openxmlformats.org/officeDocument/2006/relationships/tags" Target="../tags/tag241.xml"/><Relationship Id="rId20" Type="http://schemas.openxmlformats.org/officeDocument/2006/relationships/tags" Target="../tags/tag240.xml"/><Relationship Id="rId2" Type="http://schemas.openxmlformats.org/officeDocument/2006/relationships/tags" Target="../tags/tag222.xml"/><Relationship Id="rId19" Type="http://schemas.openxmlformats.org/officeDocument/2006/relationships/tags" Target="../tags/tag239.xml"/><Relationship Id="rId18" Type="http://schemas.openxmlformats.org/officeDocument/2006/relationships/tags" Target="../tags/tag238.xml"/><Relationship Id="rId17" Type="http://schemas.openxmlformats.org/officeDocument/2006/relationships/tags" Target="../tags/tag237.xml"/><Relationship Id="rId16" Type="http://schemas.openxmlformats.org/officeDocument/2006/relationships/tags" Target="../tags/tag236.xml"/><Relationship Id="rId15" Type="http://schemas.openxmlformats.org/officeDocument/2006/relationships/tags" Target="../tags/tag235.xml"/><Relationship Id="rId14" Type="http://schemas.openxmlformats.org/officeDocument/2006/relationships/tags" Target="../tags/tag234.xml"/><Relationship Id="rId13" Type="http://schemas.openxmlformats.org/officeDocument/2006/relationships/tags" Target="../tags/tag233.xml"/><Relationship Id="rId12" Type="http://schemas.openxmlformats.org/officeDocument/2006/relationships/tags" Target="../tags/tag232.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tags" Target="../tags/tag221.xml"/></Relationships>
</file>

<file path=ppt/slides/_rels/slide9.xml.rels><?xml version="1.0" encoding="UTF-8" standalone="yes"?>
<Relationships xmlns="http://schemas.openxmlformats.org/package/2006/relationships"><Relationship Id="rId9" Type="http://schemas.openxmlformats.org/officeDocument/2006/relationships/tags" Target="../tags/tag254.xml"/><Relationship Id="rId8" Type="http://schemas.openxmlformats.org/officeDocument/2006/relationships/tags" Target="../tags/tag253.xml"/><Relationship Id="rId7" Type="http://schemas.openxmlformats.org/officeDocument/2006/relationships/tags" Target="../tags/tag252.xml"/><Relationship Id="rId6" Type="http://schemas.openxmlformats.org/officeDocument/2006/relationships/image" Target="../media/image1.png"/><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2" Type="http://schemas.openxmlformats.org/officeDocument/2006/relationships/slideLayout" Target="../slideLayouts/slideLayout7.xml"/><Relationship Id="rId11" Type="http://schemas.openxmlformats.org/officeDocument/2006/relationships/tags" Target="../tags/tag256.xml"/><Relationship Id="rId10" Type="http://schemas.openxmlformats.org/officeDocument/2006/relationships/tags" Target="../tags/tag255.xml"/><Relationship Id="rId1" Type="http://schemas.openxmlformats.org/officeDocument/2006/relationships/tags" Target="../tags/tag2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337310" y="1348105"/>
            <a:ext cx="10627360" cy="2122170"/>
          </a:xfrm>
        </p:spPr>
        <p:txBody>
          <a:bodyPr/>
          <a:lstStyle/>
          <a:p>
            <a:r>
              <a:rPr lang="zh-CN" altLang="en-US" dirty="0"/>
              <a:t>公立医院绩效考核指标解读</a:t>
            </a:r>
            <a:br>
              <a:rPr lang="zh-CN" altLang="en-US" dirty="0"/>
            </a:br>
            <a:r>
              <a:rPr lang="en-US" altLang="zh-CN" dirty="0"/>
              <a:t>—</a:t>
            </a:r>
            <a:r>
              <a:rPr lang="zh-CN" altLang="en-US" sz="4400" dirty="0"/>
              <a:t>药事</a:t>
            </a:r>
            <a:r>
              <a:rPr lang="zh-CN" altLang="en-US" sz="4400" dirty="0">
                <a:sym typeface="+mn-ea"/>
              </a:rPr>
              <a:t>管理部分</a:t>
            </a:r>
            <a:endParaRPr lang="zh-CN" altLang="en-US" sz="4400" dirty="0">
              <a:sym typeface="+mn-ea"/>
            </a:endParaRPr>
          </a:p>
        </p:txBody>
      </p:sp>
      <p:sp>
        <p:nvSpPr>
          <p:cNvPr id="7" name="文本占位符 6"/>
          <p:cNvSpPr>
            <a:spLocks noGrp="1"/>
          </p:cNvSpPr>
          <p:nvPr>
            <p:ph type="body" sz="quarter" idx="14"/>
            <p:custDataLst>
              <p:tags r:id="rId2"/>
            </p:custDataLst>
          </p:nvPr>
        </p:nvSpPr>
        <p:spPr>
          <a:xfrm>
            <a:off x="2585085" y="5244108"/>
            <a:ext cx="7107238" cy="511698"/>
          </a:xfrm>
        </p:spPr>
        <p:txBody>
          <a:bodyPr>
            <a:noAutofit/>
          </a:bodyPr>
          <a:lstStyle/>
          <a:p>
            <a:r>
              <a:rPr lang="en-US" altLang="zh-CN" sz="2800"/>
              <a:t>2020</a:t>
            </a:r>
            <a:r>
              <a:rPr lang="zh-CN" altLang="en-US" sz="2800"/>
              <a:t>年</a:t>
            </a:r>
            <a:r>
              <a:rPr lang="en-US" altLang="zh-CN" sz="2800"/>
              <a:t>8</a:t>
            </a:r>
            <a:r>
              <a:rPr lang="zh-CN" altLang="en-US" sz="2800"/>
              <a:t>月</a:t>
            </a:r>
            <a:endParaRPr lang="zh-CN" altLang="en-US" sz="2800"/>
          </a:p>
        </p:txBody>
      </p:sp>
      <p:pic>
        <p:nvPicPr>
          <p:cNvPr id="5" name="Picture 3" descr="C:\Users\Administrator\Desktop\222.png222"/>
          <p:cNvPicPr>
            <a:picLocks noChangeAspect="1" noChangeArrowheads="1"/>
          </p:cNvPicPr>
          <p:nvPr/>
        </p:nvPicPr>
        <p:blipFill>
          <a:blip r:embed="rId3"/>
          <a:stretch>
            <a:fillRect/>
          </a:stretch>
        </p:blipFill>
        <p:spPr bwMode="auto">
          <a:xfrm>
            <a:off x="9444673" y="225425"/>
            <a:ext cx="2519363" cy="593725"/>
          </a:xfrm>
          <a:prstGeom prst="rect">
            <a:avLst/>
          </a:prstGeom>
          <a:ln>
            <a:noFill/>
          </a:ln>
          <a:effectLst>
            <a:outerShdw blurRad="292100" dist="139700" dir="2700000" algn="tl" rotWithShape="0">
              <a:srgbClr val="333333">
                <a:alpha val="65000"/>
              </a:srgbClr>
            </a:outerShdw>
          </a:effectLst>
        </p:spPr>
      </p:pic>
      <p:sp>
        <p:nvSpPr>
          <p:cNvPr id="3" name="副标题 5"/>
          <p:cNvSpPr>
            <a:spLocks noGrp="1"/>
          </p:cNvSpPr>
          <p:nvPr>
            <p:custDataLst>
              <p:tags r:id="rId4"/>
            </p:custDataLst>
          </p:nvPr>
        </p:nvSpPr>
        <p:spPr>
          <a:xfrm>
            <a:off x="2147570" y="4361319"/>
            <a:ext cx="7896859" cy="511698"/>
          </a:xfrm>
          <a:prstGeom prst="rect">
            <a:avLst/>
          </a:prstGeom>
        </p:spPr>
        <p:txBody>
          <a:bodyPr vert="horz" lIns="90170" tIns="46990" rIns="90170" bIns="46990" rtlCol="0" anchor="ctr" anchorCtr="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800"/>
              <a:t>赤峰市医院      王旭梅</a:t>
            </a:r>
            <a:endParaRPr lang="zh-CN" altLang="en-US" sz="2800"/>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菱形 54"/>
          <p:cNvSpPr/>
          <p:nvPr>
            <p:custDataLst>
              <p:tags r:id="rId1"/>
            </p:custDataLst>
          </p:nvPr>
        </p:nvSpPr>
        <p:spPr>
          <a:xfrm>
            <a:off x="1190625" y="2404745"/>
            <a:ext cx="2047240" cy="2047240"/>
          </a:xfrm>
          <a:prstGeom prst="diamond">
            <a:avLst/>
          </a:prstGeom>
          <a:solidFill>
            <a:schemeClr val="accent6"/>
          </a:solidFill>
          <a:ln w="76200">
            <a:solidFill>
              <a:schemeClr val="bg1"/>
            </a:solidFill>
          </a:ln>
        </p:spPr>
        <p:style>
          <a:lnRef idx="2">
            <a:srgbClr val="282928">
              <a:shade val="50000"/>
            </a:srgbClr>
          </a:lnRef>
          <a:fillRef idx="1">
            <a:srgbClr val="282928"/>
          </a:fillRef>
          <a:effectRef idx="0">
            <a:srgbClr val="282928"/>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8" name="文本框 17"/>
          <p:cNvSpPr txBox="1"/>
          <p:nvPr>
            <p:custDataLst>
              <p:tags r:id="rId2"/>
            </p:custDataLst>
          </p:nvPr>
        </p:nvSpPr>
        <p:spPr>
          <a:xfrm>
            <a:off x="1813560" y="2759710"/>
            <a:ext cx="659130" cy="1323340"/>
          </a:xfrm>
          <a:prstGeom prst="rect">
            <a:avLst/>
          </a:prstGeom>
          <a:noFill/>
        </p:spPr>
        <p:txBody>
          <a:bodyPr wrap="square" rtlCol="0">
            <a:normAutofit fontScale="80000"/>
          </a:bodyPr>
          <a:lstStyle/>
          <a:p>
            <a:r>
              <a:rPr lang="en-US" altLang="zh-CN" sz="8000" b="1" spc="600" dirty="0">
                <a:solidFill>
                  <a:schemeClr val="bg1"/>
                </a:solidFill>
                <a:uFillTx/>
                <a:latin typeface="Arial" panose="020B0604020202020204" pitchFamily="34" charset="0"/>
                <a:ea typeface="微软雅黑" panose="020B0503020204020204" pitchFamily="34" charset="-122"/>
              </a:rPr>
              <a:t>2</a:t>
            </a:r>
            <a:endParaRPr lang="en-US" altLang="zh-CN" sz="8000" b="1" spc="600" dirty="0">
              <a:solidFill>
                <a:schemeClr val="bg1"/>
              </a:solidFill>
              <a:uFillTx/>
              <a:latin typeface="Arial" panose="020B0604020202020204" pitchFamily="34" charset="0"/>
              <a:ea typeface="微软雅黑" panose="020B0503020204020204" pitchFamily="34" charset="-122"/>
            </a:endParaRPr>
          </a:p>
        </p:txBody>
      </p:sp>
      <p:sp>
        <p:nvSpPr>
          <p:cNvPr id="2" name="标题 1"/>
          <p:cNvSpPr>
            <a:spLocks noGrp="1"/>
          </p:cNvSpPr>
          <p:nvPr>
            <p:ph type="title"/>
            <p:custDataLst>
              <p:tags r:id="rId3"/>
            </p:custDataLst>
          </p:nvPr>
        </p:nvSpPr>
        <p:spPr/>
        <p:txBody>
          <a:bodyPr>
            <a:normAutofit fontScale="90000"/>
          </a:bodyPr>
          <a:lstStyle/>
          <a:p>
            <a:r>
              <a:rPr lang="zh-CN" altLang="en-US" spc="100" dirty="0">
                <a:solidFill>
                  <a:schemeClr val="accent1"/>
                </a:solidFill>
                <a:ea typeface="微软雅黑" panose="020B0503020204020204" pitchFamily="34" charset="-122"/>
                <a:cs typeface="+mn-ea"/>
                <a:sym typeface="+mn-lt"/>
              </a:rPr>
              <a:t>药事管理相关指标解读</a:t>
            </a:r>
            <a:endParaRPr lang="zh-CN" altLang="en-US" spc="100" dirty="0">
              <a:solidFill>
                <a:schemeClr val="accent1"/>
              </a:solidFill>
              <a:ea typeface="微软雅黑" panose="020B0503020204020204" pitchFamily="34" charset="-122"/>
              <a:cs typeface="+mn-ea"/>
              <a:sym typeface="+mn-lt"/>
            </a:endParaRPr>
          </a:p>
        </p:txBody>
      </p:sp>
      <p:pic>
        <p:nvPicPr>
          <p:cNvPr id="5" name="Picture 3" descr="C:\Users\Administrator\Desktop\222.png222"/>
          <p:cNvPicPr>
            <a:picLocks noChangeAspect="1" noChangeArrowheads="1"/>
          </p:cNvPicPr>
          <p:nvPr/>
        </p:nvPicPr>
        <p:blipFill>
          <a:blip r:embed="rId4"/>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6095" y="622935"/>
            <a:ext cx="6209030" cy="4920615"/>
          </a:xfrm>
          <a:prstGeom prst="rect">
            <a:avLst/>
          </a:prstGeom>
        </p:spPr>
      </p:pic>
      <p:sp>
        <p:nvSpPr>
          <p:cNvPr id="21" name="任意多边形 15"/>
          <p:cNvSpPr/>
          <p:nvPr>
            <p:custDataLst>
              <p:tags r:id="rId2"/>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7" name="圆角矩形标注 26"/>
          <p:cNvSpPr/>
          <p:nvPr/>
        </p:nvSpPr>
        <p:spPr>
          <a:xfrm>
            <a:off x="6064885" y="1173480"/>
            <a:ext cx="5511800" cy="1870075"/>
          </a:xfrm>
          <a:prstGeom prst="wedgeRoundRectCallout">
            <a:avLst>
              <a:gd name="adj1" fmla="val -72638"/>
              <a:gd name="adj2" fmla="val 129796"/>
              <a:gd name="adj3" fmla="val 16667"/>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6132195" y="1115060"/>
            <a:ext cx="5578475" cy="1938020"/>
          </a:xfrm>
          <a:prstGeom prst="rect">
            <a:avLst/>
          </a:prstGeom>
          <a:noFill/>
        </p:spPr>
        <p:txBody>
          <a:bodyPr wrap="square" rtlCol="0" anchor="t">
            <a:spAutoFit/>
          </a:bodyPr>
          <a:p>
            <a:pPr>
              <a:lnSpc>
                <a:spcPct val="150000"/>
              </a:lnSpc>
            </a:pPr>
            <a:r>
              <a:rPr lang="zh-CN" sz="1600">
                <a:latin typeface="+mn-ea"/>
                <a:sym typeface="+mn-ea"/>
              </a:rPr>
              <a:t>分子：包括考核年度内点评的</a:t>
            </a:r>
            <a:r>
              <a:rPr lang="zh-CN" sz="1600">
                <a:solidFill>
                  <a:srgbClr val="FF0000"/>
                </a:solidFill>
                <a:latin typeface="+mn-ea"/>
                <a:sym typeface="+mn-ea"/>
              </a:rPr>
              <a:t>门急诊处方数</a:t>
            </a:r>
            <a:r>
              <a:rPr lang="zh-CN" sz="1600">
                <a:latin typeface="+mn-ea"/>
                <a:sym typeface="+mn-ea"/>
              </a:rPr>
              <a:t>、</a:t>
            </a:r>
            <a:r>
              <a:rPr lang="zh-CN" sz="1600">
                <a:solidFill>
                  <a:srgbClr val="FF0000"/>
                </a:solidFill>
                <a:latin typeface="+mn-ea"/>
                <a:sym typeface="+mn-ea"/>
              </a:rPr>
              <a:t>住院患者未在医嘱中的处方数</a:t>
            </a:r>
            <a:r>
              <a:rPr lang="zh-CN" sz="1600">
                <a:latin typeface="+mn-ea"/>
                <a:sym typeface="+mn-ea"/>
              </a:rPr>
              <a:t>和</a:t>
            </a:r>
            <a:r>
              <a:rPr lang="zh-CN" sz="1600">
                <a:solidFill>
                  <a:srgbClr val="FF0000"/>
                </a:solidFill>
                <a:latin typeface="+mn-ea"/>
                <a:sym typeface="+mn-ea"/>
              </a:rPr>
              <a:t>出院带药处方数</a:t>
            </a:r>
            <a:r>
              <a:rPr lang="zh-CN" sz="1600">
                <a:latin typeface="+mn-ea"/>
                <a:sym typeface="+mn-ea"/>
              </a:rPr>
              <a:t>，不包括出院患者住院医嘱。处方点评包括整体和专项点评。</a:t>
            </a:r>
            <a:endParaRPr lang="zh-CN" sz="1600">
              <a:latin typeface="+mn-ea"/>
              <a:sym typeface="+mn-ea"/>
            </a:endParaRPr>
          </a:p>
          <a:p>
            <a:pPr>
              <a:lnSpc>
                <a:spcPct val="150000"/>
              </a:lnSpc>
            </a:pPr>
            <a:r>
              <a:rPr lang="zh-CN" sz="1600">
                <a:latin typeface="+mn-ea"/>
                <a:sym typeface="+mn-ea"/>
              </a:rPr>
              <a:t>分母：按药房处方数统计，包括门急诊处方、住院患者未在医嘱中的处方和住院患者出院带药处方。</a:t>
            </a:r>
            <a:endParaRPr lang="zh-CN" altLang="en-US" sz="1600">
              <a:latin typeface="+mn-ea"/>
            </a:endParaRPr>
          </a:p>
        </p:txBody>
      </p:sp>
      <p:sp>
        <p:nvSpPr>
          <p:cNvPr id="29" name="圆角矩形标注 28"/>
          <p:cNvSpPr/>
          <p:nvPr/>
        </p:nvSpPr>
        <p:spPr>
          <a:xfrm>
            <a:off x="6064250" y="4089400"/>
            <a:ext cx="5511800" cy="1938020"/>
          </a:xfrm>
          <a:prstGeom prst="wedgeRoundRectCallout">
            <a:avLst>
              <a:gd name="adj1" fmla="val -59930"/>
              <a:gd name="adj2" fmla="val 815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6176645" y="4092575"/>
            <a:ext cx="5287010" cy="1938020"/>
          </a:xfrm>
          <a:prstGeom prst="rect">
            <a:avLst/>
          </a:prstGeom>
          <a:noFill/>
        </p:spPr>
        <p:txBody>
          <a:bodyPr wrap="square" rtlCol="0" anchor="t">
            <a:spAutoFit/>
          </a:bodyPr>
          <a:p>
            <a:pPr indent="0">
              <a:lnSpc>
                <a:spcPct val="150000"/>
              </a:lnSpc>
            </a:pPr>
            <a:r>
              <a:rPr lang="zh-CN" sz="1600">
                <a:latin typeface="+mn-ea"/>
                <a:cs typeface="+mn-ea"/>
                <a:sym typeface="+mn-ea"/>
              </a:rPr>
              <a:t>分子：按点评的人数（即病历份数）统计，</a:t>
            </a:r>
            <a:r>
              <a:rPr lang="zh-CN" sz="1600">
                <a:solidFill>
                  <a:srgbClr val="FF0000"/>
                </a:solidFill>
                <a:latin typeface="+mn-ea"/>
                <a:cs typeface="+mn-ea"/>
                <a:sym typeface="+mn-ea"/>
              </a:rPr>
              <a:t>同一患者在同一次住院期间多个医嘱的处方点评，按  1 人统计。</a:t>
            </a:r>
            <a:r>
              <a:rPr lang="zh-CN" sz="1600">
                <a:latin typeface="+mn-ea"/>
                <a:cs typeface="+mn-ea"/>
                <a:sym typeface="+mn-ea"/>
              </a:rPr>
              <a:t>处方点评包括整体和专项点评。</a:t>
            </a:r>
            <a:endParaRPr lang="zh-CN" sz="1600">
              <a:latin typeface="+mn-ea"/>
              <a:cs typeface="+mn-ea"/>
              <a:sym typeface="+mn-ea"/>
            </a:endParaRPr>
          </a:p>
          <a:p>
            <a:pPr indent="0">
              <a:lnSpc>
                <a:spcPct val="150000"/>
              </a:lnSpc>
            </a:pPr>
            <a:r>
              <a:rPr lang="zh-CN" altLang="en-US" sz="1600">
                <a:latin typeface="+mn-ea"/>
                <a:cs typeface="+mn-ea"/>
              </a:rPr>
              <a:t>分母：同期出院人数，不包括</a:t>
            </a:r>
            <a:r>
              <a:rPr lang="zh-CN" altLang="en-US" sz="1600"/>
              <a:t>出院患者在住院期间未使用 药物者。</a:t>
            </a:r>
            <a:endParaRPr lang="zh-CN" altLang="en-US" sz="1600"/>
          </a:p>
        </p:txBody>
      </p:sp>
      <p:pic>
        <p:nvPicPr>
          <p:cNvPr id="31" name="Picture 3" descr="C:\Users\Administrator\Desktop\222.png222"/>
          <p:cNvPicPr>
            <a:picLocks noChangeAspect="1" noChangeArrowheads="1"/>
          </p:cNvPicPr>
          <p:nvPr/>
        </p:nvPicPr>
        <p:blipFill>
          <a:blip r:embed="rId3"/>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629285" y="5641975"/>
            <a:ext cx="4813300" cy="700405"/>
          </a:xfrm>
          <a:prstGeom prst="rect">
            <a:avLst/>
          </a:prstGeom>
          <a:noFill/>
        </p:spPr>
        <p:txBody>
          <a:bodyPr wrap="square" rtlCol="0">
            <a:spAutoFit/>
          </a:bodyPr>
          <a:p>
            <a:pPr>
              <a:lnSpc>
                <a:spcPct val="120000"/>
              </a:lnSpc>
            </a:pPr>
            <a:r>
              <a:rPr lang="zh-CN" altLang="en-US">
                <a:latin typeface="仿宋" panose="02010609060101010101" charset="-122"/>
                <a:ea typeface="仿宋" panose="02010609060101010101" charset="-122"/>
              </a:rPr>
              <a:t>【</a:t>
            </a:r>
            <a:r>
              <a:rPr lang="zh-CN" altLang="en-US" sz="1600" b="1">
                <a:latin typeface="仿宋" panose="02010609060101010101" charset="-122"/>
                <a:ea typeface="仿宋" panose="02010609060101010101" charset="-122"/>
              </a:rPr>
              <a:t>指标导向</a:t>
            </a:r>
            <a:r>
              <a:rPr lang="zh-CN" altLang="en-US">
                <a:latin typeface="仿宋" panose="02010609060101010101" charset="-122"/>
                <a:ea typeface="仿宋" panose="02010609060101010101" charset="-122"/>
              </a:rPr>
              <a:t>】</a:t>
            </a:r>
            <a:r>
              <a:rPr lang="zh-CN" altLang="en-US">
                <a:solidFill>
                  <a:srgbClr val="FF0000"/>
                </a:solidFill>
                <a:latin typeface="仿宋" panose="02010609060101010101" charset="-122"/>
                <a:ea typeface="仿宋" panose="02010609060101010101" charset="-122"/>
              </a:rPr>
              <a:t>逐步提高</a:t>
            </a:r>
            <a:endParaRPr lang="zh-CN" altLang="en-US">
              <a:solidFill>
                <a:srgbClr val="FF0000"/>
              </a:solidFill>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a:t>
            </a:r>
            <a:r>
              <a:rPr lang="zh-CN" altLang="en-US" sz="1600" b="1">
                <a:latin typeface="仿宋" panose="02010609060101010101" charset="-122"/>
                <a:ea typeface="仿宋" panose="02010609060101010101" charset="-122"/>
              </a:rPr>
              <a:t>指标来源</a:t>
            </a:r>
            <a:r>
              <a:rPr lang="zh-CN" altLang="en-US">
                <a:latin typeface="仿宋" panose="02010609060101010101" charset="-122"/>
                <a:ea typeface="仿宋" panose="02010609060101010101" charset="-122"/>
              </a:rPr>
              <a:t>】医院填报</a:t>
            </a:r>
            <a:endParaRPr lang="zh-CN" altLang="en-US">
              <a:latin typeface="仿宋" panose="02010609060101010101" charset="-122"/>
              <a:ea typeface="仿宋" panose="0201060906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bldLvl="0" animBg="1"/>
      <p:bldP spid="28" grpId="1"/>
      <p:bldP spid="27" grpId="1" animBg="1"/>
      <p:bldP spid="30" grpId="0"/>
      <p:bldP spid="29" grpId="0" bldLvl="0" animBg="1"/>
      <p:bldP spid="30" grpId="1"/>
      <p:bldP spid="2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 name="矩形 19"/>
          <p:cNvSpPr/>
          <p:nvPr>
            <p:custDataLst>
              <p:tags r:id="rId1"/>
            </p:custDataLst>
          </p:nvPr>
        </p:nvSpPr>
        <p:spPr>
          <a:xfrm rot="660000">
            <a:off x="972185" y="5839460"/>
            <a:ext cx="718185" cy="718185"/>
          </a:xfrm>
          <a:prstGeom prst="rect">
            <a:avLst/>
          </a:prstGeom>
          <a:solidFill>
            <a:schemeClr val="accent4">
              <a:lumMod val="60000"/>
              <a:lumOff val="4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21" name="任意多边形 15"/>
          <p:cNvSpPr/>
          <p:nvPr>
            <p:custDataLst>
              <p:tags r:id="rId2"/>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2" name="矩形 21"/>
          <p:cNvSpPr/>
          <p:nvPr>
            <p:custDataLst>
              <p:tags r:id="rId3"/>
            </p:custDataLst>
          </p:nvPr>
        </p:nvSpPr>
        <p:spPr>
          <a:xfrm rot="20700000">
            <a:off x="340360" y="5594985"/>
            <a:ext cx="849630" cy="849630"/>
          </a:xfrm>
          <a:prstGeom prst="rect">
            <a:avLst/>
          </a:prstGeom>
          <a:solidFill>
            <a:schemeClr val="accent6"/>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2" name="标题 1"/>
          <p:cNvSpPr>
            <a:spLocks noGrp="1"/>
          </p:cNvSpPr>
          <p:nvPr>
            <p:custDataLst>
              <p:tags r:id="rId4"/>
            </p:custDataLst>
          </p:nvPr>
        </p:nvSpPr>
        <p:spPr>
          <a:xfrm>
            <a:off x="579600" y="339200"/>
            <a:ext cx="11037600" cy="441964"/>
          </a:xfrm>
          <a:prstGeom prst="rect">
            <a:avLst/>
          </a:prstGeom>
        </p:spPr>
        <p:txBody>
          <a:bodyPr vert="horz" lIns="101600" tIns="38100" rIns="76200" bIns="38100" rtlCol="0" anchor="t" anchorCtr="0">
            <a:normAutofit fontScale="25000"/>
          </a:bodyPr>
          <a:lstStyle>
            <a:lvl1pPr algn="l" defTabSz="914400" rtl="0" eaLnBrk="1" fontAlgn="auto" latinLnBrk="0" hangingPunct="1">
              <a:lnSpc>
                <a:spcPct val="100000"/>
              </a:lnSpc>
              <a:spcBef>
                <a:spcPct val="0"/>
              </a:spcBef>
              <a:buNone/>
              <a:defRPr sz="2800" b="1" u="none" strike="noStrike" kern="1200" cap="none" spc="200" normalizeH="0" baseline="0">
                <a:solidFill>
                  <a:schemeClr val="bg1"/>
                </a:solidFill>
                <a:uFillTx/>
                <a:latin typeface="Arial" panose="020B0604020202020204" pitchFamily="34" charset="0"/>
                <a:ea typeface="微软雅黑" panose="020B0503020204020204" pitchFamily="34" charset="-122"/>
                <a:cs typeface="+mj-cs"/>
              </a:defRPr>
            </a:lvl1pPr>
          </a:lstStyle>
          <a:p>
            <a:r>
              <a:rPr lang="zh-CN" altLang="en-US" sz="10665" spc="300">
                <a:solidFill>
                  <a:schemeClr val="bg1"/>
                </a:solidFill>
                <a:latin typeface="微软雅黑" panose="020B0503020204020204" pitchFamily="34" charset="-122"/>
                <a:sym typeface="+mn-ea"/>
              </a:rPr>
              <a:t>  </a:t>
            </a:r>
            <a:r>
              <a:rPr lang="zh-CN" altLang="en-US" sz="10665" spc="300">
                <a:solidFill>
                  <a:schemeClr val="accent1"/>
                </a:solidFill>
                <a:effectLst>
                  <a:outerShdw blurRad="38100" dist="25400" dir="5400000" algn="ctr" rotWithShape="0">
                    <a:srgbClr val="6E747A">
                      <a:alpha val="43000"/>
                    </a:srgbClr>
                  </a:outerShdw>
                </a:effectLst>
                <a:latin typeface="微软雅黑" panose="020B0503020204020204" pitchFamily="34" charset="-122"/>
                <a:sym typeface="+mn-ea"/>
              </a:rPr>
              <a:t>点评处方占处方总数的比例</a:t>
            </a:r>
            <a:br>
              <a:rPr lang="zh-CN" altLang="en-US" b="1" spc="3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br>
            <a:endParaRPr lang="zh-CN" altLang="en-US" b="1" spc="3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
        <p:nvSpPr>
          <p:cNvPr id="4" name="文本框 3"/>
          <p:cNvSpPr txBox="1"/>
          <p:nvPr/>
        </p:nvSpPr>
        <p:spPr>
          <a:xfrm>
            <a:off x="909955" y="1207770"/>
            <a:ext cx="10362565" cy="1346835"/>
          </a:xfrm>
          <a:prstGeom prst="rect">
            <a:avLst/>
          </a:prstGeom>
          <a:noFill/>
        </p:spPr>
        <p:txBody>
          <a:bodyPr wrap="square" rtlCol="0" anchor="t">
            <a:spAutoFit/>
          </a:bodyPr>
          <a:p>
            <a:pPr>
              <a:lnSpc>
                <a:spcPct val="170000"/>
              </a:lnSpc>
            </a:pPr>
            <a:r>
              <a:rPr lang="en-US" altLang="zh-CN" sz="2400"/>
              <a:t>     2010</a:t>
            </a:r>
            <a:r>
              <a:rPr lang="zh-CN" altLang="en-US" sz="2400"/>
              <a:t>年卫生部发布了关于印发《医院处方点评管理规范（试行）》的通知，对处方点评的数量进行了最低限定。</a:t>
            </a:r>
            <a:endParaRPr lang="zh-CN" altLang="en-US" sz="2400"/>
          </a:p>
        </p:txBody>
      </p:sp>
      <p:pic>
        <p:nvPicPr>
          <p:cNvPr id="12" name="图片 11"/>
          <p:cNvPicPr>
            <a:picLocks noChangeAspect="1"/>
          </p:cNvPicPr>
          <p:nvPr/>
        </p:nvPicPr>
        <p:blipFill>
          <a:blip r:embed="rId5"/>
          <a:stretch>
            <a:fillRect/>
          </a:stretch>
        </p:blipFill>
        <p:spPr>
          <a:xfrm>
            <a:off x="647065" y="3064510"/>
            <a:ext cx="11397615" cy="2338070"/>
          </a:xfrm>
          <a:prstGeom prst="rect">
            <a:avLst/>
          </a:prstGeom>
        </p:spPr>
      </p:pic>
      <p:cxnSp>
        <p:nvCxnSpPr>
          <p:cNvPr id="5" name="直接连接符 4"/>
          <p:cNvCxnSpPr/>
          <p:nvPr/>
        </p:nvCxnSpPr>
        <p:spPr>
          <a:xfrm flipV="1">
            <a:off x="7656830" y="4525010"/>
            <a:ext cx="3614420" cy="12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68375" y="4944745"/>
            <a:ext cx="10139045" cy="146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149350" y="5402580"/>
            <a:ext cx="9126855" cy="107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222.png222"/>
          <p:cNvPicPr>
            <a:picLocks noChangeAspect="1" noChangeArrowheads="1"/>
          </p:cNvPicPr>
          <p:nvPr/>
        </p:nvPicPr>
        <p:blipFill>
          <a:blip r:embed="rId6"/>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par>
                                <p:cTn id="13" presetID="1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18185" y="848995"/>
            <a:ext cx="5895975" cy="4535170"/>
          </a:xfrm>
          <a:prstGeom prst="rect">
            <a:avLst/>
          </a:prstGeom>
        </p:spPr>
      </p:pic>
      <p:sp>
        <p:nvSpPr>
          <p:cNvPr id="21" name="任意多边形 15"/>
          <p:cNvSpPr/>
          <p:nvPr>
            <p:custDataLst>
              <p:tags r:id="rId2"/>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10" name="圆角矩形标注 9"/>
          <p:cNvSpPr/>
          <p:nvPr/>
        </p:nvSpPr>
        <p:spPr>
          <a:xfrm>
            <a:off x="6614160" y="2724785"/>
            <a:ext cx="5358130" cy="3082290"/>
          </a:xfrm>
          <a:prstGeom prst="wedgeRoundRectCallout">
            <a:avLst>
              <a:gd name="adj1" fmla="val -62265"/>
              <a:gd name="adj2" fmla="val 2507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6789420" y="2749550"/>
            <a:ext cx="4818380" cy="2999740"/>
          </a:xfrm>
          <a:prstGeom prst="rect">
            <a:avLst/>
          </a:prstGeom>
          <a:noFill/>
        </p:spPr>
        <p:txBody>
          <a:bodyPr wrap="square" rtlCol="0" anchor="t">
            <a:spAutoFit/>
          </a:bodyPr>
          <a:p>
            <a:pPr>
              <a:lnSpc>
                <a:spcPct val="150000"/>
              </a:lnSpc>
            </a:pPr>
            <a:r>
              <a:rPr lang="zh-CN" altLang="en-US"/>
              <a:t>分子：本年度仅考核住院患者在院期间抗菌药物应用情况，</a:t>
            </a:r>
            <a:r>
              <a:rPr lang="zh-CN" altLang="en-US">
                <a:solidFill>
                  <a:srgbClr val="FF0000"/>
                </a:solidFill>
              </a:rPr>
              <a:t>不包括住院患者出院带药</a:t>
            </a:r>
            <a:r>
              <a:rPr lang="zh-CN" altLang="en-US"/>
              <a:t>。</a:t>
            </a:r>
            <a:endParaRPr lang="zh-CN" altLang="en-US"/>
          </a:p>
          <a:p>
            <a:pPr>
              <a:lnSpc>
                <a:spcPct val="150000"/>
              </a:lnSpc>
            </a:pPr>
            <a:r>
              <a:rPr lang="zh-CN" altLang="en-US"/>
              <a:t>分母：同期收治患者人天数即出院者占用总床日数， 指所有出院人数的住院床日之和。包括正常分娩、未产出院、住院经检查无病出院、未治出院及健康人进行人工流产或绝育手术后正常出院者的住院床日数。</a:t>
            </a:r>
            <a:endParaRPr lang="zh-CN" altLang="en-US"/>
          </a:p>
        </p:txBody>
      </p:sp>
      <p:sp>
        <p:nvSpPr>
          <p:cNvPr id="16" name="文本框 15"/>
          <p:cNvSpPr txBox="1"/>
          <p:nvPr/>
        </p:nvSpPr>
        <p:spPr>
          <a:xfrm>
            <a:off x="6141085" y="1021080"/>
            <a:ext cx="5533390" cy="891540"/>
          </a:xfrm>
          <a:prstGeom prst="rect">
            <a:avLst/>
          </a:prstGeom>
          <a:noFill/>
        </p:spPr>
        <p:txBody>
          <a:bodyPr wrap="square" rtlCol="0" anchor="t">
            <a:spAutoFit/>
          </a:bodyPr>
          <a:p>
            <a:pPr algn="just">
              <a:lnSpc>
                <a:spcPct val="130000"/>
              </a:lnSpc>
            </a:pPr>
            <a:r>
              <a:rPr lang="da-DK" altLang="zh-CN" sz="2000" kern="0" dirty="0">
                <a:solidFill>
                  <a:srgbClr val="FF0000"/>
                </a:solidFill>
                <a:sym typeface="+mn-ea"/>
              </a:rPr>
              <a:t>2018年全国</a:t>
            </a:r>
            <a:r>
              <a:rPr lang="zh-CN" altLang="da-DK" sz="2000" kern="0" dirty="0">
                <a:solidFill>
                  <a:srgbClr val="FF0000"/>
                </a:solidFill>
                <a:sym typeface="+mn-ea"/>
              </a:rPr>
              <a:t>三级</a:t>
            </a:r>
            <a:r>
              <a:rPr lang="da-DK" altLang="zh-CN" sz="2000" kern="0" dirty="0">
                <a:solidFill>
                  <a:srgbClr val="FF0000"/>
                </a:solidFill>
                <a:sym typeface="+mn-ea"/>
              </a:rPr>
              <a:t>公立医院</a:t>
            </a:r>
            <a:r>
              <a:rPr lang="da-DK" altLang="zh-CN" sz="2000" kern="0" dirty="0">
                <a:solidFill>
                  <a:srgbClr val="FF0000"/>
                </a:solidFill>
                <a:sym typeface="+mn-ea"/>
              </a:rPr>
              <a:t>绩效考核</a:t>
            </a:r>
            <a:r>
              <a:rPr lang="da-DK" altLang="zh-CN" sz="2000" kern="0" dirty="0">
                <a:solidFill>
                  <a:srgbClr val="FF0000"/>
                </a:solidFill>
                <a:sym typeface="Arial" panose="020B0604020202020204" pitchFamily="34" charset="0"/>
              </a:rPr>
              <a:t>抗菌药物使用强度约为37.78DDDs</a:t>
            </a:r>
            <a:r>
              <a:rPr lang="zh-CN" altLang="da-DK" sz="2000" kern="0" dirty="0">
                <a:solidFill>
                  <a:srgbClr val="FF0000"/>
                </a:solidFill>
                <a:sym typeface="Arial" panose="020B0604020202020204" pitchFamily="34" charset="0"/>
              </a:rPr>
              <a:t>。</a:t>
            </a:r>
            <a:endParaRPr lang="zh-CN" altLang="da-DK" sz="2000" kern="0" dirty="0">
              <a:solidFill>
                <a:srgbClr val="FF0000"/>
              </a:solidFill>
              <a:sym typeface="Arial" panose="020B0604020202020204" pitchFamily="34" charset="0"/>
            </a:endParaRPr>
          </a:p>
        </p:txBody>
      </p:sp>
      <p:sp>
        <p:nvSpPr>
          <p:cNvPr id="17" name="圆角矩形 16"/>
          <p:cNvSpPr/>
          <p:nvPr/>
        </p:nvSpPr>
        <p:spPr>
          <a:xfrm>
            <a:off x="6062980" y="878205"/>
            <a:ext cx="5689600" cy="117665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9" name="Picture 3" descr="C:\Users\Administrator\Desktop\222.png222"/>
          <p:cNvPicPr>
            <a:picLocks noChangeAspect="1" noChangeArrowheads="1"/>
          </p:cNvPicPr>
          <p:nvPr/>
        </p:nvPicPr>
        <p:blipFill>
          <a:blip r:embed="rId3"/>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888365" y="5413375"/>
            <a:ext cx="4813300" cy="700405"/>
          </a:xfrm>
          <a:prstGeom prst="rect">
            <a:avLst/>
          </a:prstGeom>
          <a:noFill/>
        </p:spPr>
        <p:txBody>
          <a:bodyPr wrap="square" rtlCol="0">
            <a:spAutoFit/>
          </a:bodyPr>
          <a:p>
            <a:pPr>
              <a:lnSpc>
                <a:spcPct val="110000"/>
              </a:lnSpc>
            </a:pPr>
            <a:r>
              <a:rPr lang="zh-CN" altLang="en-US" sz="1600">
                <a:latin typeface="仿宋" panose="02010609060101010101" charset="-122"/>
                <a:ea typeface="仿宋" panose="02010609060101010101" charset="-122"/>
              </a:rPr>
              <a:t>【</a:t>
            </a:r>
            <a:r>
              <a:rPr lang="zh-CN" altLang="en-US" sz="1600" b="1">
                <a:latin typeface="仿宋" panose="02010609060101010101" charset="-122"/>
                <a:ea typeface="仿宋" panose="02010609060101010101" charset="-122"/>
              </a:rPr>
              <a:t>指标导向</a:t>
            </a:r>
            <a:r>
              <a:rPr lang="zh-CN" altLang="en-US" sz="1600">
                <a:latin typeface="仿宋" panose="02010609060101010101" charset="-122"/>
                <a:ea typeface="仿宋" panose="02010609060101010101" charset="-122"/>
              </a:rPr>
              <a:t>】</a:t>
            </a:r>
            <a:r>
              <a:rPr lang="zh-CN" altLang="en-US">
                <a:solidFill>
                  <a:srgbClr val="FF0000"/>
                </a:solidFill>
                <a:latin typeface="仿宋" panose="02010609060101010101" charset="-122"/>
                <a:ea typeface="仿宋" panose="02010609060101010101" charset="-122"/>
              </a:rPr>
              <a:t>逐步降低；</a:t>
            </a:r>
            <a:endParaRPr lang="zh-CN" altLang="en-US">
              <a:solidFill>
                <a:srgbClr val="FF0000"/>
              </a:solidFill>
              <a:latin typeface="仿宋" panose="02010609060101010101" charset="-122"/>
              <a:ea typeface="仿宋" panose="02010609060101010101" charset="-122"/>
            </a:endParaRPr>
          </a:p>
          <a:p>
            <a:pPr>
              <a:lnSpc>
                <a:spcPct val="110000"/>
              </a:lnSpc>
            </a:pPr>
            <a:r>
              <a:rPr lang="zh-CN" altLang="en-US" sz="1600">
                <a:latin typeface="仿宋" panose="02010609060101010101" charset="-122"/>
                <a:ea typeface="仿宋" panose="02010609060101010101" charset="-122"/>
              </a:rPr>
              <a:t>【</a:t>
            </a:r>
            <a:r>
              <a:rPr lang="zh-CN" altLang="en-US" sz="1600" b="1">
                <a:latin typeface="仿宋" panose="02010609060101010101" charset="-122"/>
                <a:ea typeface="仿宋" panose="02010609060101010101" charset="-122"/>
              </a:rPr>
              <a:t>指标来源</a:t>
            </a:r>
            <a:r>
              <a:rPr lang="zh-CN" altLang="en-US" sz="1600">
                <a:latin typeface="仿宋" panose="02010609060101010101" charset="-122"/>
                <a:ea typeface="仿宋" panose="02010609060101010101" charset="-122"/>
              </a:rPr>
              <a:t>】</a:t>
            </a:r>
            <a:r>
              <a:rPr lang="zh-CN" altLang="en-US">
                <a:latin typeface="仿宋" panose="02010609060101010101" charset="-122"/>
                <a:ea typeface="仿宋" panose="02010609060101010101" charset="-122"/>
              </a:rPr>
              <a:t>医院填报。</a:t>
            </a:r>
            <a:endParaRPr lang="zh-CN" altLang="en-US">
              <a:latin typeface="仿宋" panose="02010609060101010101" charset="-122"/>
              <a:ea typeface="仿宋" panose="0201060906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bldLvl="0" animBg="1"/>
      <p:bldP spid="13" grpId="1"/>
      <p:bldP spid="10" grpId="1" animBg="1"/>
      <p:bldP spid="17" grpId="0" bldLvl="0" animBg="1"/>
      <p:bldP spid="16" grpId="0"/>
      <p:bldP spid="17" grpId="1" animBg="1"/>
      <p:bldP spid="1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任意多边形 15"/>
          <p:cNvSpPr/>
          <p:nvPr>
            <p:custDataLst>
              <p:tags r:id="rId1"/>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6" name="标题 1"/>
          <p:cNvSpPr>
            <a:spLocks noGrp="1"/>
          </p:cNvSpPr>
          <p:nvPr>
            <p:custDataLst>
              <p:tags r:id="rId2"/>
            </p:custDataLst>
          </p:nvPr>
        </p:nvSpPr>
        <p:spPr>
          <a:xfrm>
            <a:off x="577060" y="513190"/>
            <a:ext cx="11037600" cy="441964"/>
          </a:xfrm>
          <a:prstGeom prst="rect">
            <a:avLst/>
          </a:prstGeom>
        </p:spPr>
        <p:txBody>
          <a:bodyPr vert="horz" lIns="101600" tIns="38100" rIns="76200" bIns="38100" rtlCol="0" anchor="t" anchorCtr="0">
            <a:noAutofit/>
          </a:bodyPr>
          <a:lstStyle>
            <a:lvl1pPr algn="l" defTabSz="914400" rtl="0" eaLnBrk="1" fontAlgn="auto" latinLnBrk="0" hangingPunct="1">
              <a:lnSpc>
                <a:spcPct val="100000"/>
              </a:lnSpc>
              <a:spcBef>
                <a:spcPct val="0"/>
              </a:spcBef>
              <a:buNone/>
              <a:defRPr sz="2800" b="1" u="none" strike="noStrike" kern="1200" cap="none" spc="200" normalizeH="0" baseline="0">
                <a:solidFill>
                  <a:schemeClr val="bg1"/>
                </a:solidFill>
                <a:uFillTx/>
                <a:latin typeface="Arial" panose="020B0604020202020204" pitchFamily="34" charset="0"/>
                <a:ea typeface="微软雅黑" panose="020B0503020204020204" pitchFamily="34" charset="-122"/>
                <a:cs typeface="+mj-cs"/>
              </a:defRPr>
            </a:lvl1pPr>
          </a:lstStyle>
          <a:p>
            <a:r>
              <a:rPr lang="zh-CN" altLang="en-US" sz="1000" spc="300">
                <a:latin typeface="微软雅黑" panose="020B0503020204020204" pitchFamily="34" charset="-122"/>
                <a:sym typeface="+mn-ea"/>
              </a:rPr>
              <a:t> </a:t>
            </a:r>
            <a:r>
              <a:rPr lang="zh-CN" altLang="en-US" spc="300">
                <a:solidFill>
                  <a:schemeClr val="accent1"/>
                </a:solidFill>
                <a:effectLst>
                  <a:outerShdw blurRad="38100" dist="25400" dir="5400000" algn="ctr" rotWithShape="0">
                    <a:srgbClr val="6E747A">
                      <a:alpha val="43000"/>
                    </a:srgbClr>
                  </a:outerShdw>
                </a:effectLst>
                <a:latin typeface="微软雅黑" panose="020B0503020204020204" pitchFamily="34" charset="-122"/>
                <a:sym typeface="+mn-ea"/>
              </a:rPr>
              <a:t>抗菌药物使用强度（DDDs）</a:t>
            </a:r>
            <a:br>
              <a:rPr lang="zh-CN" altLang="en-US" b="1" spc="3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br>
            <a:endParaRPr lang="zh-CN" altLang="en-US" b="1" spc="3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
        <p:nvSpPr>
          <p:cNvPr id="16" name="文本框 15"/>
          <p:cNvSpPr txBox="1"/>
          <p:nvPr/>
        </p:nvSpPr>
        <p:spPr>
          <a:xfrm>
            <a:off x="971550" y="1447800"/>
            <a:ext cx="10361930" cy="4799965"/>
          </a:xfrm>
          <a:prstGeom prst="rect">
            <a:avLst/>
          </a:prstGeom>
          <a:noFill/>
        </p:spPr>
        <p:txBody>
          <a:bodyPr wrap="square" rtlCol="0" anchor="t">
            <a:spAutoFit/>
          </a:bodyPr>
          <a:p>
            <a:pPr marL="342900" indent="-342900" algn="just">
              <a:lnSpc>
                <a:spcPct val="170000"/>
              </a:lnSpc>
              <a:buFont typeface="Wingdings" panose="05000000000000000000" charset="0"/>
              <a:buChar char="Ø"/>
            </a:pPr>
            <a:r>
              <a:rPr sz="2000" kern="0" dirty="0">
                <a:solidFill>
                  <a:srgbClr val="C00000"/>
                </a:solidFill>
              </a:rPr>
              <a:t>DDDs 可反映不同年度的用药动态和用药结构</a:t>
            </a:r>
            <a:r>
              <a:rPr sz="2000" kern="0" dirty="0">
                <a:solidFill>
                  <a:schemeClr val="tx1"/>
                </a:solidFill>
              </a:rPr>
              <a:t>，某抗菌药物DDDs 大，说明用药频度高，用药强度大，对该药的选择倾向性大。</a:t>
            </a:r>
            <a:endParaRPr sz="2000" kern="0" dirty="0">
              <a:solidFill>
                <a:schemeClr val="tx1"/>
              </a:solidFill>
            </a:endParaRPr>
          </a:p>
          <a:p>
            <a:pPr marL="342900" indent="-342900" algn="just">
              <a:lnSpc>
                <a:spcPct val="170000"/>
              </a:lnSpc>
              <a:buFont typeface="Wingdings" panose="05000000000000000000" charset="0"/>
              <a:buChar char="Ø"/>
            </a:pPr>
            <a:r>
              <a:rPr sz="2000" kern="0" dirty="0">
                <a:solidFill>
                  <a:schemeClr val="tx1"/>
                </a:solidFill>
              </a:rPr>
              <a:t>《处方管理办法》（卫生部令第 53 号）、《抗菌药物临床应用管理办法》（国卫令第 84 号）要求</a:t>
            </a:r>
            <a:r>
              <a:rPr lang="zh-CN" sz="2000" kern="0" dirty="0">
                <a:solidFill>
                  <a:schemeClr val="tx1"/>
                </a:solidFill>
              </a:rPr>
              <a:t>：</a:t>
            </a:r>
            <a:r>
              <a:rPr sz="2000" kern="0" dirty="0">
                <a:solidFill>
                  <a:schemeClr val="tx1"/>
                </a:solidFill>
              </a:rPr>
              <a:t>医疗机构应当</a:t>
            </a:r>
            <a:r>
              <a:rPr sz="2000" kern="0" dirty="0">
                <a:solidFill>
                  <a:srgbClr val="C00000"/>
                </a:solidFill>
              </a:rPr>
              <a:t>开展抗菌药物临床应用监测工作</a:t>
            </a:r>
            <a:r>
              <a:rPr sz="2000" kern="0" dirty="0">
                <a:solidFill>
                  <a:schemeClr val="tx1"/>
                </a:solidFill>
              </a:rPr>
              <a:t>，分析本机构及临床各专业科室抗菌药物使用情况，</a:t>
            </a:r>
            <a:r>
              <a:rPr sz="2000" kern="0" dirty="0">
                <a:solidFill>
                  <a:srgbClr val="C00000"/>
                </a:solidFill>
              </a:rPr>
              <a:t>评估抗菌药物使用适宜性</a:t>
            </a:r>
            <a:r>
              <a:rPr sz="2000" kern="0" dirty="0">
                <a:solidFill>
                  <a:schemeClr val="tx1"/>
                </a:solidFill>
              </a:rPr>
              <a:t>；对抗菌药物使用趋势进行分析，对抗菌药物不合理使用情况应当及时采取有效干预措施</a:t>
            </a:r>
            <a:r>
              <a:rPr lang="zh-CN" sz="2000" kern="0" dirty="0">
                <a:solidFill>
                  <a:schemeClr val="tx1"/>
                </a:solidFill>
              </a:rPr>
              <a:t>。</a:t>
            </a:r>
            <a:endParaRPr lang="zh-CN" sz="2000" kern="0" dirty="0">
              <a:solidFill>
                <a:schemeClr val="tx1"/>
              </a:solidFill>
            </a:endParaRPr>
          </a:p>
          <a:p>
            <a:pPr marL="342900" indent="-342900" algn="just">
              <a:lnSpc>
                <a:spcPct val="170000"/>
              </a:lnSpc>
              <a:buFont typeface="Wingdings" panose="05000000000000000000" charset="0"/>
              <a:buChar char="Ø"/>
            </a:pPr>
            <a:r>
              <a:rPr sz="2000" kern="0" dirty="0">
                <a:solidFill>
                  <a:schemeClr val="tx1"/>
                </a:solidFill>
              </a:rPr>
              <a:t>《国家卫生健康委办公厅关于做好医疗机构合理用药考核工作的通知》（国卫办医函〔2019〕903 号）要求，</a:t>
            </a:r>
            <a:r>
              <a:rPr sz="2000" kern="0" dirty="0">
                <a:solidFill>
                  <a:srgbClr val="C00000"/>
                </a:solidFill>
              </a:rPr>
              <a:t>合理用药考核的重点内容应当包括抗菌药物的使用和管理情况</a:t>
            </a:r>
            <a:r>
              <a:rPr lang="zh-CN" sz="2000" kern="0" dirty="0">
                <a:solidFill>
                  <a:schemeClr val="tx1"/>
                </a:solidFill>
              </a:rPr>
              <a:t>。</a:t>
            </a:r>
            <a:endParaRPr sz="2000" kern="0" dirty="0">
              <a:solidFill>
                <a:schemeClr val="tx1"/>
              </a:solidFill>
            </a:endParaRPr>
          </a:p>
          <a:p>
            <a:pPr marL="342900" indent="-342900" algn="just">
              <a:lnSpc>
                <a:spcPct val="170000"/>
              </a:lnSpc>
              <a:buFont typeface="Wingdings" panose="05000000000000000000" charset="0"/>
              <a:buChar char="Ø"/>
            </a:pPr>
            <a:endParaRPr sz="2000" kern="0" dirty="0">
              <a:solidFill>
                <a:schemeClr val="tx1"/>
              </a:solidFill>
            </a:endParaRPr>
          </a:p>
        </p:txBody>
      </p:sp>
      <p:pic>
        <p:nvPicPr>
          <p:cNvPr id="19" name="Picture 3" descr="C:\Users\Administrator\Desktop\222.png222"/>
          <p:cNvPicPr>
            <a:picLocks noChangeAspect="1" noChangeArrowheads="1"/>
          </p:cNvPicPr>
          <p:nvPr/>
        </p:nvPicPr>
        <p:blipFill>
          <a:blip r:embed="rId3"/>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4"/>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任意多边形 15"/>
          <p:cNvSpPr/>
          <p:nvPr>
            <p:custDataLst>
              <p:tags r:id="rId1"/>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 name="标题 1"/>
          <p:cNvSpPr>
            <a:spLocks noGrp="1"/>
          </p:cNvSpPr>
          <p:nvPr>
            <p:custDataLst>
              <p:tags r:id="rId2"/>
            </p:custDataLst>
          </p:nvPr>
        </p:nvSpPr>
        <p:spPr>
          <a:xfrm>
            <a:off x="579600" y="339200"/>
            <a:ext cx="11037600" cy="441964"/>
          </a:xfrm>
          <a:prstGeom prst="rect">
            <a:avLst/>
          </a:prstGeom>
        </p:spPr>
        <p:txBody>
          <a:bodyPr vert="horz" lIns="101600" tIns="38100" rIns="76200" bIns="38100" rtlCol="0" anchor="t" anchorCtr="0">
            <a:normAutofit fontScale="25000"/>
          </a:bodyPr>
          <a:lstStyle>
            <a:lvl1pPr algn="l" defTabSz="914400" rtl="0" eaLnBrk="1" fontAlgn="auto" latinLnBrk="0" hangingPunct="1">
              <a:lnSpc>
                <a:spcPct val="100000"/>
              </a:lnSpc>
              <a:spcBef>
                <a:spcPct val="0"/>
              </a:spcBef>
              <a:buNone/>
              <a:defRPr sz="2800" b="1" u="none" strike="noStrike" kern="1200" cap="none" spc="200" normalizeH="0" baseline="0">
                <a:solidFill>
                  <a:schemeClr val="bg1"/>
                </a:solidFill>
                <a:uFillTx/>
                <a:latin typeface="Arial" panose="020B0604020202020204" pitchFamily="34" charset="0"/>
                <a:ea typeface="微软雅黑" panose="020B0503020204020204" pitchFamily="34" charset="-122"/>
                <a:cs typeface="+mj-cs"/>
              </a:defRPr>
            </a:lvl1pPr>
          </a:lstStyle>
          <a:p>
            <a:r>
              <a:rPr lang="zh-CN" altLang="en-US" sz="10665" spc="300">
                <a:solidFill>
                  <a:schemeClr val="bg1"/>
                </a:solidFill>
                <a:latin typeface="微软雅黑" panose="020B0503020204020204" pitchFamily="34" charset="-122"/>
                <a:sym typeface="+mn-ea"/>
              </a:rPr>
              <a:t>  </a:t>
            </a:r>
            <a:r>
              <a:rPr lang="zh-CN" altLang="en-US" sz="10665" spc="300">
                <a:solidFill>
                  <a:schemeClr val="accent1"/>
                </a:solidFill>
                <a:effectLst>
                  <a:outerShdw blurRad="38100" dist="25400" dir="5400000" algn="ctr" rotWithShape="0">
                    <a:srgbClr val="6E747A">
                      <a:alpha val="43000"/>
                    </a:srgbClr>
                  </a:outerShdw>
                </a:effectLst>
                <a:latin typeface="微软雅黑" panose="020B0503020204020204" pitchFamily="34" charset="-122"/>
                <a:sym typeface="+mn-ea"/>
              </a:rPr>
              <a:t>抗菌药物使用强度（DDDs）</a:t>
            </a:r>
            <a:br>
              <a:rPr lang="zh-CN" altLang="en-US" b="1" spc="3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br>
            <a:endParaRPr lang="zh-CN" altLang="en-US" b="1" spc="3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
        <p:nvSpPr>
          <p:cNvPr id="4" name="文本框 3"/>
          <p:cNvSpPr txBox="1"/>
          <p:nvPr/>
        </p:nvSpPr>
        <p:spPr>
          <a:xfrm>
            <a:off x="406400" y="1196340"/>
            <a:ext cx="6872605" cy="5169535"/>
          </a:xfrm>
          <a:prstGeom prst="rect">
            <a:avLst/>
          </a:prstGeom>
          <a:noFill/>
        </p:spPr>
        <p:txBody>
          <a:bodyPr wrap="square" rtlCol="0" anchor="t">
            <a:spAutoFit/>
          </a:bodyPr>
          <a:p>
            <a:pPr marL="342900" indent="-342900">
              <a:lnSpc>
                <a:spcPct val="150000"/>
              </a:lnSpc>
              <a:buFont typeface="Wingdings" panose="05000000000000000000" charset="0"/>
              <a:buChar char="Ø"/>
            </a:pPr>
            <a:r>
              <a:rPr lang="en-US" altLang="zh-CN" sz="2000"/>
              <a:t>《关于印发进一步改善医疗服务行动计划的通知》（国卫医发〔2015〕2 号）要求加强合理用药，2017 年底前综合医院住院患者抗菌药物使用率不超过 60%，</a:t>
            </a:r>
            <a:r>
              <a:rPr lang="en-US" altLang="zh-CN" sz="2000">
                <a:solidFill>
                  <a:srgbClr val="C00000"/>
                </a:solidFill>
              </a:rPr>
              <a:t>抗菌药物使用强度控制在每百人天 40DDDs 以下。</a:t>
            </a:r>
            <a:endParaRPr lang="en-US" altLang="zh-CN" sz="2000">
              <a:solidFill>
                <a:srgbClr val="C00000"/>
              </a:solidFill>
            </a:endParaRPr>
          </a:p>
          <a:p>
            <a:pPr marL="342900" indent="-342900">
              <a:lnSpc>
                <a:spcPct val="150000"/>
              </a:lnSpc>
              <a:buFont typeface="Wingdings" panose="05000000000000000000" charset="0"/>
              <a:buChar char="Ø"/>
            </a:pPr>
            <a:r>
              <a:rPr lang="en-US" altLang="zh-CN" sz="2000"/>
              <a:t>2015</a:t>
            </a:r>
            <a:r>
              <a:rPr lang="zh-CN" altLang="en-US" sz="2000"/>
              <a:t>年卫健委印发的《关于进一步加强抗菌药物临床应用管理工作的通知》，确定了抗菌药物临床应用管理评价指标及要求，包括</a:t>
            </a:r>
            <a:r>
              <a:rPr lang="zh-CN" altLang="en-US" sz="2000">
                <a:solidFill>
                  <a:srgbClr val="C00000"/>
                </a:solidFill>
              </a:rPr>
              <a:t>三级综合医院住院患者抗菌药物使用强度不超过</a:t>
            </a:r>
            <a:r>
              <a:rPr lang="en-US" altLang="zh-CN" sz="2000">
                <a:solidFill>
                  <a:srgbClr val="C00000"/>
                </a:solidFill>
              </a:rPr>
              <a:t>40DDDs</a:t>
            </a:r>
            <a:r>
              <a:rPr lang="zh-CN" altLang="en-US" sz="2000">
                <a:solidFill>
                  <a:srgbClr val="C00000"/>
                </a:solidFill>
              </a:rPr>
              <a:t>，</a:t>
            </a:r>
            <a:r>
              <a:rPr lang="zh-CN" altLang="en-US" sz="2000"/>
              <a:t>口腔医院不超过 40DDDs，肿瘤医院不超过 30DDDs，儿童医院不超过 20DDDs，精神病医院不超过 5DDDs，妇产医院（妇幼保健院）不超过 40DDDs。</a:t>
            </a:r>
            <a:endParaRPr lang="zh-CN" altLang="en-US" sz="2000"/>
          </a:p>
        </p:txBody>
      </p:sp>
      <p:pic>
        <p:nvPicPr>
          <p:cNvPr id="6" name="Picture 3" descr="C:\Users\Administrator\Desktop\222.png222"/>
          <p:cNvPicPr>
            <a:picLocks noChangeAspect="1" noChangeArrowheads="1"/>
          </p:cNvPicPr>
          <p:nvPr/>
        </p:nvPicPr>
        <p:blipFill>
          <a:blip r:embed="rId3"/>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4"/>
          <a:stretch>
            <a:fillRect/>
          </a:stretch>
        </p:blipFill>
        <p:spPr>
          <a:xfrm>
            <a:off x="7717790" y="1196340"/>
            <a:ext cx="4070985" cy="4669155"/>
          </a:xfrm>
          <a:prstGeom prst="rect">
            <a:avLst/>
          </a:prstGeom>
        </p:spPr>
      </p:pic>
      <p:sp>
        <p:nvSpPr>
          <p:cNvPr id="11" name="椭圆 10"/>
          <p:cNvSpPr/>
          <p:nvPr/>
        </p:nvSpPr>
        <p:spPr>
          <a:xfrm>
            <a:off x="9892665" y="3474720"/>
            <a:ext cx="2047875" cy="1047750"/>
          </a:xfrm>
          <a:prstGeom prst="ellipse">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03275" y="828040"/>
            <a:ext cx="5825490" cy="4890770"/>
          </a:xfrm>
          <a:prstGeom prst="rect">
            <a:avLst/>
          </a:prstGeom>
        </p:spPr>
      </p:pic>
      <p:sp>
        <p:nvSpPr>
          <p:cNvPr id="21" name="任意多边形 15"/>
          <p:cNvSpPr/>
          <p:nvPr>
            <p:custDataLst>
              <p:tags r:id="rId2"/>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5" name="文本框 4"/>
          <p:cNvSpPr txBox="1"/>
          <p:nvPr/>
        </p:nvSpPr>
        <p:spPr>
          <a:xfrm>
            <a:off x="6428740" y="2324735"/>
            <a:ext cx="5045710" cy="3830955"/>
          </a:xfrm>
          <a:prstGeom prst="rect">
            <a:avLst/>
          </a:prstGeom>
          <a:noFill/>
        </p:spPr>
        <p:txBody>
          <a:bodyPr wrap="square" rtlCol="0">
            <a:spAutoFit/>
          </a:bodyPr>
          <a:p>
            <a:pPr marL="342900" indent="-342900">
              <a:lnSpc>
                <a:spcPct val="150000"/>
              </a:lnSpc>
              <a:buFont typeface="Wingdings" panose="05000000000000000000" charset="0"/>
              <a:buChar char="Ø"/>
            </a:pPr>
            <a:r>
              <a:rPr lang="zh-CN" altLang="en-US"/>
              <a:t>分子：门诊使用基本药物人次数按人数统计，同一门诊患者一次挂号就诊开具的处方中只要含有一种及以上基本药物，按 1 人统计。</a:t>
            </a:r>
            <a:r>
              <a:rPr lang="zh-CN" altLang="en-US">
                <a:solidFill>
                  <a:srgbClr val="FF0000"/>
                </a:solidFill>
              </a:rPr>
              <a:t>所使用的基本药物不包括仅作为药物溶媒使用的葡萄糖、氯化钠等溶液。不包括急诊患者、健康体检者。</a:t>
            </a:r>
            <a:endParaRPr lang="zh-CN" altLang="en-US"/>
          </a:p>
          <a:p>
            <a:pPr marL="342900" indent="-342900">
              <a:lnSpc>
                <a:spcPct val="150000"/>
              </a:lnSpc>
              <a:buFont typeface="Wingdings" panose="05000000000000000000" charset="0"/>
              <a:buChar char="Ø"/>
            </a:pPr>
            <a:r>
              <a:rPr lang="zh-CN" altLang="en-US"/>
              <a:t>分母：门诊诊疗总人次数即门诊患者人次数，仅以门诊挂号数统计，不包括急诊患者、健康体检者及未开具药物处方 患者。</a:t>
            </a:r>
            <a:endParaRPr lang="zh-CN" altLang="en-US"/>
          </a:p>
        </p:txBody>
      </p:sp>
      <p:pic>
        <p:nvPicPr>
          <p:cNvPr id="10" name="Picture 3" descr="C:\Users\Administrator\Desktop\222.png222"/>
          <p:cNvPicPr>
            <a:picLocks noChangeAspect="1" noChangeArrowheads="1"/>
          </p:cNvPicPr>
          <p:nvPr/>
        </p:nvPicPr>
        <p:blipFill>
          <a:blip r:embed="rId3"/>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679450" y="5718810"/>
            <a:ext cx="4813300" cy="645160"/>
          </a:xfrm>
          <a:prstGeom prst="rect">
            <a:avLst/>
          </a:prstGeom>
          <a:noFill/>
        </p:spPr>
        <p:txBody>
          <a:bodyPr wrap="square" rtlCol="0">
            <a:spAutoFit/>
          </a:bodyPr>
          <a:p>
            <a:r>
              <a:rPr lang="zh-CN" altLang="en-US">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指标导向</a:t>
            </a:r>
            <a:r>
              <a:rPr lang="zh-CN" altLang="en-US">
                <a:latin typeface="仿宋" panose="02010609060101010101" charset="-122"/>
                <a:ea typeface="仿宋" panose="02010609060101010101" charset="-122"/>
              </a:rPr>
              <a:t>】 </a:t>
            </a:r>
            <a:r>
              <a:rPr lang="zh-CN" altLang="en-US">
                <a:solidFill>
                  <a:srgbClr val="FF0000"/>
                </a:solidFill>
                <a:latin typeface="仿宋" panose="02010609060101010101" charset="-122"/>
                <a:ea typeface="仿宋" panose="02010609060101010101" charset="-122"/>
              </a:rPr>
              <a:t>逐步提高</a:t>
            </a:r>
            <a:endParaRPr lang="zh-CN" altLang="en-US">
              <a:solidFill>
                <a:srgbClr val="FF0000"/>
              </a:solidFill>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指标来源</a:t>
            </a:r>
            <a:r>
              <a:rPr lang="zh-CN" altLang="en-US">
                <a:latin typeface="仿宋" panose="02010609060101010101" charset="-122"/>
                <a:ea typeface="仿宋" panose="02010609060101010101" charset="-122"/>
              </a:rPr>
              <a:t>】 医院填报</a:t>
            </a:r>
            <a:endParaRPr lang="zh-CN" altLang="en-US">
              <a:latin typeface="仿宋" panose="02010609060101010101" charset="-122"/>
              <a:ea typeface="仿宋" panose="02010609060101010101" charset="-122"/>
            </a:endParaRPr>
          </a:p>
        </p:txBody>
      </p:sp>
      <p:sp>
        <p:nvSpPr>
          <p:cNvPr id="16" name="文本框 15"/>
          <p:cNvSpPr txBox="1"/>
          <p:nvPr/>
        </p:nvSpPr>
        <p:spPr>
          <a:xfrm>
            <a:off x="5813425" y="1170305"/>
            <a:ext cx="5533390" cy="891540"/>
          </a:xfrm>
          <a:prstGeom prst="rect">
            <a:avLst/>
          </a:prstGeom>
          <a:noFill/>
        </p:spPr>
        <p:txBody>
          <a:bodyPr wrap="square" rtlCol="0" anchor="t">
            <a:spAutoFit/>
          </a:bodyPr>
          <a:p>
            <a:pPr algn="just">
              <a:lnSpc>
                <a:spcPct val="130000"/>
              </a:lnSpc>
            </a:pPr>
            <a:r>
              <a:rPr lang="da-DK" altLang="zh-CN" sz="2000" kern="0" dirty="0">
                <a:solidFill>
                  <a:srgbClr val="FF0000"/>
                </a:solidFill>
                <a:sym typeface="+mn-ea"/>
              </a:rPr>
              <a:t>2018年全国</a:t>
            </a:r>
            <a:r>
              <a:rPr lang="zh-CN" altLang="da-DK" sz="2000" kern="0" dirty="0">
                <a:solidFill>
                  <a:srgbClr val="FF0000"/>
                </a:solidFill>
                <a:sym typeface="+mn-ea"/>
              </a:rPr>
              <a:t>三级</a:t>
            </a:r>
            <a:r>
              <a:rPr lang="da-DK" altLang="zh-CN" sz="2000" kern="0" dirty="0">
                <a:solidFill>
                  <a:srgbClr val="FF0000"/>
                </a:solidFill>
                <a:sym typeface="+mn-ea"/>
              </a:rPr>
              <a:t>公立医院绩效考核</a:t>
            </a:r>
            <a:r>
              <a:rPr lang="zh-CN" altLang="da-DK" sz="2000" kern="0" dirty="0">
                <a:solidFill>
                  <a:srgbClr val="FF0000"/>
                </a:solidFill>
                <a:sym typeface="+mn-ea"/>
              </a:rPr>
              <a:t>门诊患者基药处方</a:t>
            </a:r>
            <a:r>
              <a:rPr lang="da-DK" altLang="zh-CN" sz="2000" kern="0" dirty="0">
                <a:solidFill>
                  <a:srgbClr val="FF0000"/>
                </a:solidFill>
                <a:sym typeface="Arial" panose="020B0604020202020204" pitchFamily="34" charset="0"/>
              </a:rPr>
              <a:t>达到52.25</a:t>
            </a:r>
            <a:r>
              <a:rPr lang="en-US" altLang="da-DK" sz="2000" kern="0" dirty="0">
                <a:solidFill>
                  <a:srgbClr val="FF0000"/>
                </a:solidFill>
                <a:sym typeface="Arial" panose="020B0604020202020204" pitchFamily="34" charset="0"/>
              </a:rPr>
              <a:t>%</a:t>
            </a:r>
            <a:r>
              <a:rPr lang="da-DK" altLang="zh-CN" sz="2000" kern="0" dirty="0">
                <a:solidFill>
                  <a:srgbClr val="FF0000"/>
                </a:solidFill>
                <a:sym typeface="Arial" panose="020B0604020202020204" pitchFamily="34" charset="0"/>
              </a:rPr>
              <a:t>。</a:t>
            </a:r>
            <a:endParaRPr lang="zh-CN" altLang="da-DK" sz="2000" kern="0" dirty="0">
              <a:solidFill>
                <a:srgbClr val="FF0000"/>
              </a:solidFill>
              <a:sym typeface="Arial" panose="020B0604020202020204" pitchFamily="34" charset="0"/>
            </a:endParaRPr>
          </a:p>
        </p:txBody>
      </p:sp>
      <p:sp>
        <p:nvSpPr>
          <p:cNvPr id="17" name="圆角矩形 16"/>
          <p:cNvSpPr/>
          <p:nvPr/>
        </p:nvSpPr>
        <p:spPr>
          <a:xfrm>
            <a:off x="5682615" y="1138555"/>
            <a:ext cx="5689600" cy="10337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16" grpId="1"/>
      <p:bldP spid="1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58825" y="920750"/>
            <a:ext cx="5838825" cy="4728210"/>
          </a:xfrm>
          <a:prstGeom prst="rect">
            <a:avLst/>
          </a:prstGeom>
        </p:spPr>
      </p:pic>
      <p:sp>
        <p:nvSpPr>
          <p:cNvPr id="21" name="任意多边形 15"/>
          <p:cNvSpPr/>
          <p:nvPr>
            <p:custDataLst>
              <p:tags r:id="rId2"/>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5" name="文本框 4"/>
          <p:cNvSpPr txBox="1"/>
          <p:nvPr/>
        </p:nvSpPr>
        <p:spPr>
          <a:xfrm>
            <a:off x="6568440" y="2551430"/>
            <a:ext cx="5045710" cy="3415030"/>
          </a:xfrm>
          <a:prstGeom prst="rect">
            <a:avLst/>
          </a:prstGeom>
          <a:noFill/>
        </p:spPr>
        <p:txBody>
          <a:bodyPr wrap="square" rtlCol="0">
            <a:spAutoFit/>
          </a:bodyPr>
          <a:p>
            <a:pPr marL="342900" indent="-342900">
              <a:lnSpc>
                <a:spcPct val="150000"/>
              </a:lnSpc>
              <a:buFont typeface="Wingdings" panose="05000000000000000000" charset="0"/>
              <a:buChar char="Ø"/>
            </a:pPr>
            <a:r>
              <a:rPr lang="zh-CN" altLang="en-US"/>
              <a:t>分子：出院患者使用基本药物总人次数按人数统计， 同一出院患者在一次住院期间的医嘱中只要含有一种及以上基 本药物，按 1 人统计。</a:t>
            </a:r>
            <a:r>
              <a:rPr lang="zh-CN" altLang="en-US">
                <a:solidFill>
                  <a:srgbClr val="FF0000"/>
                </a:solidFill>
              </a:rPr>
              <a:t>住院期间医嘱（含出院带药）所使用的基本药物不包括仅作为药物溶媒使用的葡萄糖、氯化钠等溶液。</a:t>
            </a:r>
            <a:endParaRPr lang="zh-CN" altLang="en-US">
              <a:solidFill>
                <a:srgbClr val="FF0000"/>
              </a:solidFill>
            </a:endParaRPr>
          </a:p>
          <a:p>
            <a:pPr marL="342900" indent="-342900">
              <a:lnSpc>
                <a:spcPct val="150000"/>
              </a:lnSpc>
              <a:buFont typeface="Wingdings" panose="05000000000000000000" charset="0"/>
              <a:buChar char="Ø"/>
            </a:pPr>
            <a:r>
              <a:rPr lang="zh-CN" altLang="en-US"/>
              <a:t>分母：同期出院总人次数即出院人数，不包括出院患者在住院期间未使用药物者。</a:t>
            </a:r>
            <a:endParaRPr lang="zh-CN" altLang="en-US"/>
          </a:p>
        </p:txBody>
      </p:sp>
      <p:pic>
        <p:nvPicPr>
          <p:cNvPr id="8" name="Picture 3" descr="C:\Users\Administrator\Desktop\222.png222"/>
          <p:cNvPicPr>
            <a:picLocks noChangeAspect="1" noChangeArrowheads="1"/>
          </p:cNvPicPr>
          <p:nvPr/>
        </p:nvPicPr>
        <p:blipFill>
          <a:blip r:embed="rId3"/>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679450" y="5777230"/>
            <a:ext cx="4813300" cy="645160"/>
          </a:xfrm>
          <a:prstGeom prst="rect">
            <a:avLst/>
          </a:prstGeom>
          <a:noFill/>
        </p:spPr>
        <p:txBody>
          <a:bodyPr wrap="square" rtlCol="0">
            <a:spAutoFit/>
          </a:bodyPr>
          <a:p>
            <a:r>
              <a:rPr lang="zh-CN" altLang="en-US">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指标导向</a:t>
            </a:r>
            <a:r>
              <a:rPr lang="zh-CN" altLang="en-US">
                <a:latin typeface="仿宋" panose="02010609060101010101" charset="-122"/>
                <a:ea typeface="仿宋" panose="02010609060101010101" charset="-122"/>
              </a:rPr>
              <a:t>】 </a:t>
            </a:r>
            <a:r>
              <a:rPr lang="zh-CN" altLang="en-US">
                <a:solidFill>
                  <a:srgbClr val="FF0000"/>
                </a:solidFill>
                <a:latin typeface="仿宋" panose="02010609060101010101" charset="-122"/>
                <a:ea typeface="仿宋" panose="02010609060101010101" charset="-122"/>
              </a:rPr>
              <a:t>逐步提高</a:t>
            </a:r>
            <a:endParaRPr lang="zh-CN" altLang="en-US">
              <a:solidFill>
                <a:srgbClr val="FF0000"/>
              </a:solidFill>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指标来源</a:t>
            </a:r>
            <a:r>
              <a:rPr lang="zh-CN" altLang="en-US">
                <a:latin typeface="仿宋" panose="02010609060101010101" charset="-122"/>
                <a:ea typeface="仿宋" panose="02010609060101010101" charset="-122"/>
              </a:rPr>
              <a:t>】 医院填报</a:t>
            </a:r>
            <a:endParaRPr lang="zh-CN" altLang="en-US">
              <a:latin typeface="仿宋" panose="02010609060101010101" charset="-122"/>
              <a:ea typeface="仿宋" panose="02010609060101010101" charset="-122"/>
            </a:endParaRPr>
          </a:p>
        </p:txBody>
      </p:sp>
      <p:sp>
        <p:nvSpPr>
          <p:cNvPr id="16" name="文本框 15"/>
          <p:cNvSpPr txBox="1"/>
          <p:nvPr/>
        </p:nvSpPr>
        <p:spPr>
          <a:xfrm>
            <a:off x="5826125" y="1403985"/>
            <a:ext cx="5533390" cy="891540"/>
          </a:xfrm>
          <a:prstGeom prst="rect">
            <a:avLst/>
          </a:prstGeom>
          <a:noFill/>
        </p:spPr>
        <p:txBody>
          <a:bodyPr wrap="square" rtlCol="0" anchor="t">
            <a:spAutoFit/>
          </a:bodyPr>
          <a:p>
            <a:pPr algn="just">
              <a:lnSpc>
                <a:spcPct val="130000"/>
              </a:lnSpc>
            </a:pPr>
            <a:r>
              <a:rPr lang="da-DK" altLang="zh-CN" sz="2000" kern="0" dirty="0">
                <a:solidFill>
                  <a:srgbClr val="FF0000"/>
                </a:solidFill>
                <a:sym typeface="+mn-ea"/>
              </a:rPr>
              <a:t>2018年全国</a:t>
            </a:r>
            <a:r>
              <a:rPr lang="zh-CN" altLang="da-DK" sz="2000" kern="0" dirty="0">
                <a:solidFill>
                  <a:srgbClr val="FF0000"/>
                </a:solidFill>
                <a:sym typeface="+mn-ea"/>
              </a:rPr>
              <a:t>三级</a:t>
            </a:r>
            <a:r>
              <a:rPr lang="da-DK" altLang="zh-CN" sz="2000" kern="0" dirty="0">
                <a:solidFill>
                  <a:srgbClr val="FF0000"/>
                </a:solidFill>
                <a:sym typeface="+mn-ea"/>
              </a:rPr>
              <a:t>公立医院绩效考核</a:t>
            </a:r>
            <a:r>
              <a:rPr lang="da-DK" altLang="zh-CN" sz="2000" kern="0" dirty="0">
                <a:solidFill>
                  <a:srgbClr val="FF0000"/>
                </a:solidFill>
                <a:sym typeface="Arial" panose="020B0604020202020204" pitchFamily="34" charset="0"/>
              </a:rPr>
              <a:t>住院患者基本药物使用率达到95.38%</a:t>
            </a:r>
            <a:r>
              <a:rPr lang="zh-CN" altLang="da-DK" sz="2000" kern="0" dirty="0">
                <a:solidFill>
                  <a:srgbClr val="FF0000"/>
                </a:solidFill>
                <a:sym typeface="Arial" panose="020B0604020202020204" pitchFamily="34" charset="0"/>
              </a:rPr>
              <a:t>。</a:t>
            </a:r>
            <a:endParaRPr lang="zh-CN" altLang="da-DK" sz="2000" kern="0" dirty="0">
              <a:solidFill>
                <a:srgbClr val="FF0000"/>
              </a:solidFill>
              <a:sym typeface="Arial" panose="020B0604020202020204" pitchFamily="34" charset="0"/>
            </a:endParaRPr>
          </a:p>
        </p:txBody>
      </p:sp>
      <p:sp>
        <p:nvSpPr>
          <p:cNvPr id="17" name="圆角矩形 16"/>
          <p:cNvSpPr/>
          <p:nvPr/>
        </p:nvSpPr>
        <p:spPr>
          <a:xfrm>
            <a:off x="5682615" y="1328420"/>
            <a:ext cx="5689600" cy="10337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16" grpId="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06095" y="1022350"/>
            <a:ext cx="5602605" cy="4632960"/>
          </a:xfrm>
          <a:prstGeom prst="rect">
            <a:avLst/>
          </a:prstGeom>
        </p:spPr>
      </p:pic>
      <p:sp>
        <p:nvSpPr>
          <p:cNvPr id="21" name="任意多边形 15"/>
          <p:cNvSpPr/>
          <p:nvPr>
            <p:custDataLst>
              <p:tags r:id="rId2"/>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pic>
        <p:nvPicPr>
          <p:cNvPr id="12" name="Picture 3" descr="C:\Users\Administrator\Desktop\222.png222"/>
          <p:cNvPicPr>
            <a:picLocks noChangeAspect="1" noChangeArrowheads="1"/>
          </p:cNvPicPr>
          <p:nvPr/>
        </p:nvPicPr>
        <p:blipFill>
          <a:blip r:embed="rId3"/>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5" name="文本框 4"/>
          <p:cNvSpPr txBox="1"/>
          <p:nvPr/>
        </p:nvSpPr>
        <p:spPr>
          <a:xfrm>
            <a:off x="800100" y="5950585"/>
            <a:ext cx="4813300" cy="645160"/>
          </a:xfrm>
          <a:prstGeom prst="rect">
            <a:avLst/>
          </a:prstGeom>
          <a:noFill/>
        </p:spPr>
        <p:txBody>
          <a:bodyPr wrap="square" rtlCol="0">
            <a:spAutoFit/>
          </a:bodyPr>
          <a:p>
            <a:r>
              <a:rPr lang="zh-CN" altLang="en-US">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指标导向</a:t>
            </a:r>
            <a:r>
              <a:rPr lang="zh-CN" altLang="en-US">
                <a:latin typeface="仿宋" panose="02010609060101010101" charset="-122"/>
                <a:ea typeface="仿宋" panose="02010609060101010101" charset="-122"/>
              </a:rPr>
              <a:t>】 </a:t>
            </a:r>
            <a:r>
              <a:rPr lang="zh-CN" altLang="en-US">
                <a:solidFill>
                  <a:srgbClr val="FF0000"/>
                </a:solidFill>
                <a:latin typeface="仿宋" panose="02010609060101010101" charset="-122"/>
                <a:ea typeface="仿宋" panose="02010609060101010101" charset="-122"/>
              </a:rPr>
              <a:t>逐步提高</a:t>
            </a:r>
            <a:endParaRPr lang="zh-CN" altLang="en-US">
              <a:solidFill>
                <a:srgbClr val="FF0000"/>
              </a:solidFill>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指标来源</a:t>
            </a:r>
            <a:r>
              <a:rPr lang="zh-CN" altLang="en-US">
                <a:latin typeface="仿宋" panose="02010609060101010101" charset="-122"/>
                <a:ea typeface="仿宋" panose="02010609060101010101" charset="-122"/>
              </a:rPr>
              <a:t>】 省级招采平台</a:t>
            </a:r>
            <a:endParaRPr lang="zh-CN" altLang="en-US">
              <a:latin typeface="仿宋" panose="02010609060101010101" charset="-122"/>
              <a:ea typeface="仿宋" panose="02010609060101010101" charset="-122"/>
            </a:endParaRPr>
          </a:p>
        </p:txBody>
      </p:sp>
      <p:sp>
        <p:nvSpPr>
          <p:cNvPr id="20" name="文本框 19"/>
          <p:cNvSpPr txBox="1"/>
          <p:nvPr/>
        </p:nvSpPr>
        <p:spPr>
          <a:xfrm>
            <a:off x="1275715" y="549910"/>
            <a:ext cx="8324215" cy="398780"/>
          </a:xfrm>
          <a:prstGeom prst="rect">
            <a:avLst/>
          </a:prstGeom>
          <a:noFill/>
        </p:spPr>
        <p:txBody>
          <a:bodyPr wrap="square" rtlCol="0">
            <a:spAutoFit/>
          </a:bodyPr>
          <a:p>
            <a:r>
              <a:rPr lang="zh-CN" altLang="en-US" sz="2000" b="1">
                <a:solidFill>
                  <a:schemeClr val="accent1"/>
                </a:solidFill>
              </a:rPr>
              <a:t>三级医院                                                                       </a:t>
            </a:r>
            <a:r>
              <a:rPr lang="zh-CN" altLang="en-US" sz="2000" b="1">
                <a:solidFill>
                  <a:schemeClr val="accent1"/>
                </a:solidFill>
                <a:sym typeface="+mn-ea"/>
              </a:rPr>
              <a:t>二级医院</a:t>
            </a:r>
            <a:endParaRPr lang="zh-CN" altLang="en-US" sz="2000" b="1">
              <a:solidFill>
                <a:schemeClr val="accent1"/>
              </a:solidFill>
            </a:endParaRPr>
          </a:p>
        </p:txBody>
      </p:sp>
      <p:pic>
        <p:nvPicPr>
          <p:cNvPr id="7" name="图片 6"/>
          <p:cNvPicPr>
            <a:picLocks noChangeAspect="1"/>
          </p:cNvPicPr>
          <p:nvPr/>
        </p:nvPicPr>
        <p:blipFill>
          <a:blip r:embed="rId4"/>
          <a:stretch>
            <a:fillRect/>
          </a:stretch>
        </p:blipFill>
        <p:spPr>
          <a:xfrm>
            <a:off x="6186805" y="953135"/>
            <a:ext cx="5337175" cy="4083050"/>
          </a:xfrm>
          <a:prstGeom prst="rect">
            <a:avLst/>
          </a:prstGeom>
        </p:spPr>
      </p:pic>
      <p:sp>
        <p:nvSpPr>
          <p:cNvPr id="14" name="圆角矩形标注 13"/>
          <p:cNvSpPr/>
          <p:nvPr/>
        </p:nvSpPr>
        <p:spPr>
          <a:xfrm>
            <a:off x="434975" y="4145280"/>
            <a:ext cx="5741670" cy="1498600"/>
          </a:xfrm>
          <a:prstGeom prst="wedgeRoundRectCallout">
            <a:avLst>
              <a:gd name="adj1" fmla="val 29570"/>
              <a:gd name="adj2" fmla="val 69795"/>
              <a:gd name="adj3" fmla="val 16667"/>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4766945" y="3779520"/>
            <a:ext cx="1341755" cy="368300"/>
          </a:xfrm>
          <a:prstGeom prst="rect">
            <a:avLst/>
          </a:prstGeom>
          <a:noFill/>
        </p:spPr>
        <p:txBody>
          <a:bodyPr wrap="square" rtlCol="0">
            <a:spAutoFit/>
          </a:bodyPr>
          <a:p>
            <a:r>
              <a:rPr lang="en-US" altLang="zh-CN" b="1">
                <a:solidFill>
                  <a:srgbClr val="C00000"/>
                </a:solidFill>
              </a:rPr>
              <a:t>2019</a:t>
            </a:r>
            <a:r>
              <a:rPr lang="zh-CN" altLang="en-US" b="1">
                <a:solidFill>
                  <a:srgbClr val="C00000"/>
                </a:solidFill>
              </a:rPr>
              <a:t>版</a:t>
            </a:r>
            <a:endParaRPr lang="zh-CN" altLang="en-US" b="1">
              <a:solidFill>
                <a:srgbClr val="C00000"/>
              </a:solidFill>
            </a:endParaRPr>
          </a:p>
        </p:txBody>
      </p:sp>
      <p:sp>
        <p:nvSpPr>
          <p:cNvPr id="17" name="矩形 16"/>
          <p:cNvSpPr/>
          <p:nvPr/>
        </p:nvSpPr>
        <p:spPr>
          <a:xfrm>
            <a:off x="551815" y="4254500"/>
            <a:ext cx="4550410" cy="664845"/>
          </a:xfrm>
          <a:prstGeom prst="rect">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4584700" y="5950585"/>
            <a:ext cx="1341755" cy="368300"/>
          </a:xfrm>
          <a:prstGeom prst="rect">
            <a:avLst/>
          </a:prstGeom>
          <a:noFill/>
        </p:spPr>
        <p:txBody>
          <a:bodyPr wrap="square" rtlCol="0">
            <a:spAutoFit/>
          </a:bodyPr>
          <a:p>
            <a:r>
              <a:rPr lang="en-US" altLang="zh-CN" b="1">
                <a:solidFill>
                  <a:schemeClr val="accent1"/>
                </a:solidFill>
              </a:rPr>
              <a:t>2020</a:t>
            </a:r>
            <a:r>
              <a:rPr lang="zh-CN" altLang="en-US" b="1">
                <a:solidFill>
                  <a:schemeClr val="accent1"/>
                </a:solidFill>
              </a:rPr>
              <a:t>版</a:t>
            </a:r>
            <a:endParaRPr lang="zh-CN" altLang="en-US" b="1">
              <a:solidFill>
                <a:schemeClr val="accent1"/>
              </a:solidFill>
            </a:endParaRPr>
          </a:p>
        </p:txBody>
      </p:sp>
      <p:sp>
        <p:nvSpPr>
          <p:cNvPr id="4" name="文本框 3"/>
          <p:cNvSpPr txBox="1"/>
          <p:nvPr/>
        </p:nvSpPr>
        <p:spPr>
          <a:xfrm>
            <a:off x="6345555" y="5454650"/>
            <a:ext cx="4813300" cy="645160"/>
          </a:xfrm>
          <a:prstGeom prst="rect">
            <a:avLst/>
          </a:prstGeom>
          <a:noFill/>
        </p:spPr>
        <p:txBody>
          <a:bodyPr wrap="square" rtlCol="0">
            <a:spAutoFit/>
          </a:bodyPr>
          <a:p>
            <a:r>
              <a:rPr lang="zh-CN" altLang="en-US">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指标导向</a:t>
            </a:r>
            <a:r>
              <a:rPr lang="zh-CN" altLang="en-US">
                <a:latin typeface="仿宋" panose="02010609060101010101" charset="-122"/>
                <a:ea typeface="仿宋" panose="02010609060101010101" charset="-122"/>
              </a:rPr>
              <a:t>】 </a:t>
            </a:r>
            <a:r>
              <a:rPr lang="zh-CN" altLang="en-US">
                <a:solidFill>
                  <a:srgbClr val="FF0000"/>
                </a:solidFill>
                <a:latin typeface="仿宋" panose="02010609060101010101" charset="-122"/>
                <a:ea typeface="仿宋" panose="02010609060101010101" charset="-122"/>
              </a:rPr>
              <a:t>逐步提高</a:t>
            </a:r>
            <a:endParaRPr lang="zh-CN" altLang="en-US">
              <a:solidFill>
                <a:srgbClr val="FF0000"/>
              </a:solidFill>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指标来源</a:t>
            </a:r>
            <a:r>
              <a:rPr lang="zh-CN" altLang="en-US">
                <a:latin typeface="仿宋" panose="02010609060101010101" charset="-122"/>
                <a:ea typeface="仿宋" panose="02010609060101010101" charset="-122"/>
              </a:rPr>
              <a:t>】 省级招采平台</a:t>
            </a:r>
            <a:endParaRPr lang="zh-CN" altLang="en-US">
              <a:latin typeface="仿宋" panose="02010609060101010101" charset="-122"/>
              <a:ea typeface="仿宋" panose="02010609060101010101"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ppt_y</p:attrName>
                                        </p:attrNameLst>
                                      </p:cBhvr>
                                      <p:tavLst>
                                        <p:tav tm="0">
                                          <p:val>
                                            <p:strVal val="#ppt_y+#ppt_h*1.125000"/>
                                          </p:val>
                                        </p:tav>
                                        <p:tav tm="100000">
                                          <p:val>
                                            <p:strVal val="#ppt_y"/>
                                          </p:val>
                                        </p:tav>
                                      </p:tavLst>
                                    </p:anim>
                                    <p:animEffect transition="in" filter="wipe(up)">
                                      <p:cBhvr>
                                        <p:cTn id="18" dur="500"/>
                                        <p:tgtEl>
                                          <p:spTgt spid="14"/>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p:tgtEl>
                                          <p:spTgt spid="25"/>
                                        </p:tgtEl>
                                        <p:attrNameLst>
                                          <p:attrName>ppt_y</p:attrName>
                                        </p:attrNameLst>
                                      </p:cBhvr>
                                      <p:tavLst>
                                        <p:tav tm="0">
                                          <p:val>
                                            <p:strVal val="#ppt_y+#ppt_h*1.125000"/>
                                          </p:val>
                                        </p:tav>
                                        <p:tav tm="100000">
                                          <p:val>
                                            <p:strVal val="#ppt_y"/>
                                          </p:val>
                                        </p:tav>
                                      </p:tavLst>
                                    </p:anim>
                                    <p:animEffect transition="in" filter="wipe(up)">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ldLvl="0" animBg="1"/>
      <p:bldP spid="15" grpId="1"/>
      <p:bldP spid="17" grpId="1" animBg="1"/>
      <p:bldP spid="14" grpId="0" bldLvl="0" animBg="1"/>
      <p:bldP spid="25" grpId="0"/>
      <p:bldP spid="14" grpId="1" animBg="1"/>
      <p:bldP spid="2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任意多边形 15"/>
          <p:cNvSpPr/>
          <p:nvPr>
            <p:custDataLst>
              <p:tags r:id="rId1"/>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7" name="标题 1"/>
          <p:cNvSpPr>
            <a:spLocks noGrp="1"/>
          </p:cNvSpPr>
          <p:nvPr>
            <p:custDataLst>
              <p:tags r:id="rId2"/>
            </p:custDataLst>
          </p:nvPr>
        </p:nvSpPr>
        <p:spPr>
          <a:xfrm>
            <a:off x="758670" y="623045"/>
            <a:ext cx="11037600" cy="441964"/>
          </a:xfrm>
          <a:prstGeom prst="rect">
            <a:avLst/>
          </a:prstGeom>
        </p:spPr>
        <p:txBody>
          <a:bodyPr vert="horz" lIns="101600" tIns="38100" rIns="76200" bIns="38100" rtlCol="0" anchor="t" anchorCtr="0">
            <a:noAutofit/>
          </a:bodyPr>
          <a:lstStyle>
            <a:lvl1pPr algn="l" defTabSz="914400" rtl="0" eaLnBrk="1" fontAlgn="auto" latinLnBrk="0" hangingPunct="1">
              <a:lnSpc>
                <a:spcPct val="100000"/>
              </a:lnSpc>
              <a:spcBef>
                <a:spcPct val="0"/>
              </a:spcBef>
              <a:buNone/>
              <a:defRPr sz="2800" b="1" u="none" strike="noStrike" kern="1200" cap="none" spc="200" normalizeH="0" baseline="0">
                <a:solidFill>
                  <a:schemeClr val="bg1"/>
                </a:solidFill>
                <a:uFillTx/>
                <a:latin typeface="Arial" panose="020B0604020202020204" pitchFamily="34" charset="0"/>
                <a:ea typeface="微软雅黑" panose="020B0503020204020204" pitchFamily="34" charset="-122"/>
                <a:cs typeface="+mj-cs"/>
              </a:defRPr>
            </a:lvl1pPr>
          </a:lstStyle>
          <a:p>
            <a:r>
              <a:rPr lang="zh-CN" altLang="en-US" sz="2800" spc="300">
                <a:solidFill>
                  <a:schemeClr val="accent1"/>
                </a:solidFill>
                <a:effectLst>
                  <a:outerShdw blurRad="38100" dist="25400" dir="5400000" algn="ctr" rotWithShape="0">
                    <a:srgbClr val="6E747A">
                      <a:alpha val="43000"/>
                    </a:srgbClr>
                  </a:outerShdw>
                </a:effectLst>
                <a:latin typeface="微软雅黑" panose="020B0503020204020204" pitchFamily="34" charset="-122"/>
                <a:sym typeface="+mn-ea"/>
              </a:rPr>
              <a:t> </a:t>
            </a:r>
            <a:r>
              <a:rPr lang="zh-CN" altLang="en-US" spc="300">
                <a:solidFill>
                  <a:schemeClr val="accent1"/>
                </a:solidFill>
                <a:effectLst>
                  <a:outerShdw blurRad="38100" dist="25400" dir="5400000" algn="ctr" rotWithShape="0">
                    <a:srgbClr val="6E747A">
                      <a:alpha val="43000"/>
                    </a:srgbClr>
                  </a:outerShdw>
                </a:effectLst>
                <a:latin typeface="微软雅黑" panose="020B0503020204020204" pitchFamily="34" charset="-122"/>
                <a:sym typeface="+mn-ea"/>
              </a:rPr>
              <a:t>基本药物使用与管理</a:t>
            </a:r>
            <a:br>
              <a:rPr lang="zh-CN" altLang="en-US" b="1" spc="3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br>
            <a:endParaRPr lang="zh-CN" altLang="en-US" b="1" spc="3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pic>
        <p:nvPicPr>
          <p:cNvPr id="8" name="Picture 3" descr="C:\Users\Administrator\Desktop\222.png222"/>
          <p:cNvPicPr>
            <a:picLocks noChangeAspect="1" noChangeArrowheads="1"/>
          </p:cNvPicPr>
          <p:nvPr/>
        </p:nvPicPr>
        <p:blipFill>
          <a:blip r:embed="rId3"/>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2" name="文本框 1"/>
          <p:cNvSpPr txBox="1"/>
          <p:nvPr/>
        </p:nvSpPr>
        <p:spPr>
          <a:xfrm>
            <a:off x="948690" y="1485265"/>
            <a:ext cx="10657205" cy="4707890"/>
          </a:xfrm>
          <a:prstGeom prst="rect">
            <a:avLst/>
          </a:prstGeom>
          <a:noFill/>
        </p:spPr>
        <p:txBody>
          <a:bodyPr wrap="square" rtlCol="0" anchor="t">
            <a:spAutoFit/>
          </a:bodyPr>
          <a:p>
            <a:pPr marL="342900" indent="-342900">
              <a:lnSpc>
                <a:spcPct val="150000"/>
              </a:lnSpc>
              <a:buFont typeface="Wingdings" panose="05000000000000000000" charset="0"/>
              <a:buChar char="Ø"/>
            </a:pPr>
            <a:r>
              <a:rPr lang="zh-CN" altLang="en-US" sz="2000">
                <a:solidFill>
                  <a:schemeClr val="tx1"/>
                </a:solidFill>
              </a:rPr>
              <a:t>基本药物是适应基本医疗卫生需求，剂型适宜，价格合理，能够保障供应，公众可公平获得的药品。</a:t>
            </a:r>
            <a:endParaRPr lang="zh-CN" altLang="en-US" sz="2000">
              <a:solidFill>
                <a:schemeClr val="tx1"/>
              </a:solidFill>
            </a:endParaRPr>
          </a:p>
          <a:p>
            <a:pPr marL="342900" indent="-342900">
              <a:lnSpc>
                <a:spcPct val="150000"/>
              </a:lnSpc>
              <a:buFont typeface="Wingdings" panose="05000000000000000000" charset="0"/>
              <a:buChar char="Ø"/>
            </a:pPr>
            <a:r>
              <a:rPr lang="zh-CN" altLang="en-US" sz="2000">
                <a:solidFill>
                  <a:schemeClr val="tx1"/>
                </a:solidFill>
              </a:rPr>
              <a:t>基本药物的</a:t>
            </a:r>
            <a:r>
              <a:rPr lang="zh-CN" altLang="en-US" sz="2000">
                <a:solidFill>
                  <a:srgbClr val="C00000"/>
                </a:solidFill>
              </a:rPr>
              <a:t>功能定位</a:t>
            </a:r>
            <a:r>
              <a:rPr lang="zh-CN" altLang="en-US" sz="2000">
                <a:solidFill>
                  <a:schemeClr val="tx1"/>
                </a:solidFill>
              </a:rPr>
              <a:t>：</a:t>
            </a:r>
            <a:r>
              <a:rPr lang="zh-CN" altLang="en-US" sz="2000">
                <a:sym typeface="+mn-ea"/>
              </a:rPr>
              <a:t>突出基本、防治必需、保障供应、优先使用、保证质量、降低负担。</a:t>
            </a:r>
            <a:endParaRPr lang="zh-CN" altLang="en-US" sz="2000">
              <a:solidFill>
                <a:schemeClr val="tx1"/>
              </a:solidFill>
            </a:endParaRPr>
          </a:p>
          <a:p>
            <a:pPr marL="342900" indent="-342900">
              <a:lnSpc>
                <a:spcPct val="150000"/>
              </a:lnSpc>
              <a:buFont typeface="Wingdings" panose="05000000000000000000" charset="0"/>
              <a:buChar char="Ø"/>
            </a:pPr>
            <a:r>
              <a:rPr lang="zh-CN" altLang="en-US" sz="2000"/>
              <a:t>《国家基本药物目录（2018 年版）》（国卫药政发〔2018〕31号）为最新版基本药物目录。</a:t>
            </a:r>
            <a:endParaRPr lang="zh-CN" altLang="en-US" sz="2000"/>
          </a:p>
          <a:p>
            <a:pPr marL="342900" indent="-342900">
              <a:lnSpc>
                <a:spcPct val="150000"/>
              </a:lnSpc>
              <a:buFont typeface="Wingdings" panose="05000000000000000000" charset="0"/>
              <a:buChar char="Ø"/>
            </a:pPr>
            <a:r>
              <a:rPr lang="zh-CN" altLang="en-US" sz="2000"/>
              <a:t>《关于完善国家基本药物制度的意见》（国办发〔2018〕88 号）要求各级公立医疗机构</a:t>
            </a:r>
            <a:r>
              <a:rPr lang="zh-CN" altLang="en-US" sz="2000">
                <a:solidFill>
                  <a:srgbClr val="C00000"/>
                </a:solidFill>
              </a:rPr>
              <a:t>加强基本药物配备使用管理，</a:t>
            </a:r>
            <a:r>
              <a:rPr lang="zh-CN" altLang="en-US" sz="2000"/>
              <a:t>保障人民群众基本需求，促进药品供应保障体系建设，强化基本药物功能定位，推动分级诊疗。</a:t>
            </a:r>
            <a:endParaRPr lang="zh-CN" altLang="en-US" sz="2000"/>
          </a:p>
          <a:p>
            <a:pPr marL="342900" indent="-342900">
              <a:lnSpc>
                <a:spcPct val="150000"/>
              </a:lnSpc>
              <a:buFont typeface="Wingdings" panose="05000000000000000000" charset="0"/>
              <a:buChar char="Ø"/>
            </a:pPr>
            <a:r>
              <a:rPr lang="zh-CN" altLang="en-US" sz="2000"/>
              <a:t>《关于进一步加强公立医疗机构基本药物配备使用管理的通知》（国卫药政发〔20191 号）要求，</a:t>
            </a:r>
            <a:r>
              <a:rPr lang="zh-CN" altLang="en-US" sz="2000">
                <a:solidFill>
                  <a:srgbClr val="C00000"/>
                </a:solidFill>
              </a:rPr>
              <a:t>提升基本药物使用占比，</a:t>
            </a:r>
            <a:r>
              <a:rPr lang="zh-CN" altLang="en-US" sz="2000"/>
              <a:t>公立医疗机构应当科学设置临床科室基本药物使用指标，</a:t>
            </a:r>
            <a:r>
              <a:rPr lang="zh-CN" altLang="en-US" sz="2000">
                <a:solidFill>
                  <a:srgbClr val="C00000"/>
                </a:solidFill>
              </a:rPr>
              <a:t>基本药物使用金额比例及处方比例应当逐年提高。</a:t>
            </a:r>
            <a:endParaRPr lang="zh-CN" altLang="en-US" sz="2000">
              <a:solidFill>
                <a:srgbClr val="C00000"/>
              </a:solidFill>
            </a:endParaRPr>
          </a:p>
        </p:txBody>
      </p:sp>
    </p:spTree>
    <p:custDataLst>
      <p:tags r:id="rId4"/>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11"/>
          <p:cNvSpPr/>
          <p:nvPr>
            <p:custDataLst>
              <p:tags r:id="rId1"/>
            </p:custDataLst>
          </p:nvPr>
        </p:nvSpPr>
        <p:spPr>
          <a:xfrm>
            <a:off x="11015939" y="1027104"/>
            <a:ext cx="1176061" cy="4750435"/>
          </a:xfrm>
          <a:custGeom>
            <a:avLst/>
            <a:gdLst>
              <a:gd name="ir" fmla="*/ w 3 4"/>
              <a:gd name="ib" fmla="*/ h 3 4"/>
            </a:gdLst>
            <a:ahLst/>
            <a:cxnLst>
              <a:cxn ang="3">
                <a:pos x="hc" y="t"/>
              </a:cxn>
              <a:cxn ang="cd2">
                <a:pos x="l" y="vc"/>
              </a:cxn>
              <a:cxn ang="cd4">
                <a:pos x="hc" y="b"/>
              </a:cxn>
              <a:cxn ang="0">
                <a:pos x="r" y="vc"/>
              </a:cxn>
            </a:cxnLst>
            <a:rect l="l" t="t" r="r" b="b"/>
            <a:pathLst>
              <a:path w="3741" h="7481">
                <a:moveTo>
                  <a:pt x="3741" y="0"/>
                </a:moveTo>
                <a:lnTo>
                  <a:pt x="3741" y="1"/>
                </a:lnTo>
                <a:lnTo>
                  <a:pt x="3741" y="7481"/>
                </a:lnTo>
                <a:lnTo>
                  <a:pt x="3741" y="7481"/>
                </a:lnTo>
                <a:lnTo>
                  <a:pt x="0" y="3741"/>
                </a:lnTo>
                <a:lnTo>
                  <a:pt x="3741" y="0"/>
                </a:lnTo>
                <a:close/>
              </a:path>
            </a:pathLst>
          </a:custGeom>
          <a:solidFill>
            <a:schemeClr val="accent1">
              <a:lumMod val="5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0" name="矩形 19"/>
          <p:cNvSpPr/>
          <p:nvPr>
            <p:custDataLst>
              <p:tags r:id="rId2"/>
            </p:custDataLst>
          </p:nvPr>
        </p:nvSpPr>
        <p:spPr>
          <a:xfrm rot="660000">
            <a:off x="972185" y="5839460"/>
            <a:ext cx="718185" cy="718185"/>
          </a:xfrm>
          <a:prstGeom prst="rect">
            <a:avLst/>
          </a:prstGeom>
          <a:solidFill>
            <a:schemeClr val="accent4">
              <a:lumMod val="60000"/>
              <a:lumOff val="4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21" name="任意多边形 15"/>
          <p:cNvSpPr/>
          <p:nvPr>
            <p:custDataLst>
              <p:tags r:id="rId3"/>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2" name="矩形 21"/>
          <p:cNvSpPr/>
          <p:nvPr>
            <p:custDataLst>
              <p:tags r:id="rId4"/>
            </p:custDataLst>
          </p:nvPr>
        </p:nvSpPr>
        <p:spPr>
          <a:xfrm rot="20700000">
            <a:off x="340360" y="5594985"/>
            <a:ext cx="849630" cy="849630"/>
          </a:xfrm>
          <a:prstGeom prst="rect">
            <a:avLst/>
          </a:prstGeom>
          <a:solidFill>
            <a:schemeClr val="accent6"/>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pic>
        <p:nvPicPr>
          <p:cNvPr id="9" name="Picture 3" descr="C:\Users\Administrator\Desktop\222.png222"/>
          <p:cNvPicPr>
            <a:picLocks noChangeAspect="1" noChangeArrowheads="1"/>
          </p:cNvPicPr>
          <p:nvPr/>
        </p:nvPicPr>
        <p:blipFill>
          <a:blip r:embed="rId5"/>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101" name="文本框 100"/>
          <p:cNvSpPr txBox="1"/>
          <p:nvPr>
            <p:custDataLst>
              <p:tags r:id="rId6"/>
            </p:custDataLst>
          </p:nvPr>
        </p:nvSpPr>
        <p:spPr>
          <a:xfrm>
            <a:off x="609600" y="495935"/>
            <a:ext cx="4610100" cy="1213485"/>
          </a:xfrm>
          <a:prstGeom prst="rect">
            <a:avLst/>
          </a:prstGeom>
          <a:noFill/>
        </p:spPr>
        <p:txBody>
          <a:bodyPr wrap="square" rtlCol="0" anchor="ctr" anchorCtr="0">
            <a:normAutofit/>
          </a:bodyPr>
          <a:p>
            <a:pPr algn="l">
              <a:lnSpc>
                <a:spcPct val="100000"/>
              </a:lnSpc>
            </a:pPr>
            <a:r>
              <a:rPr lang="zh-CN" altLang="en-US" sz="5400" b="1" spc="100" dirty="0">
                <a:solidFill>
                  <a:schemeClr val="tx1">
                    <a:lumMod val="85000"/>
                    <a:lumOff val="15000"/>
                  </a:schemeClr>
                </a:solidFill>
                <a:uFillTx/>
                <a:latin typeface="Arial" panose="020B0604020202020204" pitchFamily="34" charset="0"/>
                <a:ea typeface="汉仪旗黑-85S" panose="00020600040101010101" pitchFamily="18" charset="-122"/>
                <a:cs typeface="+mn-ea"/>
                <a:sym typeface="+mn-lt"/>
              </a:rPr>
              <a:t>目录</a:t>
            </a:r>
            <a:endParaRPr lang="zh-CN" altLang="en-US" sz="5400" b="1" spc="100" dirty="0">
              <a:solidFill>
                <a:schemeClr val="tx1">
                  <a:lumMod val="85000"/>
                  <a:lumOff val="15000"/>
                </a:schemeClr>
              </a:solidFill>
              <a:uFillTx/>
              <a:latin typeface="Arial" panose="020B0604020202020204" pitchFamily="34" charset="0"/>
              <a:ea typeface="汉仪旗黑-85S" panose="00020600040101010101" pitchFamily="18" charset="-122"/>
              <a:cs typeface="+mn-ea"/>
              <a:sym typeface="+mn-lt"/>
            </a:endParaRPr>
          </a:p>
        </p:txBody>
      </p:sp>
      <p:sp>
        <p:nvSpPr>
          <p:cNvPr id="87" name="矩形 86"/>
          <p:cNvSpPr/>
          <p:nvPr>
            <p:custDataLst>
              <p:tags r:id="rId7"/>
            </p:custDataLst>
          </p:nvPr>
        </p:nvSpPr>
        <p:spPr>
          <a:xfrm>
            <a:off x="2171822" y="1988475"/>
            <a:ext cx="1213147" cy="901413"/>
          </a:xfrm>
          <a:prstGeom prst="rect">
            <a:avLst/>
          </a:prstGeom>
          <a:noFill/>
        </p:spPr>
        <p:txBody>
          <a:bodyPr wrap="square">
            <a:normAutofit/>
          </a:bodyPr>
          <a:p>
            <a:r>
              <a:rPr lang="en-US" altLang="zh-CN" sz="4800" b="1" spc="-200" dirty="0">
                <a:solidFill>
                  <a:schemeClr val="accent1"/>
                </a:solidFill>
                <a:uFillTx/>
                <a:latin typeface="Arial" panose="020B0604020202020204" pitchFamily="34" charset="0"/>
                <a:ea typeface="微软雅黑" panose="020B0503020204020204" pitchFamily="34" charset="-122"/>
                <a:cs typeface="+mn-ea"/>
                <a:sym typeface="+mn-lt"/>
              </a:rPr>
              <a:t>01.</a:t>
            </a:r>
            <a:endParaRPr lang="en-US" altLang="zh-CN" sz="4800" b="1" spc="-200" dirty="0">
              <a:solidFill>
                <a:schemeClr val="accent1"/>
              </a:solidFill>
              <a:uFillTx/>
              <a:latin typeface="Arial" panose="020B0604020202020204" pitchFamily="34" charset="0"/>
              <a:ea typeface="微软雅黑" panose="020B0503020204020204" pitchFamily="34" charset="-122"/>
              <a:cs typeface="+mn-ea"/>
              <a:sym typeface="+mn-lt"/>
            </a:endParaRPr>
          </a:p>
        </p:txBody>
      </p:sp>
      <p:sp>
        <p:nvSpPr>
          <p:cNvPr id="88" name="矩形 87"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custDataLst>
              <p:tags r:id="rId8"/>
            </p:custDataLst>
          </p:nvPr>
        </p:nvSpPr>
        <p:spPr>
          <a:xfrm>
            <a:off x="3375355" y="2159805"/>
            <a:ext cx="3110162" cy="512433"/>
          </a:xfrm>
          <a:prstGeom prst="rect">
            <a:avLst/>
          </a:prstGeom>
          <a:ln>
            <a:noFill/>
          </a:ln>
        </p:spPr>
        <p:txBody>
          <a:bodyPr wrap="square" lIns="90000" tIns="46800" rIns="90000" bIns="0" anchor="b" anchorCtr="0">
            <a:noAutofit/>
          </a:bodyPr>
          <a:p>
            <a:pPr>
              <a:lnSpc>
                <a:spcPct val="100000"/>
              </a:lnSpc>
            </a:pPr>
            <a:r>
              <a:rPr lang="zh-CN" altLang="en-US" sz="3600" b="1" spc="100" dirty="0">
                <a:solidFill>
                  <a:schemeClr val="accent1"/>
                </a:solidFill>
                <a:uFillTx/>
                <a:latin typeface="Arial" panose="020B0604020202020204" pitchFamily="34" charset="0"/>
                <a:ea typeface="微软雅黑" panose="020B0503020204020204" pitchFamily="34" charset="-122"/>
                <a:cs typeface="+mn-ea"/>
                <a:sym typeface="+mn-lt"/>
              </a:rPr>
              <a:t>指标概述</a:t>
            </a:r>
            <a:endParaRPr lang="zh-CN" altLang="en-US" sz="3600" b="1" spc="100" dirty="0">
              <a:solidFill>
                <a:schemeClr val="accent1"/>
              </a:solidFill>
              <a:uFillTx/>
              <a:latin typeface="Arial" panose="020B0604020202020204" pitchFamily="34" charset="0"/>
              <a:ea typeface="微软雅黑" panose="020B0503020204020204" pitchFamily="34" charset="-122"/>
              <a:cs typeface="+mn-ea"/>
              <a:sym typeface="+mn-lt"/>
            </a:endParaRPr>
          </a:p>
        </p:txBody>
      </p:sp>
      <p:sp>
        <p:nvSpPr>
          <p:cNvPr id="90" name="矩形 89"/>
          <p:cNvSpPr/>
          <p:nvPr>
            <p:custDataLst>
              <p:tags r:id="rId9"/>
            </p:custDataLst>
          </p:nvPr>
        </p:nvSpPr>
        <p:spPr>
          <a:xfrm>
            <a:off x="2235322" y="4499308"/>
            <a:ext cx="1213147" cy="901413"/>
          </a:xfrm>
          <a:prstGeom prst="rect">
            <a:avLst/>
          </a:prstGeom>
          <a:noFill/>
        </p:spPr>
        <p:txBody>
          <a:bodyPr wrap="square">
            <a:normAutofit/>
          </a:bodyPr>
          <a:p>
            <a:r>
              <a:rPr lang="en-US" altLang="zh-CN" sz="4800" b="1" spc="-200" dirty="0">
                <a:solidFill>
                  <a:schemeClr val="accent3"/>
                </a:solidFill>
                <a:uFillTx/>
                <a:latin typeface="Arial" panose="020B0604020202020204" pitchFamily="34" charset="0"/>
                <a:ea typeface="微软雅黑" panose="020B0503020204020204" pitchFamily="34" charset="-122"/>
                <a:cs typeface="+mn-ea"/>
                <a:sym typeface="+mn-lt"/>
              </a:rPr>
              <a:t>03.</a:t>
            </a:r>
            <a:endParaRPr lang="en-US" altLang="zh-CN" sz="4800" b="1" spc="-200" dirty="0">
              <a:solidFill>
                <a:schemeClr val="accent3"/>
              </a:solidFill>
              <a:uFillTx/>
              <a:latin typeface="Arial" panose="020B0604020202020204" pitchFamily="34" charset="0"/>
              <a:ea typeface="微软雅黑" panose="020B0503020204020204" pitchFamily="34" charset="-122"/>
              <a:cs typeface="+mn-ea"/>
              <a:sym typeface="+mn-lt"/>
            </a:endParaRPr>
          </a:p>
        </p:txBody>
      </p:sp>
      <p:sp>
        <p:nvSpPr>
          <p:cNvPr id="91" name="矩形 90"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custDataLst>
              <p:tags r:id="rId10"/>
            </p:custDataLst>
          </p:nvPr>
        </p:nvSpPr>
        <p:spPr>
          <a:xfrm>
            <a:off x="3379470" y="4677410"/>
            <a:ext cx="4768215" cy="512445"/>
          </a:xfrm>
          <a:prstGeom prst="rect">
            <a:avLst/>
          </a:prstGeom>
          <a:ln>
            <a:noFill/>
          </a:ln>
        </p:spPr>
        <p:txBody>
          <a:bodyPr wrap="square" lIns="90000" tIns="46800" rIns="90000" bIns="0" anchor="b" anchorCtr="0">
            <a:noAutofit/>
          </a:bodyPr>
          <a:p>
            <a:pPr lvl="0" algn="l">
              <a:buClrTx/>
              <a:buSzTx/>
              <a:buFontTx/>
            </a:pPr>
            <a:r>
              <a:rPr lang="zh-CN" altLang="en-US" sz="3600" b="1" spc="100" dirty="0">
                <a:solidFill>
                  <a:schemeClr val="accent3"/>
                </a:solidFill>
                <a:uFillTx/>
                <a:latin typeface="Arial" panose="020B0604020202020204" pitchFamily="34" charset="0"/>
                <a:ea typeface="微软雅黑" panose="020B0503020204020204" pitchFamily="34" charset="-122"/>
                <a:cs typeface="+mn-ea"/>
                <a:sym typeface="+mn-lt"/>
              </a:rPr>
              <a:t>应对策略</a:t>
            </a:r>
            <a:endParaRPr lang="zh-CN" altLang="en-US" sz="3600" b="1" spc="100" dirty="0">
              <a:solidFill>
                <a:schemeClr val="accent3"/>
              </a:solidFill>
              <a:uFillTx/>
              <a:latin typeface="Arial" panose="020B0604020202020204" pitchFamily="34" charset="0"/>
              <a:ea typeface="微软雅黑" panose="020B0503020204020204" pitchFamily="34" charset="-122"/>
              <a:cs typeface="+mn-ea"/>
              <a:sym typeface="+mn-lt"/>
            </a:endParaRPr>
          </a:p>
        </p:txBody>
      </p:sp>
      <p:sp>
        <p:nvSpPr>
          <p:cNvPr id="93" name="矩形 92"/>
          <p:cNvSpPr/>
          <p:nvPr>
            <p:custDataLst>
              <p:tags r:id="rId11"/>
            </p:custDataLst>
          </p:nvPr>
        </p:nvSpPr>
        <p:spPr>
          <a:xfrm>
            <a:off x="2168437" y="3271175"/>
            <a:ext cx="1213147" cy="901413"/>
          </a:xfrm>
          <a:prstGeom prst="rect">
            <a:avLst/>
          </a:prstGeom>
          <a:noFill/>
        </p:spPr>
        <p:txBody>
          <a:bodyPr wrap="square">
            <a:normAutofit/>
          </a:bodyPr>
          <a:p>
            <a:r>
              <a:rPr lang="en-US" altLang="zh-CN" sz="4800" b="1" spc="-200" dirty="0">
                <a:solidFill>
                  <a:schemeClr val="accent2"/>
                </a:solidFill>
                <a:uFillTx/>
                <a:latin typeface="Arial" panose="020B0604020202020204" pitchFamily="34" charset="0"/>
                <a:ea typeface="微软雅黑" panose="020B0503020204020204" pitchFamily="34" charset="-122"/>
                <a:cs typeface="+mn-ea"/>
                <a:sym typeface="+mn-lt"/>
              </a:rPr>
              <a:t>02.</a:t>
            </a:r>
            <a:endParaRPr lang="en-US" altLang="zh-CN" sz="4800" b="1" spc="-200" dirty="0">
              <a:solidFill>
                <a:schemeClr val="accent2"/>
              </a:solidFill>
              <a:uFillTx/>
              <a:latin typeface="Arial" panose="020B0604020202020204" pitchFamily="34" charset="0"/>
              <a:ea typeface="微软雅黑" panose="020B0503020204020204" pitchFamily="34" charset="-122"/>
              <a:cs typeface="+mn-ea"/>
              <a:sym typeface="+mn-lt"/>
            </a:endParaRPr>
          </a:p>
        </p:txBody>
      </p:sp>
      <p:sp>
        <p:nvSpPr>
          <p:cNvPr id="94" name="矩形 93"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custDataLst>
              <p:tags r:id="rId12"/>
            </p:custDataLst>
          </p:nvPr>
        </p:nvSpPr>
        <p:spPr>
          <a:xfrm>
            <a:off x="3309620" y="2907665"/>
            <a:ext cx="7410450" cy="1068070"/>
          </a:xfrm>
          <a:prstGeom prst="rect">
            <a:avLst/>
          </a:prstGeom>
          <a:ln>
            <a:noFill/>
          </a:ln>
        </p:spPr>
        <p:txBody>
          <a:bodyPr wrap="square" lIns="90000" tIns="46800" rIns="90000" bIns="0" anchor="b" anchorCtr="0">
            <a:noAutofit/>
          </a:bodyPr>
          <a:p>
            <a:pPr lvl="0" algn="l">
              <a:buClrTx/>
              <a:buSzTx/>
              <a:buFontTx/>
            </a:pPr>
            <a:r>
              <a:rPr lang="zh-CN" altLang="en-US" sz="3600" b="1" spc="100" dirty="0">
                <a:solidFill>
                  <a:schemeClr val="accent2"/>
                </a:solidFill>
                <a:uFillTx/>
                <a:latin typeface="Arial" panose="020B0604020202020204" pitchFamily="34" charset="0"/>
                <a:ea typeface="微软雅黑" panose="020B0503020204020204" pitchFamily="34" charset="-122"/>
                <a:cs typeface="+mn-ea"/>
                <a:sym typeface="+mn-lt"/>
              </a:rPr>
              <a:t>药事管理相关指标解读</a:t>
            </a:r>
            <a:endParaRPr lang="zh-CN" altLang="en-US" sz="3600" b="1" spc="100" dirty="0">
              <a:solidFill>
                <a:schemeClr val="accent2"/>
              </a:solidFill>
              <a:uFillTx/>
              <a:latin typeface="Arial" panose="020B0604020202020204" pitchFamily="34" charset="0"/>
              <a:ea typeface="微软雅黑" panose="020B0503020204020204" pitchFamily="34" charset="-122"/>
              <a:cs typeface="+mn-ea"/>
              <a:sym typeface="+mn-lt"/>
            </a:endParaRPr>
          </a:p>
        </p:txBody>
      </p:sp>
    </p:spTree>
    <p:custDataLst>
      <p:tags r:id="rId1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88975" y="1182370"/>
            <a:ext cx="5605780" cy="4124325"/>
          </a:xfrm>
          <a:prstGeom prst="rect">
            <a:avLst/>
          </a:prstGeom>
        </p:spPr>
      </p:pic>
      <p:sp>
        <p:nvSpPr>
          <p:cNvPr id="21" name="任意多边形 15"/>
          <p:cNvSpPr/>
          <p:nvPr>
            <p:custDataLst>
              <p:tags r:id="rId2"/>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pic>
        <p:nvPicPr>
          <p:cNvPr id="4" name="Picture 3" descr="C:\Users\Administrator\Desktop\222.png222"/>
          <p:cNvPicPr>
            <a:picLocks noChangeAspect="1" noChangeArrowheads="1"/>
          </p:cNvPicPr>
          <p:nvPr/>
        </p:nvPicPr>
        <p:blipFill>
          <a:blip r:embed="rId3"/>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2" name="文本框 1"/>
          <p:cNvSpPr txBox="1"/>
          <p:nvPr/>
        </p:nvSpPr>
        <p:spPr>
          <a:xfrm>
            <a:off x="854710" y="5744845"/>
            <a:ext cx="4813300" cy="645160"/>
          </a:xfrm>
          <a:prstGeom prst="rect">
            <a:avLst/>
          </a:prstGeom>
          <a:noFill/>
        </p:spPr>
        <p:txBody>
          <a:bodyPr wrap="square" rtlCol="0">
            <a:spAutoFit/>
          </a:bodyPr>
          <a:p>
            <a:r>
              <a:rPr lang="zh-CN" altLang="en-US">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指标导向</a:t>
            </a:r>
            <a:r>
              <a:rPr lang="zh-CN" altLang="en-US">
                <a:latin typeface="仿宋" panose="02010609060101010101" charset="-122"/>
                <a:ea typeface="仿宋" panose="02010609060101010101" charset="-122"/>
              </a:rPr>
              <a:t>】 </a:t>
            </a:r>
            <a:r>
              <a:rPr lang="zh-CN" altLang="en-US">
                <a:solidFill>
                  <a:srgbClr val="FF0000"/>
                </a:solidFill>
                <a:latin typeface="仿宋" panose="02010609060101010101" charset="-122"/>
                <a:ea typeface="仿宋" panose="02010609060101010101" charset="-122"/>
              </a:rPr>
              <a:t>逐步提高</a:t>
            </a:r>
            <a:endParaRPr lang="zh-CN" altLang="en-US">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指标来源</a:t>
            </a:r>
            <a:r>
              <a:rPr lang="zh-CN" altLang="en-US">
                <a:latin typeface="仿宋" panose="02010609060101010101" charset="-122"/>
                <a:ea typeface="仿宋" panose="02010609060101010101" charset="-122"/>
              </a:rPr>
              <a:t>】 医院填报</a:t>
            </a:r>
            <a:endParaRPr lang="zh-CN" altLang="en-US">
              <a:latin typeface="仿宋" panose="02010609060101010101" charset="-122"/>
              <a:ea typeface="仿宋" panose="02010609060101010101" charset="-122"/>
            </a:endParaRPr>
          </a:p>
        </p:txBody>
      </p:sp>
      <p:sp>
        <p:nvSpPr>
          <p:cNvPr id="7" name="文本框 6"/>
          <p:cNvSpPr txBox="1"/>
          <p:nvPr/>
        </p:nvSpPr>
        <p:spPr>
          <a:xfrm>
            <a:off x="5822950" y="5664200"/>
            <a:ext cx="5533390" cy="891540"/>
          </a:xfrm>
          <a:prstGeom prst="rect">
            <a:avLst/>
          </a:prstGeom>
          <a:noFill/>
        </p:spPr>
        <p:txBody>
          <a:bodyPr wrap="square" rtlCol="0" anchor="t">
            <a:spAutoFit/>
          </a:bodyPr>
          <a:p>
            <a:pPr algn="just">
              <a:lnSpc>
                <a:spcPct val="130000"/>
              </a:lnSpc>
            </a:pPr>
            <a:r>
              <a:rPr lang="da-DK" altLang="zh-CN" sz="2000" kern="0" dirty="0">
                <a:solidFill>
                  <a:srgbClr val="FF0000"/>
                </a:solidFill>
                <a:sym typeface="+mn-ea"/>
              </a:rPr>
              <a:t>2018年全国</a:t>
            </a:r>
            <a:r>
              <a:rPr lang="zh-CN" altLang="da-DK" sz="2000" kern="0" dirty="0">
                <a:solidFill>
                  <a:srgbClr val="FF0000"/>
                </a:solidFill>
                <a:sym typeface="+mn-ea"/>
              </a:rPr>
              <a:t>三级</a:t>
            </a:r>
            <a:r>
              <a:rPr lang="da-DK" altLang="zh-CN" sz="2000" kern="0" dirty="0">
                <a:solidFill>
                  <a:srgbClr val="FF0000"/>
                </a:solidFill>
                <a:sym typeface="+mn-ea"/>
              </a:rPr>
              <a:t>公立医院绩效考核</a:t>
            </a:r>
            <a:r>
              <a:rPr lang="da-DK" altLang="zh-CN" sz="2000" kern="0" dirty="0">
                <a:solidFill>
                  <a:srgbClr val="FF0000"/>
                </a:solidFill>
                <a:sym typeface="Arial" panose="020B0604020202020204" pitchFamily="34" charset="0"/>
              </a:rPr>
              <a:t>国家组织药品集中采购中标药品使用比例达到92.21%</a:t>
            </a:r>
            <a:endParaRPr lang="zh-CN" altLang="da-DK" sz="2000" kern="0" dirty="0">
              <a:solidFill>
                <a:srgbClr val="FF0000"/>
              </a:solidFill>
              <a:sym typeface="Arial" panose="020B0604020202020204" pitchFamily="34" charset="0"/>
            </a:endParaRPr>
          </a:p>
        </p:txBody>
      </p:sp>
      <p:sp>
        <p:nvSpPr>
          <p:cNvPr id="8" name="圆角矩形 7"/>
          <p:cNvSpPr/>
          <p:nvPr/>
        </p:nvSpPr>
        <p:spPr>
          <a:xfrm>
            <a:off x="5697220" y="5550535"/>
            <a:ext cx="5689600" cy="10337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p:cNvPicPr>
            <a:picLocks noChangeAspect="1"/>
          </p:cNvPicPr>
          <p:nvPr/>
        </p:nvPicPr>
        <p:blipFill>
          <a:blip r:embed="rId4"/>
          <a:stretch>
            <a:fillRect/>
          </a:stretch>
        </p:blipFill>
        <p:spPr>
          <a:xfrm>
            <a:off x="6445885" y="1182370"/>
            <a:ext cx="5422900" cy="4124960"/>
          </a:xfrm>
          <a:prstGeom prst="rect">
            <a:avLst/>
          </a:prstGeom>
        </p:spPr>
      </p:pic>
      <p:sp>
        <p:nvSpPr>
          <p:cNvPr id="11" name="文本框 10"/>
          <p:cNvSpPr txBox="1"/>
          <p:nvPr/>
        </p:nvSpPr>
        <p:spPr>
          <a:xfrm>
            <a:off x="1275715" y="549910"/>
            <a:ext cx="8324215" cy="706755"/>
          </a:xfrm>
          <a:prstGeom prst="rect">
            <a:avLst/>
          </a:prstGeom>
          <a:noFill/>
        </p:spPr>
        <p:txBody>
          <a:bodyPr wrap="square" rtlCol="0">
            <a:spAutoFit/>
          </a:bodyPr>
          <a:p>
            <a:r>
              <a:rPr lang="zh-CN" altLang="en-US" sz="2000" b="1">
                <a:solidFill>
                  <a:schemeClr val="accent1"/>
                </a:solidFill>
              </a:rPr>
              <a:t>三级医院                                                                       </a:t>
            </a:r>
            <a:r>
              <a:rPr lang="zh-CN" altLang="en-US" sz="2000" b="1">
                <a:solidFill>
                  <a:schemeClr val="accent1"/>
                </a:solidFill>
                <a:sym typeface="+mn-ea"/>
              </a:rPr>
              <a:t>二级医院</a:t>
            </a:r>
            <a:endParaRPr lang="zh-CN" altLang="en-US" sz="2000" b="1">
              <a:solidFill>
                <a:schemeClr val="accent1"/>
              </a:solidFill>
            </a:endParaRPr>
          </a:p>
          <a:p>
            <a:endParaRPr lang="zh-CN" altLang="en-US" sz="2000" b="1">
              <a:solidFill>
                <a:schemeClr val="accent1"/>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7" grpId="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775335" y="1013460"/>
            <a:ext cx="5656580" cy="4182745"/>
          </a:xfrm>
          <a:prstGeom prst="rect">
            <a:avLst/>
          </a:prstGeom>
        </p:spPr>
      </p:pic>
      <p:sp>
        <p:nvSpPr>
          <p:cNvPr id="21" name="任意多边形 15"/>
          <p:cNvSpPr/>
          <p:nvPr>
            <p:custDataLst>
              <p:tags r:id="rId2"/>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5" name="文本框 4"/>
          <p:cNvSpPr txBox="1"/>
          <p:nvPr/>
        </p:nvSpPr>
        <p:spPr>
          <a:xfrm>
            <a:off x="6432550" y="1651000"/>
            <a:ext cx="5045710" cy="3830955"/>
          </a:xfrm>
          <a:prstGeom prst="rect">
            <a:avLst/>
          </a:prstGeom>
          <a:noFill/>
        </p:spPr>
        <p:txBody>
          <a:bodyPr wrap="square" rtlCol="0">
            <a:spAutoFit/>
          </a:bodyPr>
          <a:p>
            <a:pPr marL="342900" indent="-342900">
              <a:lnSpc>
                <a:spcPct val="150000"/>
              </a:lnSpc>
              <a:buFont typeface="Wingdings" panose="05000000000000000000" charset="0"/>
              <a:buChar char="Ø"/>
            </a:pPr>
            <a:r>
              <a:rPr lang="zh-CN" altLang="en-US"/>
              <a:t>分子：与医院有劳动人事关系的</a:t>
            </a:r>
            <a:r>
              <a:rPr lang="zh-CN" altLang="en-US">
                <a:solidFill>
                  <a:srgbClr val="C00000"/>
                </a:solidFill>
              </a:rPr>
              <a:t>主任药师、副主任药师、主管药师、药师和药士人数之和。</a:t>
            </a:r>
            <a:endParaRPr lang="zh-CN" altLang="en-US">
              <a:solidFill>
                <a:srgbClr val="C00000"/>
              </a:solidFill>
            </a:endParaRPr>
          </a:p>
          <a:p>
            <a:pPr marL="342900" indent="-342900">
              <a:lnSpc>
                <a:spcPct val="150000"/>
              </a:lnSpc>
              <a:buFont typeface="Wingdings" panose="05000000000000000000" charset="0"/>
              <a:buChar char="Ø"/>
            </a:pPr>
            <a:r>
              <a:rPr lang="zh-CN" altLang="en-US"/>
              <a:t>分母：医院实际开放床位数，即</a:t>
            </a:r>
            <a:r>
              <a:rPr lang="zh-CN" altLang="en-US">
                <a:solidFill>
                  <a:srgbClr val="C00000"/>
                </a:solidFill>
              </a:rPr>
              <a:t>实有床位数</a:t>
            </a:r>
            <a:r>
              <a:rPr lang="zh-CN" altLang="en-US"/>
              <a:t>，指年底固定实有床位，</a:t>
            </a:r>
            <a:r>
              <a:rPr lang="zh-CN" altLang="en-US">
                <a:solidFill>
                  <a:srgbClr val="C00000"/>
                </a:solidFill>
              </a:rPr>
              <a:t>包括正规床、简易床、监护床、超过半年加床、正在消毒和修理的床位、因扩建或大修而停用的床位。不包括产科新生儿床、接产室待产床、库存床、观察床、临时加床和病人家属陪侍床。</a:t>
            </a:r>
            <a:endParaRPr lang="zh-CN" altLang="en-US">
              <a:solidFill>
                <a:srgbClr val="C00000"/>
              </a:solidFill>
            </a:endParaRPr>
          </a:p>
        </p:txBody>
      </p:sp>
      <p:pic>
        <p:nvPicPr>
          <p:cNvPr id="3" name="Picture 3" descr="C:\Users\Administrator\Desktop\222.png222"/>
          <p:cNvPicPr>
            <a:picLocks noChangeAspect="1" noChangeArrowheads="1"/>
          </p:cNvPicPr>
          <p:nvPr/>
        </p:nvPicPr>
        <p:blipFill>
          <a:blip r:embed="rId3"/>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775335" y="5481955"/>
            <a:ext cx="4813300" cy="706755"/>
          </a:xfrm>
          <a:prstGeom prst="rect">
            <a:avLst/>
          </a:prstGeom>
          <a:noFill/>
        </p:spPr>
        <p:txBody>
          <a:bodyPr wrap="square" rtlCol="0">
            <a:spAutoFit/>
          </a:bodyPr>
          <a:p>
            <a:r>
              <a:rPr lang="zh-CN" altLang="en-US" sz="2000">
                <a:latin typeface="仿宋" panose="02010609060101010101" charset="-122"/>
                <a:ea typeface="仿宋" panose="02010609060101010101" charset="-122"/>
              </a:rPr>
              <a:t>【</a:t>
            </a:r>
            <a:r>
              <a:rPr lang="zh-CN" altLang="en-US" sz="2000" b="1">
                <a:latin typeface="仿宋" panose="02010609060101010101" charset="-122"/>
                <a:ea typeface="仿宋" panose="02010609060101010101" charset="-122"/>
              </a:rPr>
              <a:t>指标导向</a:t>
            </a:r>
            <a:r>
              <a:rPr lang="zh-CN" altLang="en-US" sz="2000">
                <a:latin typeface="仿宋" panose="02010609060101010101" charset="-122"/>
                <a:ea typeface="仿宋" panose="02010609060101010101" charset="-122"/>
              </a:rPr>
              <a:t>】：监测比较</a:t>
            </a:r>
            <a:endParaRPr lang="zh-CN" altLang="en-US" sz="2000">
              <a:latin typeface="仿宋" panose="02010609060101010101" charset="-122"/>
              <a:ea typeface="仿宋" panose="02010609060101010101" charset="-122"/>
            </a:endParaRPr>
          </a:p>
          <a:p>
            <a:r>
              <a:rPr lang="zh-CN" altLang="en-US" sz="2000">
                <a:latin typeface="仿宋" panose="02010609060101010101" charset="-122"/>
                <a:ea typeface="仿宋" panose="02010609060101010101" charset="-122"/>
              </a:rPr>
              <a:t>【</a:t>
            </a:r>
            <a:r>
              <a:rPr lang="zh-CN" altLang="en-US" sz="2000" b="1">
                <a:latin typeface="仿宋" panose="02010609060101010101" charset="-122"/>
                <a:ea typeface="仿宋" panose="02010609060101010101" charset="-122"/>
              </a:rPr>
              <a:t>指标来源</a:t>
            </a:r>
            <a:r>
              <a:rPr lang="zh-CN" altLang="en-US" sz="2000">
                <a:latin typeface="仿宋" panose="02010609060101010101" charset="-122"/>
                <a:ea typeface="仿宋" panose="02010609060101010101" charset="-122"/>
              </a:rPr>
              <a:t>】：医院填报</a:t>
            </a:r>
            <a:endParaRPr lang="zh-CN" altLang="en-US" sz="2000">
              <a:latin typeface="仿宋" panose="02010609060101010101" charset="-122"/>
              <a:ea typeface="仿宋" panose="02010609060101010101" charset="-122"/>
            </a:endParaRPr>
          </a:p>
        </p:txBody>
      </p:sp>
      <p:sp>
        <p:nvSpPr>
          <p:cNvPr id="2" name="文本框 1"/>
          <p:cNvSpPr txBox="1"/>
          <p:nvPr/>
        </p:nvSpPr>
        <p:spPr>
          <a:xfrm>
            <a:off x="775335" y="407670"/>
            <a:ext cx="1820545" cy="460375"/>
          </a:xfrm>
          <a:prstGeom prst="rect">
            <a:avLst/>
          </a:prstGeom>
          <a:noFill/>
        </p:spPr>
        <p:txBody>
          <a:bodyPr wrap="square" rtlCol="0">
            <a:spAutoFit/>
          </a:bodyPr>
          <a:p>
            <a:r>
              <a:rPr lang="zh-CN" altLang="en-US" sz="2800" b="1" spc="30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mj-cs"/>
              </a:rPr>
              <a:t>资源效率</a:t>
            </a:r>
            <a:endParaRPr lang="zh-CN" altLang="en-US" sz="2800" b="1" spc="30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mj-cs"/>
            </a:endParaRPr>
          </a:p>
        </p:txBody>
      </p:sp>
    </p:spTree>
    <p:custDataLst>
      <p:tags r:id="rId4"/>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771525" y="1273810"/>
            <a:ext cx="5378450" cy="4446270"/>
          </a:xfrm>
          <a:prstGeom prst="rect">
            <a:avLst/>
          </a:prstGeom>
        </p:spPr>
      </p:pic>
      <p:sp>
        <p:nvSpPr>
          <p:cNvPr id="21" name="任意多边形 15"/>
          <p:cNvSpPr/>
          <p:nvPr>
            <p:custDataLst>
              <p:tags r:id="rId2"/>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pic>
        <p:nvPicPr>
          <p:cNvPr id="3" name="Picture 3" descr="C:\Users\Administrator\Desktop\222.png222"/>
          <p:cNvPicPr>
            <a:picLocks noChangeAspect="1" noChangeArrowheads="1"/>
          </p:cNvPicPr>
          <p:nvPr/>
        </p:nvPicPr>
        <p:blipFill>
          <a:blip r:embed="rId3"/>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866775" y="5784850"/>
            <a:ext cx="4813300" cy="706755"/>
          </a:xfrm>
          <a:prstGeom prst="rect">
            <a:avLst/>
          </a:prstGeom>
          <a:noFill/>
        </p:spPr>
        <p:txBody>
          <a:bodyPr wrap="square" rtlCol="0">
            <a:spAutoFit/>
          </a:bodyPr>
          <a:p>
            <a:r>
              <a:rPr lang="zh-CN" altLang="en-US" sz="2000">
                <a:latin typeface="仿宋" panose="02010609060101010101" charset="-122"/>
                <a:ea typeface="仿宋" panose="02010609060101010101" charset="-122"/>
              </a:rPr>
              <a:t>【</a:t>
            </a:r>
            <a:r>
              <a:rPr lang="zh-CN" altLang="en-US" sz="2000" b="1">
                <a:latin typeface="仿宋" panose="02010609060101010101" charset="-122"/>
                <a:ea typeface="仿宋" panose="02010609060101010101" charset="-122"/>
              </a:rPr>
              <a:t>指标导向</a:t>
            </a:r>
            <a:r>
              <a:rPr lang="zh-CN" altLang="en-US" sz="2000">
                <a:latin typeface="仿宋" panose="02010609060101010101" charset="-122"/>
                <a:ea typeface="仿宋" panose="02010609060101010101" charset="-122"/>
              </a:rPr>
              <a:t>】：监测比较</a:t>
            </a:r>
            <a:endParaRPr lang="zh-CN" altLang="en-US" sz="2000">
              <a:latin typeface="仿宋" panose="02010609060101010101" charset="-122"/>
              <a:ea typeface="仿宋" panose="02010609060101010101" charset="-122"/>
            </a:endParaRPr>
          </a:p>
          <a:p>
            <a:r>
              <a:rPr lang="zh-CN" altLang="en-US" sz="2000">
                <a:latin typeface="仿宋" panose="02010609060101010101" charset="-122"/>
                <a:ea typeface="仿宋" panose="02010609060101010101" charset="-122"/>
              </a:rPr>
              <a:t>【</a:t>
            </a:r>
            <a:r>
              <a:rPr lang="zh-CN" altLang="en-US" sz="2000" b="1">
                <a:latin typeface="仿宋" panose="02010609060101010101" charset="-122"/>
                <a:ea typeface="仿宋" panose="02010609060101010101" charset="-122"/>
              </a:rPr>
              <a:t>指标来源</a:t>
            </a:r>
            <a:r>
              <a:rPr lang="zh-CN" altLang="en-US" sz="2000">
                <a:latin typeface="仿宋" panose="02010609060101010101" charset="-122"/>
                <a:ea typeface="仿宋" panose="02010609060101010101" charset="-122"/>
              </a:rPr>
              <a:t>】：医院填报</a:t>
            </a:r>
            <a:endParaRPr lang="zh-CN" altLang="en-US" sz="2000">
              <a:latin typeface="仿宋" panose="02010609060101010101" charset="-122"/>
              <a:ea typeface="仿宋" panose="02010609060101010101" charset="-122"/>
            </a:endParaRPr>
          </a:p>
        </p:txBody>
      </p:sp>
      <p:sp>
        <p:nvSpPr>
          <p:cNvPr id="7" name="文本框 6"/>
          <p:cNvSpPr txBox="1"/>
          <p:nvPr/>
        </p:nvSpPr>
        <p:spPr>
          <a:xfrm>
            <a:off x="771525" y="306705"/>
            <a:ext cx="1820545" cy="521970"/>
          </a:xfrm>
          <a:prstGeom prst="rect">
            <a:avLst/>
          </a:prstGeom>
          <a:noFill/>
        </p:spPr>
        <p:txBody>
          <a:bodyPr wrap="square" rtlCol="0">
            <a:spAutoFit/>
          </a:bodyPr>
          <a:p>
            <a:r>
              <a:rPr lang="zh-CN" altLang="en-US" sz="2800" b="1" spc="30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mj-cs"/>
              </a:rPr>
              <a:t>收支结构</a:t>
            </a:r>
            <a:endParaRPr lang="zh-CN" altLang="en-US" sz="2800" b="1" spc="30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mj-cs"/>
            </a:endParaRPr>
          </a:p>
        </p:txBody>
      </p:sp>
      <p:pic>
        <p:nvPicPr>
          <p:cNvPr id="8" name="图片 7"/>
          <p:cNvPicPr>
            <a:picLocks noChangeAspect="1"/>
          </p:cNvPicPr>
          <p:nvPr/>
        </p:nvPicPr>
        <p:blipFill>
          <a:blip r:embed="rId4"/>
          <a:stretch>
            <a:fillRect/>
          </a:stretch>
        </p:blipFill>
        <p:spPr>
          <a:xfrm>
            <a:off x="6431280" y="1287780"/>
            <a:ext cx="5227955" cy="4447540"/>
          </a:xfrm>
          <a:prstGeom prst="rect">
            <a:avLst/>
          </a:prstGeom>
        </p:spPr>
      </p:pic>
      <p:sp>
        <p:nvSpPr>
          <p:cNvPr id="10" name="文本框 9"/>
          <p:cNvSpPr txBox="1"/>
          <p:nvPr/>
        </p:nvSpPr>
        <p:spPr>
          <a:xfrm>
            <a:off x="6638925" y="5752465"/>
            <a:ext cx="4813300" cy="706755"/>
          </a:xfrm>
          <a:prstGeom prst="rect">
            <a:avLst/>
          </a:prstGeom>
          <a:noFill/>
        </p:spPr>
        <p:txBody>
          <a:bodyPr wrap="square" rtlCol="0">
            <a:spAutoFit/>
          </a:bodyPr>
          <a:p>
            <a:r>
              <a:rPr lang="zh-CN" altLang="en-US" sz="2000">
                <a:latin typeface="仿宋" panose="02010609060101010101" charset="-122"/>
                <a:ea typeface="仿宋" panose="02010609060101010101" charset="-122"/>
              </a:rPr>
              <a:t>【</a:t>
            </a:r>
            <a:r>
              <a:rPr lang="zh-CN" altLang="en-US" sz="2000" b="1">
                <a:latin typeface="仿宋" panose="02010609060101010101" charset="-122"/>
                <a:ea typeface="仿宋" panose="02010609060101010101" charset="-122"/>
              </a:rPr>
              <a:t>指标导向</a:t>
            </a:r>
            <a:r>
              <a:rPr lang="zh-CN" altLang="en-US" sz="2000">
                <a:latin typeface="仿宋" panose="02010609060101010101" charset="-122"/>
                <a:ea typeface="仿宋" panose="02010609060101010101" charset="-122"/>
              </a:rPr>
              <a:t>】：监测比较</a:t>
            </a:r>
            <a:endParaRPr lang="zh-CN" altLang="en-US" sz="2000">
              <a:latin typeface="仿宋" panose="02010609060101010101" charset="-122"/>
              <a:ea typeface="仿宋" panose="02010609060101010101" charset="-122"/>
            </a:endParaRPr>
          </a:p>
          <a:p>
            <a:r>
              <a:rPr lang="zh-CN" altLang="en-US" sz="2000">
                <a:latin typeface="仿宋" panose="02010609060101010101" charset="-122"/>
                <a:ea typeface="仿宋" panose="02010609060101010101" charset="-122"/>
              </a:rPr>
              <a:t>【</a:t>
            </a:r>
            <a:r>
              <a:rPr lang="zh-CN" altLang="en-US" sz="2000" b="1">
                <a:latin typeface="仿宋" panose="02010609060101010101" charset="-122"/>
                <a:ea typeface="仿宋" panose="02010609060101010101" charset="-122"/>
              </a:rPr>
              <a:t>指标来源</a:t>
            </a:r>
            <a:r>
              <a:rPr lang="zh-CN" altLang="en-US" sz="2000">
                <a:latin typeface="仿宋" panose="02010609060101010101" charset="-122"/>
                <a:ea typeface="仿宋" panose="02010609060101010101" charset="-122"/>
              </a:rPr>
              <a:t>】：医院填报</a:t>
            </a:r>
            <a:endParaRPr lang="zh-CN" altLang="en-US" sz="2000">
              <a:latin typeface="仿宋" panose="02010609060101010101" charset="-122"/>
              <a:ea typeface="仿宋" panose="02010609060101010101" charset="-122"/>
            </a:endParaRPr>
          </a:p>
        </p:txBody>
      </p:sp>
      <p:sp>
        <p:nvSpPr>
          <p:cNvPr id="12" name="文本框 11"/>
          <p:cNvSpPr txBox="1"/>
          <p:nvPr/>
        </p:nvSpPr>
        <p:spPr>
          <a:xfrm>
            <a:off x="1275715" y="900430"/>
            <a:ext cx="8324215" cy="398780"/>
          </a:xfrm>
          <a:prstGeom prst="rect">
            <a:avLst/>
          </a:prstGeom>
          <a:noFill/>
        </p:spPr>
        <p:txBody>
          <a:bodyPr wrap="square" rtlCol="0">
            <a:spAutoFit/>
          </a:bodyPr>
          <a:p>
            <a:r>
              <a:rPr lang="zh-CN" altLang="en-US" sz="2000" b="1">
                <a:solidFill>
                  <a:schemeClr val="accent1"/>
                </a:solidFill>
              </a:rPr>
              <a:t>三级医院                                                                       </a:t>
            </a:r>
            <a:r>
              <a:rPr lang="zh-CN" altLang="en-US" sz="2000" b="1">
                <a:solidFill>
                  <a:schemeClr val="accent1"/>
                </a:solidFill>
                <a:sym typeface="+mn-ea"/>
              </a:rPr>
              <a:t>二级医院</a:t>
            </a:r>
            <a:endParaRPr lang="zh-CN" altLang="en-US" sz="2000" b="1">
              <a:solidFill>
                <a:schemeClr val="accent1"/>
              </a:solidFill>
            </a:endParaRPr>
          </a:p>
        </p:txBody>
      </p:sp>
    </p:spTree>
    <p:custDataLst>
      <p:tags r:id="rId5"/>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6311900" y="228600"/>
          <a:ext cx="5347970" cy="5760720"/>
        </p:xfrm>
        <a:graphic>
          <a:graphicData uri="http://schemas.openxmlformats.org/drawingml/2006/table">
            <a:tbl>
              <a:tblPr firstRow="1" bandRow="1">
                <a:tableStyleId>{5940675A-B579-460E-94D1-54222C63F5DA}</a:tableStyleId>
              </a:tblPr>
              <a:tblGrid>
                <a:gridCol w="1209040"/>
                <a:gridCol w="4138930"/>
              </a:tblGrid>
              <a:tr h="274320">
                <a:tc>
                  <a:txBody>
                    <a:bodyPr/>
                    <a:p>
                      <a:pPr indent="0" algn="ctr">
                        <a:buNone/>
                      </a:pPr>
                      <a:r>
                        <a:rPr lang="en-US" sz="2000" b="0">
                          <a:solidFill>
                            <a:srgbClr val="484848"/>
                          </a:solidFill>
                          <a:latin typeface="黑体" panose="02010609060101010101" charset="-122"/>
                          <a:ea typeface="黑体" panose="02010609060101010101" charset="-122"/>
                          <a:cs typeface="黑体" panose="02010609060101010101" charset="-122"/>
                        </a:rPr>
                        <a:t>序号</a:t>
                      </a:r>
                      <a:endParaRPr lang="en-US" altLang="en-US" sz="2000" b="0">
                        <a:solidFill>
                          <a:srgbClr val="484848"/>
                        </a:solidFill>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黑体" panose="02010609060101010101" charset="-122"/>
                          <a:ea typeface="黑体" panose="02010609060101010101" charset="-122"/>
                          <a:cs typeface="黑体" panose="02010609060101010101" charset="-122"/>
                        </a:rPr>
                        <a:t>药品通用名</a:t>
                      </a:r>
                      <a:endParaRPr lang="en-US" altLang="en-US" sz="2000" b="0">
                        <a:solidFill>
                          <a:srgbClr val="484848"/>
                        </a:solidFill>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1</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神经节苷脂</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2</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脑苷肌肽</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3</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奥拉西坦</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4</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磷酸肌酸钠</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5</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小牛血清去蛋白</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6</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前列地尔</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7</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曲克芦丁脑蛋白水解物</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8</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复合辅酶</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9</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丹参川芎嗪</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10</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转化糖电解质</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11</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鼠神经生长因子</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12</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胸腺五肽</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13</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核糖核酸Ⅱ</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14</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依达拉奉</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15</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骨肽</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16</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脑蛋白水解物</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17</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核糖核酸</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18</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长春西汀</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19</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小牛血去蛋白提取物</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20</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84848"/>
                          </a:solidFill>
                          <a:latin typeface="仿宋" panose="02010609060101010101" charset="-122"/>
                          <a:ea typeface="仿宋" panose="02010609060101010101" charset="-122"/>
                          <a:cs typeface="仿宋" panose="02010609060101010101" charset="-122"/>
                        </a:rPr>
                        <a:t>马来酸桂哌齐特</a:t>
                      </a:r>
                      <a:endParaRPr lang="en-US" altLang="en-US" sz="2000" b="0">
                        <a:solidFill>
                          <a:srgbClr val="484848"/>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5115560" y="1269365"/>
            <a:ext cx="1013460" cy="5136515"/>
          </a:xfrm>
          <a:prstGeom prst="rect">
            <a:avLst/>
          </a:prstGeom>
          <a:noFill/>
        </p:spPr>
        <p:txBody>
          <a:bodyPr vert="eaVert" wrap="square" rtlCol="0">
            <a:spAutoFit/>
          </a:bodyPr>
          <a:p>
            <a:r>
              <a:rPr lang="zh-CN" b="1">
                <a:solidFill>
                  <a:srgbClr val="484848"/>
                </a:solidFill>
                <a:ea typeface="宋体" panose="02010600030101010101" pitchFamily="2" charset="-122"/>
                <a:sym typeface="+mn-ea"/>
              </a:rPr>
              <a:t>第一批国家重点监控合理用药药品目录</a:t>
            </a:r>
            <a:endParaRPr lang="zh-CN" altLang="en-US"/>
          </a:p>
          <a:p>
            <a:r>
              <a:rPr lang="zh-CN" b="1">
                <a:solidFill>
                  <a:srgbClr val="484848"/>
                </a:solidFill>
                <a:ea typeface="宋体" panose="02010600030101010101" pitchFamily="2" charset="-122"/>
                <a:sym typeface="+mn-ea"/>
              </a:rPr>
              <a:t>内蒙古第一批重点监控合理用药药品目录</a:t>
            </a:r>
            <a:endParaRPr lang="zh-CN" altLang="en-US"/>
          </a:p>
          <a:p>
            <a:endParaRPr lang="zh-CN" altLang="en-US"/>
          </a:p>
        </p:txBody>
      </p:sp>
      <p:sp>
        <p:nvSpPr>
          <p:cNvPr id="10" name="文本框 9"/>
          <p:cNvSpPr txBox="1"/>
          <p:nvPr/>
        </p:nvSpPr>
        <p:spPr>
          <a:xfrm>
            <a:off x="509270" y="1090295"/>
            <a:ext cx="4860290" cy="1666875"/>
          </a:xfrm>
          <a:prstGeom prst="rect">
            <a:avLst/>
          </a:prstGeom>
          <a:noFill/>
          <a:ln w="9525">
            <a:noFill/>
          </a:ln>
        </p:spPr>
        <p:txBody>
          <a:bodyPr wrap="square">
            <a:spAutoFit/>
          </a:bodyPr>
          <a:p>
            <a:pPr indent="266700">
              <a:lnSpc>
                <a:spcPct val="160000"/>
              </a:lnSpc>
            </a:pPr>
            <a:r>
              <a:rPr lang="zh-CN" sz="2400" b="0">
                <a:solidFill>
                  <a:srgbClr val="484848"/>
                </a:solidFill>
                <a:ea typeface="宋体" panose="02010600030101010101" pitchFamily="2" charset="-122"/>
              </a:rPr>
              <a:t>国卫办医函〔2019〕558号</a:t>
            </a:r>
            <a:endParaRPr lang="zh-CN" sz="2400" b="0">
              <a:solidFill>
                <a:srgbClr val="484848"/>
              </a:solidFill>
              <a:ea typeface="宋体" panose="02010600030101010101" pitchFamily="2" charset="-122"/>
            </a:endParaRPr>
          </a:p>
          <a:p>
            <a:pPr indent="266700">
              <a:lnSpc>
                <a:spcPct val="160000"/>
              </a:lnSpc>
            </a:pPr>
            <a:r>
              <a:rPr lang="zh-CN" altLang="en-US" sz="2000"/>
              <a:t>关于印发第一批国家重点监控合理用药药品目录（化药及生物制品）的通知</a:t>
            </a:r>
            <a:endParaRPr lang="zh-CN" altLang="en-US" sz="2000"/>
          </a:p>
        </p:txBody>
      </p:sp>
      <p:sp>
        <p:nvSpPr>
          <p:cNvPr id="11" name="文本框 10"/>
          <p:cNvSpPr txBox="1"/>
          <p:nvPr/>
        </p:nvSpPr>
        <p:spPr>
          <a:xfrm>
            <a:off x="509270" y="3021330"/>
            <a:ext cx="4860290" cy="2257425"/>
          </a:xfrm>
          <a:prstGeom prst="rect">
            <a:avLst/>
          </a:prstGeom>
          <a:noFill/>
        </p:spPr>
        <p:txBody>
          <a:bodyPr wrap="square" rtlCol="0" anchor="t">
            <a:spAutoFit/>
          </a:bodyPr>
          <a:p>
            <a:pPr indent="266700" algn="l">
              <a:lnSpc>
                <a:spcPct val="160000"/>
              </a:lnSpc>
              <a:buClrTx/>
              <a:buSzTx/>
              <a:buNone/>
            </a:pPr>
            <a:r>
              <a:rPr lang="zh-CN" sz="2400">
                <a:solidFill>
                  <a:srgbClr val="484848"/>
                </a:solidFill>
                <a:ea typeface="宋体" panose="02010600030101010101" pitchFamily="2" charset="-122"/>
              </a:rPr>
              <a:t>内卫办医字〔2019〕89号</a:t>
            </a:r>
            <a:endParaRPr lang="zh-CN" sz="2400">
              <a:solidFill>
                <a:srgbClr val="484848"/>
              </a:solidFill>
              <a:ea typeface="宋体" panose="02010600030101010101" pitchFamily="2" charset="-122"/>
            </a:endParaRPr>
          </a:p>
          <a:p>
            <a:pPr indent="266700" algn="l">
              <a:lnSpc>
                <a:spcPct val="160000"/>
              </a:lnSpc>
              <a:buClrTx/>
              <a:buSzTx/>
              <a:buNone/>
            </a:pPr>
            <a:r>
              <a:rPr lang="zh-CN" altLang="en-US" sz="2000"/>
              <a:t>内蒙古自治区卫生健康委员会办公室关于做好全区重点监控合理用药管理工作的通知</a:t>
            </a:r>
            <a:endParaRPr lang="zh-CN" altLang="en-US" sz="2000"/>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6403975" y="1442085"/>
            <a:ext cx="5363845" cy="4490720"/>
          </a:xfrm>
          <a:prstGeom prst="rect">
            <a:avLst/>
          </a:prstGeom>
        </p:spPr>
      </p:pic>
      <p:pic>
        <p:nvPicPr>
          <p:cNvPr id="11" name="图片 10"/>
          <p:cNvPicPr>
            <a:picLocks noChangeAspect="1"/>
          </p:cNvPicPr>
          <p:nvPr/>
        </p:nvPicPr>
        <p:blipFill>
          <a:blip r:embed="rId2"/>
          <a:stretch>
            <a:fillRect/>
          </a:stretch>
        </p:blipFill>
        <p:spPr>
          <a:xfrm>
            <a:off x="669925" y="1327785"/>
            <a:ext cx="5389245" cy="4649470"/>
          </a:xfrm>
          <a:prstGeom prst="rect">
            <a:avLst/>
          </a:prstGeom>
        </p:spPr>
      </p:pic>
      <p:sp>
        <p:nvSpPr>
          <p:cNvPr id="21" name="任意多边形 15"/>
          <p:cNvSpPr/>
          <p:nvPr>
            <p:custDataLst>
              <p:tags r:id="rId3"/>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pic>
        <p:nvPicPr>
          <p:cNvPr id="5" name="Picture 3" descr="C:\Users\Administrator\Desktop\222.png222"/>
          <p:cNvPicPr>
            <a:picLocks noChangeAspect="1" noChangeArrowheads="1"/>
          </p:cNvPicPr>
          <p:nvPr/>
        </p:nvPicPr>
        <p:blipFill>
          <a:blip r:embed="rId4"/>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631825" y="5986145"/>
            <a:ext cx="4813300" cy="645160"/>
          </a:xfrm>
          <a:prstGeom prst="rect">
            <a:avLst/>
          </a:prstGeom>
          <a:noFill/>
        </p:spPr>
        <p:txBody>
          <a:bodyPr wrap="square" rtlCol="0">
            <a:spAutoFit/>
          </a:bodyPr>
          <a:p>
            <a:r>
              <a:rPr lang="zh-CN" altLang="en-US">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指标导向</a:t>
            </a:r>
            <a:r>
              <a:rPr lang="zh-CN" altLang="en-US">
                <a:latin typeface="仿宋" panose="02010609060101010101" charset="-122"/>
                <a:ea typeface="仿宋" panose="02010609060101010101" charset="-122"/>
              </a:rPr>
              <a:t>】：</a:t>
            </a:r>
            <a:r>
              <a:rPr lang="zh-CN" altLang="en-US">
                <a:solidFill>
                  <a:srgbClr val="FF0000"/>
                </a:solidFill>
                <a:latin typeface="仿宋" panose="02010609060101010101" charset="-122"/>
                <a:ea typeface="仿宋" panose="02010609060101010101" charset="-122"/>
              </a:rPr>
              <a:t>逐步降低</a:t>
            </a:r>
            <a:endParaRPr lang="zh-CN" altLang="en-US">
              <a:solidFill>
                <a:srgbClr val="FF0000"/>
              </a:solidFill>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指标来源</a:t>
            </a:r>
            <a:r>
              <a:rPr lang="zh-CN" altLang="en-US">
                <a:latin typeface="仿宋" panose="02010609060101010101" charset="-122"/>
                <a:ea typeface="仿宋" panose="02010609060101010101" charset="-122"/>
              </a:rPr>
              <a:t>】：财务年报表</a:t>
            </a:r>
            <a:endParaRPr lang="zh-CN" altLang="en-US">
              <a:latin typeface="仿宋" panose="02010609060101010101" charset="-122"/>
              <a:ea typeface="仿宋" panose="02010609060101010101" charset="-122"/>
            </a:endParaRPr>
          </a:p>
        </p:txBody>
      </p:sp>
      <p:sp>
        <p:nvSpPr>
          <p:cNvPr id="7" name="文本框 6"/>
          <p:cNvSpPr txBox="1"/>
          <p:nvPr/>
        </p:nvSpPr>
        <p:spPr>
          <a:xfrm>
            <a:off x="6465570" y="5986145"/>
            <a:ext cx="4813300" cy="645160"/>
          </a:xfrm>
          <a:prstGeom prst="rect">
            <a:avLst/>
          </a:prstGeom>
          <a:noFill/>
        </p:spPr>
        <p:txBody>
          <a:bodyPr wrap="square" rtlCol="0">
            <a:spAutoFit/>
          </a:bodyPr>
          <a:p>
            <a:r>
              <a:rPr lang="zh-CN" altLang="en-US">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指标导向</a:t>
            </a:r>
            <a:r>
              <a:rPr lang="zh-CN" altLang="en-US">
                <a:latin typeface="仿宋" panose="02010609060101010101" charset="-122"/>
                <a:ea typeface="仿宋" panose="02010609060101010101" charset="-122"/>
              </a:rPr>
              <a:t>】：</a:t>
            </a:r>
            <a:r>
              <a:rPr lang="zh-CN" altLang="en-US">
                <a:solidFill>
                  <a:srgbClr val="FF0000"/>
                </a:solidFill>
                <a:latin typeface="仿宋" panose="02010609060101010101" charset="-122"/>
                <a:ea typeface="仿宋" panose="02010609060101010101" charset="-122"/>
              </a:rPr>
              <a:t>逐步降低</a:t>
            </a:r>
            <a:endParaRPr lang="zh-CN" altLang="en-US">
              <a:solidFill>
                <a:srgbClr val="FF0000"/>
              </a:solidFill>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指标来源</a:t>
            </a:r>
            <a:r>
              <a:rPr lang="zh-CN" altLang="en-US">
                <a:latin typeface="仿宋" panose="02010609060101010101" charset="-122"/>
                <a:ea typeface="仿宋" panose="02010609060101010101" charset="-122"/>
              </a:rPr>
              <a:t>】：财务年报表</a:t>
            </a:r>
            <a:endParaRPr lang="zh-CN" altLang="en-US">
              <a:latin typeface="仿宋" panose="02010609060101010101" charset="-122"/>
              <a:ea typeface="仿宋" panose="02010609060101010101" charset="-122"/>
            </a:endParaRPr>
          </a:p>
        </p:txBody>
      </p:sp>
      <p:sp>
        <p:nvSpPr>
          <p:cNvPr id="8" name="圆角矩形 7"/>
          <p:cNvSpPr/>
          <p:nvPr/>
        </p:nvSpPr>
        <p:spPr>
          <a:xfrm>
            <a:off x="3796030" y="325755"/>
            <a:ext cx="4987925" cy="87439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3912870" y="221615"/>
            <a:ext cx="4828540" cy="1014730"/>
          </a:xfrm>
          <a:prstGeom prst="rect">
            <a:avLst/>
          </a:prstGeom>
          <a:noFill/>
        </p:spPr>
        <p:txBody>
          <a:bodyPr wrap="square" rtlCol="0" anchor="t">
            <a:spAutoFit/>
          </a:bodyPr>
          <a:p>
            <a:pPr indent="0">
              <a:lnSpc>
                <a:spcPct val="150000"/>
              </a:lnSpc>
              <a:buFont typeface="Wingdings" panose="05000000000000000000" charset="0"/>
              <a:buNone/>
            </a:pPr>
            <a:r>
              <a:rPr lang="zh-CN" altLang="en-US" sz="2000">
                <a:sym typeface="+mn-ea"/>
              </a:rPr>
              <a:t>患者次均药品费用增幅是衡量患者药品费用负担水平及其增长情况的重要指标。</a:t>
            </a:r>
            <a:endParaRPr lang="zh-CN" altLang="en-US" sz="2000"/>
          </a:p>
        </p:txBody>
      </p:sp>
      <p:sp>
        <p:nvSpPr>
          <p:cNvPr id="10" name="文本框 9"/>
          <p:cNvSpPr txBox="1"/>
          <p:nvPr/>
        </p:nvSpPr>
        <p:spPr>
          <a:xfrm>
            <a:off x="728980" y="325755"/>
            <a:ext cx="1820545" cy="460375"/>
          </a:xfrm>
          <a:prstGeom prst="rect">
            <a:avLst/>
          </a:prstGeom>
          <a:noFill/>
        </p:spPr>
        <p:txBody>
          <a:bodyPr wrap="square" rtlCol="0">
            <a:spAutoFit/>
          </a:bodyPr>
          <a:p>
            <a:r>
              <a:rPr lang="zh-CN" altLang="en-US" sz="2800" b="1" spc="30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mj-cs"/>
              </a:rPr>
              <a:t>费用控制</a:t>
            </a:r>
            <a:endParaRPr lang="zh-CN" altLang="en-US" sz="2800" b="1" spc="30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mj-cs"/>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ldLvl="0" animBg="1"/>
      <p:bldP spid="9" grpId="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菱形 54"/>
          <p:cNvSpPr/>
          <p:nvPr>
            <p:custDataLst>
              <p:tags r:id="rId1"/>
            </p:custDataLst>
          </p:nvPr>
        </p:nvSpPr>
        <p:spPr>
          <a:xfrm>
            <a:off x="1190625" y="2404745"/>
            <a:ext cx="2047240" cy="2047240"/>
          </a:xfrm>
          <a:prstGeom prst="diamond">
            <a:avLst/>
          </a:prstGeom>
          <a:solidFill>
            <a:schemeClr val="accent6"/>
          </a:solidFill>
          <a:ln w="76200">
            <a:solidFill>
              <a:schemeClr val="bg1"/>
            </a:solidFill>
          </a:ln>
        </p:spPr>
        <p:style>
          <a:lnRef idx="2">
            <a:srgbClr val="282928">
              <a:shade val="50000"/>
            </a:srgbClr>
          </a:lnRef>
          <a:fillRef idx="1">
            <a:srgbClr val="282928"/>
          </a:fillRef>
          <a:effectRef idx="0">
            <a:srgbClr val="282928"/>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8" name="文本框 17"/>
          <p:cNvSpPr txBox="1"/>
          <p:nvPr>
            <p:custDataLst>
              <p:tags r:id="rId2"/>
            </p:custDataLst>
          </p:nvPr>
        </p:nvSpPr>
        <p:spPr>
          <a:xfrm>
            <a:off x="1813560" y="2759710"/>
            <a:ext cx="659130" cy="1323340"/>
          </a:xfrm>
          <a:prstGeom prst="rect">
            <a:avLst/>
          </a:prstGeom>
          <a:noFill/>
        </p:spPr>
        <p:txBody>
          <a:bodyPr wrap="square" rtlCol="0">
            <a:normAutofit fontScale="80000"/>
          </a:bodyPr>
          <a:lstStyle/>
          <a:p>
            <a:r>
              <a:rPr lang="en-US" altLang="zh-CN" sz="8000" b="1" spc="600" dirty="0">
                <a:solidFill>
                  <a:schemeClr val="bg1"/>
                </a:solidFill>
                <a:uFillTx/>
                <a:latin typeface="Arial" panose="020B0604020202020204" pitchFamily="34" charset="0"/>
                <a:ea typeface="微软雅黑" panose="020B0503020204020204" pitchFamily="34" charset="-122"/>
              </a:rPr>
              <a:t>3</a:t>
            </a:r>
            <a:endParaRPr lang="en-US" altLang="zh-CN" sz="8000" b="1" spc="600" dirty="0">
              <a:solidFill>
                <a:schemeClr val="bg1"/>
              </a:solidFill>
              <a:uFillTx/>
              <a:latin typeface="Arial" panose="020B0604020202020204" pitchFamily="34" charset="0"/>
              <a:ea typeface="微软雅黑" panose="020B0503020204020204" pitchFamily="34" charset="-122"/>
            </a:endParaRPr>
          </a:p>
        </p:txBody>
      </p:sp>
      <p:sp>
        <p:nvSpPr>
          <p:cNvPr id="2" name="标题 1"/>
          <p:cNvSpPr>
            <a:spLocks noGrp="1"/>
          </p:cNvSpPr>
          <p:nvPr>
            <p:ph type="title"/>
            <p:custDataLst>
              <p:tags r:id="rId3"/>
            </p:custDataLst>
          </p:nvPr>
        </p:nvSpPr>
        <p:spPr>
          <a:xfrm>
            <a:off x="4811395" y="2242185"/>
            <a:ext cx="7221855" cy="2357755"/>
          </a:xfrm>
        </p:spPr>
        <p:txBody>
          <a:bodyPr>
            <a:normAutofit/>
          </a:bodyPr>
          <a:lstStyle/>
          <a:p>
            <a:r>
              <a:rPr lang="zh-CN" altLang="en-US" sz="6665" spc="100" dirty="0">
                <a:solidFill>
                  <a:schemeClr val="accent1"/>
                </a:solidFill>
                <a:ea typeface="微软雅黑" panose="020B0503020204020204" pitchFamily="34" charset="-122"/>
                <a:cs typeface="+mn-ea"/>
                <a:sym typeface="+mn-lt"/>
              </a:rPr>
              <a:t>应对策略</a:t>
            </a:r>
            <a:endParaRPr lang="zh-CN" altLang="en-US" sz="6665" spc="100" dirty="0">
              <a:solidFill>
                <a:schemeClr val="accent1"/>
              </a:solidFill>
              <a:ea typeface="微软雅黑" panose="020B0503020204020204" pitchFamily="34" charset="-122"/>
              <a:cs typeface="+mn-ea"/>
              <a:sym typeface="+mn-lt"/>
            </a:endParaRPr>
          </a:p>
        </p:txBody>
      </p:sp>
      <p:pic>
        <p:nvPicPr>
          <p:cNvPr id="5" name="Picture 3" descr="C:\Users\Administrator\Desktop\222.png222"/>
          <p:cNvPicPr>
            <a:picLocks noChangeAspect="1" noChangeArrowheads="1"/>
          </p:cNvPicPr>
          <p:nvPr/>
        </p:nvPicPr>
        <p:blipFill>
          <a:blip r:embed="rId4"/>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5"/>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custDataLst>
              <p:tags r:id="rId1"/>
            </p:custDataLst>
          </p:nvPr>
        </p:nvSpPr>
        <p:spPr>
          <a:xfrm rot="660000">
            <a:off x="972185" y="5839460"/>
            <a:ext cx="718185" cy="718185"/>
          </a:xfrm>
          <a:prstGeom prst="rect">
            <a:avLst/>
          </a:prstGeom>
          <a:solidFill>
            <a:schemeClr val="accent4">
              <a:lumMod val="60000"/>
              <a:lumOff val="4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21" name="任意多边形 15"/>
          <p:cNvSpPr/>
          <p:nvPr>
            <p:custDataLst>
              <p:tags r:id="rId2"/>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2" name="矩形 21"/>
          <p:cNvSpPr/>
          <p:nvPr>
            <p:custDataLst>
              <p:tags r:id="rId3"/>
            </p:custDataLst>
          </p:nvPr>
        </p:nvSpPr>
        <p:spPr>
          <a:xfrm rot="20700000">
            <a:off x="340360" y="5594985"/>
            <a:ext cx="849630" cy="849630"/>
          </a:xfrm>
          <a:prstGeom prst="rect">
            <a:avLst/>
          </a:prstGeom>
          <a:solidFill>
            <a:schemeClr val="accent6"/>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8" name="文本框 7"/>
          <p:cNvSpPr txBox="1"/>
          <p:nvPr>
            <p:custDataLst>
              <p:tags r:id="rId4"/>
            </p:custDataLst>
          </p:nvPr>
        </p:nvSpPr>
        <p:spPr>
          <a:xfrm>
            <a:off x="1360170" y="515620"/>
            <a:ext cx="9471660" cy="708025"/>
          </a:xfrm>
          <a:prstGeom prst="rect">
            <a:avLst/>
          </a:prstGeom>
          <a:noFill/>
        </p:spPr>
        <p:txBody>
          <a:bodyPr wrap="square" rtlCol="0" anchor="ctr" anchorCtr="0">
            <a:noAutofit/>
          </a:bodyPr>
          <a:lstStyle/>
          <a:p>
            <a:pPr fontAlgn="auto"/>
            <a:r>
              <a:rPr lang="zh-CN" altLang="en-US" sz="3600" b="1" dirty="0">
                <a:solidFill>
                  <a:schemeClr val="accent1"/>
                </a:solidFill>
                <a:uFillTx/>
                <a:latin typeface="Arial" panose="020B0604020202020204" pitchFamily="34" charset="0"/>
                <a:ea typeface="微软雅黑" panose="020B0503020204020204" pitchFamily="34" charset="-122"/>
              </a:rPr>
              <a:t>策略一     </a:t>
            </a:r>
            <a:r>
              <a:rPr lang="zh-CN" sz="3600" b="1" dirty="0">
                <a:solidFill>
                  <a:schemeClr val="accent1"/>
                </a:solidFill>
                <a:uFillTx/>
                <a:latin typeface="Arial" panose="020B0604020202020204" pitchFamily="34" charset="0"/>
                <a:ea typeface="微软雅黑" panose="020B0503020204020204" pitchFamily="34" charset="-122"/>
              </a:rPr>
              <a:t>完善并落实管理制度、明确责任</a:t>
            </a:r>
            <a:endParaRPr lang="zh-CN" sz="3600" b="1" dirty="0">
              <a:solidFill>
                <a:schemeClr val="accent1"/>
              </a:solidFill>
              <a:uFillTx/>
              <a:latin typeface="Arial" panose="020B0604020202020204" pitchFamily="34" charset="0"/>
              <a:ea typeface="微软雅黑" panose="020B0503020204020204" pitchFamily="34" charset="-122"/>
            </a:endParaRPr>
          </a:p>
        </p:txBody>
      </p:sp>
      <p:sp>
        <p:nvSpPr>
          <p:cNvPr id="2" name="文本框 1"/>
          <p:cNvSpPr txBox="1"/>
          <p:nvPr/>
        </p:nvSpPr>
        <p:spPr>
          <a:xfrm>
            <a:off x="1274445" y="1785620"/>
            <a:ext cx="6967855" cy="3507740"/>
          </a:xfrm>
          <a:prstGeom prst="rect">
            <a:avLst/>
          </a:prstGeom>
          <a:noFill/>
        </p:spPr>
        <p:txBody>
          <a:bodyPr wrap="square" rtlCol="0" anchor="t">
            <a:spAutoFit/>
          </a:bodyPr>
          <a:p>
            <a:pPr marR="0" lvl="0" indent="0" algn="l" defTabSz="914400" rtl="0" fontAlgn="auto">
              <a:lnSpc>
                <a:spcPct val="150000"/>
              </a:lnSpc>
              <a:spcBef>
                <a:spcPts val="0"/>
              </a:spcBef>
              <a:spcAft>
                <a:spcPts val="0"/>
              </a:spcAft>
              <a:buClrTx/>
              <a:buSzTx/>
              <a:buFont typeface="Wingdings" panose="05000000000000000000" charset="0"/>
              <a:buNone/>
            </a:pPr>
            <a:r>
              <a:rPr lang="en-US" altLang="zh-CN" sz="2400">
                <a:solidFill>
                  <a:schemeClr val="tx1"/>
                </a:solidFill>
                <a:sym typeface="+mn-ea"/>
              </a:rPr>
              <a:t>1.</a:t>
            </a:r>
            <a:r>
              <a:rPr lang="zh-CN" altLang="en-US" sz="2400">
                <a:solidFill>
                  <a:schemeClr val="tx1"/>
                </a:solidFill>
                <a:sym typeface="+mn-ea"/>
              </a:rPr>
              <a:t>抗菌药物管理</a:t>
            </a:r>
            <a:endParaRPr lang="zh-CN" altLang="en-US" sz="2400">
              <a:solidFill>
                <a:schemeClr val="tx1"/>
              </a:solidFill>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a:sym typeface="+mn-ea"/>
              </a:rPr>
              <a:t>完善</a:t>
            </a:r>
            <a:r>
              <a:rPr lang="zh-CN" altLang="en-US" sz="2000">
                <a:solidFill>
                  <a:srgbClr val="C00000"/>
                </a:solidFill>
                <a:sym typeface="+mn-ea"/>
              </a:rPr>
              <a:t>抗菌药物分级管理、抗菌药物临床应用管理办法、抗菌药物遴选和定期评估制度、细菌耐药预警机制、抗菌药物监测评估和超常预警抗菌药物临床应用指导原则</a:t>
            </a:r>
            <a:r>
              <a:rPr lang="zh-CN" altLang="en-US" sz="2000">
                <a:sym typeface="+mn-ea"/>
              </a:rPr>
              <a:t>等制度和规范，并严格执行。</a:t>
            </a:r>
            <a:endParaRPr lang="zh-CN" altLang="en-US" sz="2000">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a:solidFill>
                  <a:srgbClr val="C00000"/>
                </a:solidFill>
                <a:sym typeface="+mn-ea"/>
              </a:rPr>
              <a:t>医疗机构主要负责人</a:t>
            </a:r>
            <a:r>
              <a:rPr lang="zh-CN" altLang="en-US" sz="2000">
                <a:sym typeface="+mn-ea"/>
              </a:rPr>
              <a:t>是本机构抗菌药物临床应用管理的第一责任人。  </a:t>
            </a:r>
            <a:r>
              <a:rPr lang="zh-CN" altLang="en-US" sz="2400">
                <a:sym typeface="+mn-ea"/>
              </a:rPr>
              <a:t>    </a:t>
            </a:r>
            <a:r>
              <a:rPr lang="zh-CN" altLang="en-US" sz="2400">
                <a:solidFill>
                  <a:schemeClr val="tx1"/>
                </a:solidFill>
                <a:sym typeface="+mn-ea"/>
              </a:rPr>
              <a:t> </a:t>
            </a:r>
            <a:endParaRPr lang="zh-CN" altLang="en-US" sz="2000" noProof="0" dirty="0">
              <a:ln>
                <a:noFill/>
              </a:ln>
              <a:effectLst/>
              <a:uLnTx/>
              <a:uFillTx/>
              <a:latin typeface="Arial" panose="020B0604020202020204" pitchFamily="34" charset="0"/>
              <a:ea typeface="微软雅黑" panose="020B0503020204020204" pitchFamily="34" charset="-122"/>
              <a:sym typeface="+mn-ea"/>
            </a:endParaRPr>
          </a:p>
        </p:txBody>
      </p:sp>
      <p:pic>
        <p:nvPicPr>
          <p:cNvPr id="7" name="图片 6"/>
          <p:cNvPicPr>
            <a:picLocks noChangeAspect="1"/>
          </p:cNvPicPr>
          <p:nvPr/>
        </p:nvPicPr>
        <p:blipFill>
          <a:blip r:embed="rId5"/>
          <a:stretch>
            <a:fillRect/>
          </a:stretch>
        </p:blipFill>
        <p:spPr>
          <a:xfrm>
            <a:off x="8414385" y="3794760"/>
            <a:ext cx="3578860" cy="1982470"/>
          </a:xfrm>
          <a:prstGeom prst="rect">
            <a:avLst/>
          </a:prstGeom>
        </p:spPr>
      </p:pic>
      <p:cxnSp>
        <p:nvCxnSpPr>
          <p:cNvPr id="10" name="直接连接符 9"/>
          <p:cNvCxnSpPr/>
          <p:nvPr/>
        </p:nvCxnSpPr>
        <p:spPr>
          <a:xfrm>
            <a:off x="8605520" y="4683125"/>
            <a:ext cx="3207385" cy="292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51965" y="6501130"/>
            <a:ext cx="4843780" cy="506730"/>
          </a:xfrm>
          <a:prstGeom prst="rect">
            <a:avLst/>
          </a:prstGeom>
          <a:noFill/>
        </p:spPr>
        <p:txBody>
          <a:bodyPr wrap="none" rtlCol="0">
            <a:spAutoFit/>
          </a:bodyPr>
          <a:p>
            <a:pPr algn="l">
              <a:lnSpc>
                <a:spcPct val="50000"/>
              </a:lnSpc>
              <a:buClrTx/>
              <a:buSzTx/>
              <a:buNone/>
            </a:pPr>
            <a:r>
              <a:rPr lang="zh-CN">
                <a:solidFill>
                  <a:srgbClr val="000000"/>
                </a:solidFill>
                <a:ea typeface="宋体" panose="02010600030101010101" pitchFamily="2" charset="-122"/>
                <a:sym typeface="+mn-ea"/>
              </a:rPr>
              <a:t> 《抗菌药物临床应用管理办法》</a:t>
            </a:r>
            <a:r>
              <a:rPr lang="zh-CN">
                <a:solidFill>
                  <a:srgbClr val="000000"/>
                </a:solidFill>
                <a:ea typeface="宋体" panose="02010600030101010101" pitchFamily="2" charset="-122"/>
                <a:sym typeface="+mn-ea"/>
              </a:rPr>
              <a:t>卫生部令84号</a:t>
            </a:r>
            <a:endParaRPr kumimoji="0" lang="zh-CN" i="0" u="none" strike="noStrike" cap="none" normalizeH="0" baseline="0">
              <a:solidFill>
                <a:srgbClr val="000000"/>
              </a:solidFill>
              <a:ea typeface="宋体" panose="02010600030101010101" pitchFamily="2" charset="-122"/>
            </a:endParaRPr>
          </a:p>
          <a:p>
            <a:pPr indent="0" algn="l">
              <a:lnSpc>
                <a:spcPct val="50000"/>
              </a:lnSpc>
            </a:pPr>
            <a:endParaRPr lang="zh-CN">
              <a:solidFill>
                <a:srgbClr val="000000"/>
              </a:solidFill>
              <a:ea typeface="宋体" panose="02010600030101010101" pitchFamily="2" charset="-122"/>
              <a:sym typeface="+mn-ea"/>
            </a:endParaRPr>
          </a:p>
          <a:p>
            <a:pPr indent="0" algn="l">
              <a:lnSpc>
                <a:spcPct val="50000"/>
              </a:lnSpc>
            </a:pPr>
            <a:endParaRPr kumimoji="0" lang="zh-CN" altLang="en-US" i="0" u="none" strike="noStrike" cap="none"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mn-ea"/>
            </a:endParaRPr>
          </a:p>
        </p:txBody>
      </p:sp>
      <p:pic>
        <p:nvPicPr>
          <p:cNvPr id="12" name="Picture 3" descr="C:\Users\Administrator\Desktop\222.png222"/>
          <p:cNvPicPr>
            <a:picLocks noChangeAspect="1" noChangeArrowheads="1"/>
          </p:cNvPicPr>
          <p:nvPr/>
        </p:nvPicPr>
        <p:blipFill>
          <a:blip r:embed="rId6"/>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7"/>
          <a:stretch>
            <a:fillRect/>
          </a:stretch>
        </p:blipFill>
        <p:spPr>
          <a:xfrm>
            <a:off x="8452485" y="1542415"/>
            <a:ext cx="3398520" cy="2251710"/>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11"/>
          <p:cNvSpPr/>
          <p:nvPr>
            <p:custDataLst>
              <p:tags r:id="rId1"/>
            </p:custDataLst>
          </p:nvPr>
        </p:nvSpPr>
        <p:spPr>
          <a:xfrm>
            <a:off x="11015939" y="1027104"/>
            <a:ext cx="1176061" cy="4750435"/>
          </a:xfrm>
          <a:custGeom>
            <a:avLst/>
            <a:gdLst>
              <a:gd name="ir" fmla="*/ w 3 4"/>
              <a:gd name="ib" fmla="*/ h 3 4"/>
            </a:gdLst>
            <a:ahLst/>
            <a:cxnLst>
              <a:cxn ang="3">
                <a:pos x="hc" y="t"/>
              </a:cxn>
              <a:cxn ang="cd2">
                <a:pos x="l" y="vc"/>
              </a:cxn>
              <a:cxn ang="cd4">
                <a:pos x="hc" y="b"/>
              </a:cxn>
              <a:cxn ang="0">
                <a:pos x="r" y="vc"/>
              </a:cxn>
            </a:cxnLst>
            <a:rect l="l" t="t" r="r" b="b"/>
            <a:pathLst>
              <a:path w="3741" h="7481">
                <a:moveTo>
                  <a:pt x="3741" y="0"/>
                </a:moveTo>
                <a:lnTo>
                  <a:pt x="3741" y="1"/>
                </a:lnTo>
                <a:lnTo>
                  <a:pt x="3741" y="7481"/>
                </a:lnTo>
                <a:lnTo>
                  <a:pt x="3741" y="7481"/>
                </a:lnTo>
                <a:lnTo>
                  <a:pt x="0" y="3741"/>
                </a:lnTo>
                <a:lnTo>
                  <a:pt x="3741" y="0"/>
                </a:lnTo>
                <a:close/>
              </a:path>
            </a:pathLst>
          </a:custGeom>
          <a:solidFill>
            <a:schemeClr val="accent1">
              <a:lumMod val="5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0" name="矩形 19"/>
          <p:cNvSpPr/>
          <p:nvPr>
            <p:custDataLst>
              <p:tags r:id="rId2"/>
            </p:custDataLst>
          </p:nvPr>
        </p:nvSpPr>
        <p:spPr>
          <a:xfrm rot="660000">
            <a:off x="972185" y="5839460"/>
            <a:ext cx="718185" cy="718185"/>
          </a:xfrm>
          <a:prstGeom prst="rect">
            <a:avLst/>
          </a:prstGeom>
          <a:solidFill>
            <a:schemeClr val="accent4">
              <a:lumMod val="60000"/>
              <a:lumOff val="4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21" name="任意多边形 15"/>
          <p:cNvSpPr/>
          <p:nvPr>
            <p:custDataLst>
              <p:tags r:id="rId3"/>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2" name="矩形 21"/>
          <p:cNvSpPr/>
          <p:nvPr>
            <p:custDataLst>
              <p:tags r:id="rId4"/>
            </p:custDataLst>
          </p:nvPr>
        </p:nvSpPr>
        <p:spPr>
          <a:xfrm rot="20700000">
            <a:off x="340360" y="5594985"/>
            <a:ext cx="849630" cy="849630"/>
          </a:xfrm>
          <a:prstGeom prst="rect">
            <a:avLst/>
          </a:prstGeom>
          <a:solidFill>
            <a:schemeClr val="accent6"/>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8" name="文本框 7"/>
          <p:cNvSpPr txBox="1"/>
          <p:nvPr>
            <p:custDataLst>
              <p:tags r:id="rId5"/>
            </p:custDataLst>
          </p:nvPr>
        </p:nvSpPr>
        <p:spPr>
          <a:xfrm>
            <a:off x="1322070" y="718185"/>
            <a:ext cx="9471660" cy="708025"/>
          </a:xfrm>
          <a:prstGeom prst="rect">
            <a:avLst/>
          </a:prstGeom>
          <a:noFill/>
        </p:spPr>
        <p:txBody>
          <a:bodyPr wrap="square" rtlCol="0" anchor="ctr" anchorCtr="0">
            <a:noAutofit/>
          </a:bodyPr>
          <a:lstStyle/>
          <a:p>
            <a:pPr fontAlgn="auto"/>
            <a:r>
              <a:rPr lang="zh-CN" altLang="en-US" sz="3600" b="1" dirty="0">
                <a:solidFill>
                  <a:schemeClr val="accent1"/>
                </a:solidFill>
                <a:uFillTx/>
                <a:latin typeface="Arial" panose="020B0604020202020204" pitchFamily="34" charset="0"/>
                <a:ea typeface="微软雅黑" panose="020B0503020204020204" pitchFamily="34" charset="-122"/>
              </a:rPr>
              <a:t>策略一     </a:t>
            </a:r>
            <a:r>
              <a:rPr lang="zh-CN" sz="3600" b="1" dirty="0">
                <a:solidFill>
                  <a:schemeClr val="accent1"/>
                </a:solidFill>
                <a:uFillTx/>
                <a:latin typeface="Arial" panose="020B0604020202020204" pitchFamily="34" charset="0"/>
                <a:ea typeface="微软雅黑" panose="020B0503020204020204" pitchFamily="34" charset="-122"/>
              </a:rPr>
              <a:t>完善并落实管理制度、明确责任</a:t>
            </a:r>
            <a:endParaRPr lang="zh-CN" sz="3600" b="1" dirty="0">
              <a:solidFill>
                <a:schemeClr val="accent1"/>
              </a:solidFill>
              <a:uFillTx/>
              <a:latin typeface="Arial" panose="020B0604020202020204" pitchFamily="34" charset="0"/>
              <a:ea typeface="微软雅黑" panose="020B0503020204020204" pitchFamily="34" charset="-122"/>
            </a:endParaRPr>
          </a:p>
        </p:txBody>
      </p:sp>
      <p:sp>
        <p:nvSpPr>
          <p:cNvPr id="2" name="文本框 1"/>
          <p:cNvSpPr txBox="1"/>
          <p:nvPr/>
        </p:nvSpPr>
        <p:spPr>
          <a:xfrm>
            <a:off x="1187450" y="1720850"/>
            <a:ext cx="9740900" cy="4246245"/>
          </a:xfrm>
          <a:prstGeom prst="rect">
            <a:avLst/>
          </a:prstGeom>
          <a:noFill/>
        </p:spPr>
        <p:txBody>
          <a:bodyPr wrap="square" rtlCol="0" anchor="t">
            <a:spAutoFit/>
          </a:bodyPr>
          <a:p>
            <a:pPr marL="342900" marR="0" lvl="0" indent="-342900" algn="l" defTabSz="914400" rtl="0" fontAlgn="auto">
              <a:lnSpc>
                <a:spcPct val="150000"/>
              </a:lnSpc>
              <a:spcBef>
                <a:spcPts val="0"/>
              </a:spcBef>
              <a:spcAft>
                <a:spcPts val="0"/>
              </a:spcAft>
              <a:buClrTx/>
              <a:buSzTx/>
              <a:buFont typeface="Wingdings" panose="05000000000000000000" charset="0"/>
              <a:buChar char="Ø"/>
            </a:pPr>
            <a:endParaRPr lang="zh-CN" altLang="en-US" sz="2000">
              <a:solidFill>
                <a:srgbClr val="FF0000"/>
              </a:solidFill>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a:solidFill>
                  <a:schemeClr val="tx1"/>
                </a:solidFill>
                <a:sym typeface="+mn-ea"/>
              </a:rPr>
              <a:t>医疗机构是辅助用药临床应用管理的责任主体，</a:t>
            </a:r>
            <a:r>
              <a:rPr lang="zh-CN" altLang="en-US" sz="2000">
                <a:solidFill>
                  <a:srgbClr val="FF0000"/>
                </a:solidFill>
                <a:sym typeface="+mn-ea"/>
              </a:rPr>
              <a:t>医疗机构主要负责人是辅助用药临床应用管理第一责任人。</a:t>
            </a:r>
            <a:endParaRPr lang="zh-CN" altLang="en-US" sz="2000">
              <a:solidFill>
                <a:srgbClr val="FF0000"/>
              </a:solidFill>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a:solidFill>
                  <a:srgbClr val="FF0000"/>
                </a:solidFill>
                <a:sym typeface="+mn-ea"/>
              </a:rPr>
              <a:t>制订本机构辅助用药临床应用技术规范</a:t>
            </a:r>
            <a:r>
              <a:rPr lang="zh-CN" altLang="en-US" sz="2000">
                <a:sym typeface="+mn-ea"/>
              </a:rPr>
              <a:t>，明确限定辅助用药临床应用的条件和原则，要求医师严格掌握用药指征，严格按照药品说明书使用，不得随意扩大用药适应证、改变用药疗程、剂量等。</a:t>
            </a:r>
            <a:endParaRPr lang="zh-CN" altLang="en-US" sz="2000">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a:sym typeface="+mn-ea"/>
              </a:rPr>
              <a:t>进一步</a:t>
            </a:r>
            <a:r>
              <a:rPr lang="zh-CN" altLang="en-US" sz="2000">
                <a:solidFill>
                  <a:srgbClr val="FF0000"/>
                </a:solidFill>
                <a:sym typeface="+mn-ea"/>
              </a:rPr>
              <a:t>加强临床路径管理</a:t>
            </a:r>
            <a:r>
              <a:rPr lang="zh-CN" altLang="en-US" sz="2000">
                <a:sym typeface="+mn-ea"/>
              </a:rPr>
              <a:t>，科学设计临床路径，规范临床诊疗行为。</a:t>
            </a:r>
            <a:endParaRPr lang="zh-CN" altLang="en-US" sz="2000">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a:sym typeface="+mn-ea"/>
              </a:rPr>
              <a:t>建立辅助用药</a:t>
            </a:r>
            <a:r>
              <a:rPr lang="zh-CN" altLang="en-US" sz="2000">
                <a:solidFill>
                  <a:srgbClr val="FF0000"/>
                </a:solidFill>
                <a:sym typeface="+mn-ea"/>
              </a:rPr>
              <a:t>监测评价和超常预警</a:t>
            </a:r>
            <a:r>
              <a:rPr lang="zh-CN" altLang="en-US" sz="2000">
                <a:sym typeface="+mn-ea"/>
              </a:rPr>
              <a:t>制度。</a:t>
            </a:r>
            <a:endParaRPr lang="zh-CN" altLang="en-US" sz="2000"/>
          </a:p>
          <a:p>
            <a:pPr marR="0" lvl="0" indent="0" algn="l" defTabSz="914400" rtl="0" fontAlgn="auto">
              <a:lnSpc>
                <a:spcPct val="150000"/>
              </a:lnSpc>
              <a:spcBef>
                <a:spcPts val="0"/>
              </a:spcBef>
              <a:spcAft>
                <a:spcPts val="0"/>
              </a:spcAft>
              <a:buClrTx/>
              <a:buSzTx/>
              <a:buFont typeface="Wingdings" panose="05000000000000000000" charset="0"/>
              <a:buNone/>
            </a:pPr>
            <a:endParaRPr lang="zh-CN" altLang="en-US" sz="2000" noProof="0" dirty="0">
              <a:ln>
                <a:noFill/>
              </a:ln>
              <a:effectLst/>
              <a:uLnTx/>
              <a:uFillTx/>
              <a:latin typeface="Arial" panose="020B0604020202020204" pitchFamily="34" charset="0"/>
              <a:ea typeface="微软雅黑" panose="020B0503020204020204" pitchFamily="34" charset="-122"/>
              <a:sym typeface="+mn-ea"/>
            </a:endParaRPr>
          </a:p>
        </p:txBody>
      </p:sp>
      <p:sp>
        <p:nvSpPr>
          <p:cNvPr id="4" name="文本框 3"/>
          <p:cNvSpPr txBox="1"/>
          <p:nvPr/>
        </p:nvSpPr>
        <p:spPr>
          <a:xfrm>
            <a:off x="1840865" y="6212840"/>
            <a:ext cx="8251190" cy="645160"/>
          </a:xfrm>
          <a:prstGeom prst="rect">
            <a:avLst/>
          </a:prstGeom>
          <a:noFill/>
        </p:spPr>
        <p:txBody>
          <a:bodyPr wrap="none" rtlCol="0">
            <a:spAutoFit/>
          </a:bodyPr>
          <a:p>
            <a:pPr algn="l">
              <a:lnSpc>
                <a:spcPct val="50000"/>
              </a:lnSpc>
              <a:buClrTx/>
              <a:buSzTx/>
              <a:buNone/>
            </a:pPr>
            <a:endParaRPr kumimoji="0" lang="zh-CN" i="0" u="none" strike="noStrike" cap="none" normalizeH="0" baseline="0">
              <a:solidFill>
                <a:srgbClr val="000000"/>
              </a:solidFill>
              <a:ea typeface="宋体" panose="02010600030101010101" pitchFamily="2" charset="-122"/>
            </a:endParaRPr>
          </a:p>
          <a:p>
            <a:pPr indent="0" algn="l">
              <a:lnSpc>
                <a:spcPct val="50000"/>
              </a:lnSpc>
            </a:pPr>
            <a:endParaRPr lang="zh-CN">
              <a:solidFill>
                <a:srgbClr val="000000"/>
              </a:solidFill>
              <a:ea typeface="宋体" panose="02010600030101010101" pitchFamily="2" charset="-122"/>
              <a:sym typeface="+mn-ea"/>
            </a:endParaRPr>
          </a:p>
          <a:p>
            <a:pPr indent="0" algn="l">
              <a:lnSpc>
                <a:spcPct val="50000"/>
              </a:lnSpc>
            </a:pPr>
            <a:r>
              <a:rPr lang="zh-CN">
                <a:solidFill>
                  <a:srgbClr val="000000"/>
                </a:solidFill>
                <a:ea typeface="宋体" panose="02010600030101010101" pitchFamily="2" charset="-122"/>
                <a:sym typeface="+mn-ea"/>
              </a:rPr>
              <a:t>《</a:t>
            </a:r>
            <a:r>
              <a:rPr lang="en-US">
                <a:solidFill>
                  <a:srgbClr val="000000"/>
                </a:solidFill>
                <a:latin typeface="Calibri" panose="020F0502020204030204" charset="0"/>
                <a:ea typeface="宋体" panose="02010600030101010101" pitchFamily="2" charset="-122"/>
                <a:sym typeface="+mn-ea"/>
              </a:rPr>
              <a:t>关于做好辅助用药临床应用管理有关工作的通知</a:t>
            </a:r>
            <a:r>
              <a:rPr lang="zh-CN" altLang="en-US">
                <a:solidFill>
                  <a:srgbClr val="000000"/>
                </a:solidFill>
                <a:latin typeface="Calibri" panose="020F0502020204030204" charset="0"/>
                <a:ea typeface="宋体" panose="02010600030101010101" pitchFamily="2" charset="-122"/>
                <a:sym typeface="+mn-ea"/>
              </a:rPr>
              <a:t>》</a:t>
            </a:r>
            <a:r>
              <a:rPr lang="zh-CN">
                <a:solidFill>
                  <a:srgbClr val="000000"/>
                </a:solidFill>
                <a:ea typeface="宋体" panose="02010600030101010101" pitchFamily="2" charset="-122"/>
                <a:sym typeface="+mn-ea"/>
              </a:rPr>
              <a:t>国卫办医函〔2018〕1112号</a:t>
            </a:r>
            <a:endParaRPr lang="en-US">
              <a:solidFill>
                <a:srgbClr val="000000"/>
              </a:solidFill>
              <a:latin typeface="Calibri" panose="020F0502020204030204" charset="0"/>
              <a:ea typeface="宋体" panose="02010600030101010101" pitchFamily="2" charset="-122"/>
              <a:sym typeface="+mn-ea"/>
            </a:endParaRPr>
          </a:p>
          <a:p>
            <a:pPr indent="0" algn="l">
              <a:lnSpc>
                <a:spcPct val="50000"/>
              </a:lnSpc>
            </a:pPr>
            <a:endParaRPr kumimoji="0" lang="zh-CN" altLang="en-US" i="0" u="none" strike="noStrike" cap="none"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mn-ea"/>
            </a:endParaRPr>
          </a:p>
        </p:txBody>
      </p:sp>
      <p:sp>
        <p:nvSpPr>
          <p:cNvPr id="3" name="文本框 2"/>
          <p:cNvSpPr txBox="1"/>
          <p:nvPr/>
        </p:nvSpPr>
        <p:spPr>
          <a:xfrm>
            <a:off x="1285875" y="1484630"/>
            <a:ext cx="10767060" cy="645160"/>
          </a:xfrm>
          <a:prstGeom prst="rect">
            <a:avLst/>
          </a:prstGeom>
          <a:noFill/>
        </p:spPr>
        <p:txBody>
          <a:bodyPr wrap="square" rtlCol="0" anchor="t">
            <a:spAutoFit/>
          </a:bodyPr>
          <a:p>
            <a:pPr marR="0" lvl="0" indent="0" algn="l" defTabSz="914400" rtl="0" fontAlgn="auto">
              <a:lnSpc>
                <a:spcPct val="150000"/>
              </a:lnSpc>
              <a:spcBef>
                <a:spcPts val="0"/>
              </a:spcBef>
              <a:spcAft>
                <a:spcPts val="0"/>
              </a:spcAft>
              <a:buClrTx/>
              <a:buSzTx/>
              <a:buFont typeface="Wingdings" panose="05000000000000000000" charset="0"/>
              <a:buNone/>
            </a:pPr>
            <a:r>
              <a:rPr lang="en-US" altLang="zh-CN" sz="2400">
                <a:solidFill>
                  <a:schemeClr val="tx1"/>
                </a:solidFill>
                <a:sym typeface="+mn-ea"/>
              </a:rPr>
              <a:t>2.</a:t>
            </a:r>
            <a:r>
              <a:rPr lang="zh-CN" altLang="en-US" sz="2400">
                <a:solidFill>
                  <a:schemeClr val="tx1"/>
                </a:solidFill>
                <a:sym typeface="+mn-ea"/>
              </a:rPr>
              <a:t>辅助药物</a:t>
            </a:r>
            <a:r>
              <a:rPr lang="zh-CN" altLang="en-US" sz="2400">
                <a:solidFill>
                  <a:schemeClr val="tx1"/>
                </a:solidFill>
                <a:sym typeface="+mn-ea"/>
              </a:rPr>
              <a:t>管理    </a:t>
            </a:r>
            <a:endParaRPr lang="zh-CN" altLang="en-US" sz="2000" noProof="0" dirty="0">
              <a:ln>
                <a:noFill/>
              </a:ln>
              <a:effectLst/>
              <a:uLnTx/>
              <a:uFillTx/>
              <a:latin typeface="Arial" panose="020B0604020202020204" pitchFamily="34" charset="0"/>
              <a:ea typeface="微软雅黑" panose="020B0503020204020204" pitchFamily="34" charset="-122"/>
              <a:sym typeface="+mn-ea"/>
            </a:endParaRPr>
          </a:p>
        </p:txBody>
      </p:sp>
      <p:pic>
        <p:nvPicPr>
          <p:cNvPr id="5" name="Picture 3" descr="C:\Users\Administrator\Desktop\222.png222"/>
          <p:cNvPicPr>
            <a:picLocks noChangeAspect="1" noChangeArrowheads="1"/>
          </p:cNvPicPr>
          <p:nvPr/>
        </p:nvPicPr>
        <p:blipFill>
          <a:blip r:embed="rId6"/>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7"/>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11"/>
          <p:cNvSpPr/>
          <p:nvPr>
            <p:custDataLst>
              <p:tags r:id="rId1"/>
            </p:custDataLst>
          </p:nvPr>
        </p:nvSpPr>
        <p:spPr>
          <a:xfrm>
            <a:off x="11015939" y="1027104"/>
            <a:ext cx="1176061" cy="4750435"/>
          </a:xfrm>
          <a:custGeom>
            <a:avLst/>
            <a:gdLst>
              <a:gd name="ir" fmla="*/ w 3 4"/>
              <a:gd name="ib" fmla="*/ h 3 4"/>
            </a:gdLst>
            <a:ahLst/>
            <a:cxnLst>
              <a:cxn ang="3">
                <a:pos x="hc" y="t"/>
              </a:cxn>
              <a:cxn ang="cd2">
                <a:pos x="l" y="vc"/>
              </a:cxn>
              <a:cxn ang="cd4">
                <a:pos x="hc" y="b"/>
              </a:cxn>
              <a:cxn ang="0">
                <a:pos x="r" y="vc"/>
              </a:cxn>
            </a:cxnLst>
            <a:rect l="l" t="t" r="r" b="b"/>
            <a:pathLst>
              <a:path w="3741" h="7481">
                <a:moveTo>
                  <a:pt x="3741" y="0"/>
                </a:moveTo>
                <a:lnTo>
                  <a:pt x="3741" y="1"/>
                </a:lnTo>
                <a:lnTo>
                  <a:pt x="3741" y="7481"/>
                </a:lnTo>
                <a:lnTo>
                  <a:pt x="3741" y="7481"/>
                </a:lnTo>
                <a:lnTo>
                  <a:pt x="0" y="3741"/>
                </a:lnTo>
                <a:lnTo>
                  <a:pt x="3741" y="0"/>
                </a:lnTo>
                <a:close/>
              </a:path>
            </a:pathLst>
          </a:custGeom>
          <a:solidFill>
            <a:schemeClr val="accent1">
              <a:lumMod val="5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0" name="矩形 19"/>
          <p:cNvSpPr/>
          <p:nvPr>
            <p:custDataLst>
              <p:tags r:id="rId2"/>
            </p:custDataLst>
          </p:nvPr>
        </p:nvSpPr>
        <p:spPr>
          <a:xfrm rot="660000">
            <a:off x="972185" y="5839460"/>
            <a:ext cx="718185" cy="718185"/>
          </a:xfrm>
          <a:prstGeom prst="rect">
            <a:avLst/>
          </a:prstGeom>
          <a:solidFill>
            <a:schemeClr val="accent4">
              <a:lumMod val="60000"/>
              <a:lumOff val="4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21" name="任意多边形 15"/>
          <p:cNvSpPr/>
          <p:nvPr>
            <p:custDataLst>
              <p:tags r:id="rId3"/>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2" name="矩形 21"/>
          <p:cNvSpPr/>
          <p:nvPr>
            <p:custDataLst>
              <p:tags r:id="rId4"/>
            </p:custDataLst>
          </p:nvPr>
        </p:nvSpPr>
        <p:spPr>
          <a:xfrm rot="20700000">
            <a:off x="340360" y="5594985"/>
            <a:ext cx="849630" cy="849630"/>
          </a:xfrm>
          <a:prstGeom prst="rect">
            <a:avLst/>
          </a:prstGeom>
          <a:solidFill>
            <a:schemeClr val="accent6"/>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8" name="文本框 7"/>
          <p:cNvSpPr txBox="1"/>
          <p:nvPr>
            <p:custDataLst>
              <p:tags r:id="rId5"/>
            </p:custDataLst>
          </p:nvPr>
        </p:nvSpPr>
        <p:spPr>
          <a:xfrm>
            <a:off x="1322070" y="718185"/>
            <a:ext cx="9471660" cy="708025"/>
          </a:xfrm>
          <a:prstGeom prst="rect">
            <a:avLst/>
          </a:prstGeom>
          <a:noFill/>
        </p:spPr>
        <p:txBody>
          <a:bodyPr wrap="square" rtlCol="0" anchor="ctr" anchorCtr="0">
            <a:noAutofit/>
          </a:bodyPr>
          <a:lstStyle/>
          <a:p>
            <a:pPr fontAlgn="auto"/>
            <a:r>
              <a:rPr lang="zh-CN" altLang="en-US" sz="3600" b="1" dirty="0">
                <a:solidFill>
                  <a:schemeClr val="accent1"/>
                </a:solidFill>
                <a:latin typeface="Arial" panose="020B0604020202020204" pitchFamily="34" charset="0"/>
                <a:ea typeface="微软雅黑" panose="020B0503020204020204" pitchFamily="34" charset="-122"/>
              </a:rPr>
              <a:t>策略一     </a:t>
            </a:r>
            <a:r>
              <a:rPr lang="zh-CN" sz="3600" b="1" dirty="0">
                <a:solidFill>
                  <a:schemeClr val="accent1"/>
                </a:solidFill>
                <a:latin typeface="Arial" panose="020B0604020202020204" pitchFamily="34" charset="0"/>
                <a:ea typeface="微软雅黑" panose="020B0503020204020204" pitchFamily="34" charset="-122"/>
              </a:rPr>
              <a:t>完善并落实管理制度、明确责任</a:t>
            </a:r>
            <a:endParaRPr lang="zh-CN" sz="3600" b="1" dirty="0">
              <a:solidFill>
                <a:schemeClr val="accent1"/>
              </a:solidFill>
              <a:latin typeface="Arial" panose="020B0604020202020204" pitchFamily="34" charset="0"/>
              <a:ea typeface="微软雅黑" panose="020B0503020204020204" pitchFamily="34" charset="-122"/>
            </a:endParaRPr>
          </a:p>
        </p:txBody>
      </p:sp>
      <p:sp>
        <p:nvSpPr>
          <p:cNvPr id="2" name="文本框 1"/>
          <p:cNvSpPr txBox="1"/>
          <p:nvPr/>
        </p:nvSpPr>
        <p:spPr>
          <a:xfrm>
            <a:off x="1187450" y="1720850"/>
            <a:ext cx="9740900" cy="1014730"/>
          </a:xfrm>
          <a:prstGeom prst="rect">
            <a:avLst/>
          </a:prstGeom>
          <a:noFill/>
        </p:spPr>
        <p:txBody>
          <a:bodyPr wrap="square" rtlCol="0" anchor="t">
            <a:spAutoFit/>
          </a:bodyPr>
          <a:p>
            <a:pPr marL="342900" marR="0" indent="-342900" defTabSz="914400" fontAlgn="auto">
              <a:lnSpc>
                <a:spcPct val="150000"/>
              </a:lnSpc>
              <a:spcBef>
                <a:spcPts val="0"/>
              </a:spcBef>
              <a:spcAft>
                <a:spcPts val="0"/>
              </a:spcAft>
              <a:buClrTx/>
              <a:buSzTx/>
              <a:buFont typeface="Wingdings" panose="05000000000000000000" charset="0"/>
              <a:buChar char="Ø"/>
            </a:pPr>
            <a:endParaRPr lang="zh-CN" altLang="en-US" sz="2000">
              <a:solidFill>
                <a:srgbClr val="FF0000"/>
              </a:solidFill>
              <a:sym typeface="+mn-ea"/>
            </a:endParaRPr>
          </a:p>
          <a:p>
            <a:pPr marR="0" indent="0" defTabSz="914400" fontAlgn="auto">
              <a:lnSpc>
                <a:spcPct val="150000"/>
              </a:lnSpc>
              <a:spcBef>
                <a:spcPts val="0"/>
              </a:spcBef>
              <a:spcAft>
                <a:spcPts val="0"/>
              </a:spcAft>
              <a:buClrTx/>
              <a:buSzTx/>
              <a:buFont typeface="Wingdings" panose="05000000000000000000" charset="0"/>
              <a:buNone/>
            </a:pPr>
            <a:endParaRPr lang="zh-CN" altLang="en-US" sz="2000" noProof="0" dirty="0">
              <a:latin typeface="Arial" panose="020B0604020202020204" pitchFamily="34" charset="0"/>
              <a:ea typeface="微软雅黑" panose="020B0503020204020204" pitchFamily="34" charset="-122"/>
              <a:sym typeface="+mn-ea"/>
            </a:endParaRPr>
          </a:p>
        </p:txBody>
      </p:sp>
      <p:sp>
        <p:nvSpPr>
          <p:cNvPr id="3" name="文本框 2"/>
          <p:cNvSpPr txBox="1"/>
          <p:nvPr/>
        </p:nvSpPr>
        <p:spPr>
          <a:xfrm>
            <a:off x="1285875" y="1684655"/>
            <a:ext cx="10767060" cy="645160"/>
          </a:xfrm>
          <a:prstGeom prst="rect">
            <a:avLst/>
          </a:prstGeom>
          <a:noFill/>
        </p:spPr>
        <p:txBody>
          <a:bodyPr wrap="square" rtlCol="0" anchor="t">
            <a:spAutoFit/>
          </a:bodyPr>
          <a:p>
            <a:pPr marR="0" indent="0" defTabSz="914400" fontAlgn="auto">
              <a:lnSpc>
                <a:spcPct val="150000"/>
              </a:lnSpc>
              <a:spcBef>
                <a:spcPts val="0"/>
              </a:spcBef>
              <a:spcAft>
                <a:spcPts val="0"/>
              </a:spcAft>
              <a:buClrTx/>
              <a:buSzTx/>
              <a:buFont typeface="Wingdings" panose="05000000000000000000" charset="0"/>
              <a:buNone/>
            </a:pPr>
            <a:r>
              <a:rPr lang="en-US" altLang="zh-CN" sz="2400">
                <a:sym typeface="+mn-ea"/>
              </a:rPr>
              <a:t>3.</a:t>
            </a:r>
            <a:r>
              <a:rPr lang="zh-CN" altLang="en-US" sz="2400">
                <a:sym typeface="+mn-ea"/>
              </a:rPr>
              <a:t>基本药物管理    </a:t>
            </a:r>
            <a:endParaRPr lang="zh-CN" altLang="en-US" sz="2000" noProof="0" dirty="0">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1322070" y="2350770"/>
            <a:ext cx="9471660" cy="4661535"/>
          </a:xfrm>
          <a:prstGeom prst="rect">
            <a:avLst/>
          </a:prstGeom>
          <a:noFill/>
          <a:ln w="9525">
            <a:noFill/>
          </a:ln>
        </p:spPr>
        <p:txBody>
          <a:bodyPr wrap="square">
            <a:spAutoFit/>
          </a:bodyPr>
          <a:p>
            <a:pPr marL="342900" indent="-342900">
              <a:lnSpc>
                <a:spcPct val="150000"/>
              </a:lnSpc>
              <a:buFont typeface="Wingdings" panose="05000000000000000000" charset="0"/>
              <a:buChar char="Ø"/>
            </a:pPr>
            <a:r>
              <a:rPr lang="zh-CN" altLang="en-US" sz="2000">
                <a:solidFill>
                  <a:schemeClr val="tx1"/>
                </a:solidFill>
              </a:rPr>
              <a:t>推进基本药物为主导的</a:t>
            </a:r>
            <a:r>
              <a:rPr lang="zh-CN" altLang="en-US" sz="2000">
                <a:solidFill>
                  <a:srgbClr val="FF0000"/>
                </a:solidFill>
              </a:rPr>
              <a:t>“1+X”用药模式</a:t>
            </a:r>
            <a:r>
              <a:rPr lang="zh-CN" altLang="en-US" sz="2000">
                <a:solidFill>
                  <a:schemeClr val="tx1"/>
                </a:solidFill>
              </a:rPr>
              <a:t>（“1”为国家基本药物目录，“X”为非基本药物），优先选择国家组织集中采购和使用药品及国家医保目录药品。</a:t>
            </a:r>
            <a:endParaRPr lang="zh-CN" altLang="en-US" sz="2000">
              <a:solidFill>
                <a:schemeClr val="tx1"/>
              </a:solidFill>
            </a:endParaRPr>
          </a:p>
          <a:p>
            <a:pPr marL="342900" indent="-342900">
              <a:lnSpc>
                <a:spcPct val="150000"/>
              </a:lnSpc>
              <a:buFont typeface="Wingdings" panose="05000000000000000000" charset="0"/>
              <a:buChar char="Ø"/>
            </a:pPr>
            <a:r>
              <a:rPr lang="zh-CN" altLang="en-US" sz="2000">
                <a:solidFill>
                  <a:schemeClr val="tx1"/>
                </a:solidFill>
              </a:rPr>
              <a:t>医疗机构</a:t>
            </a:r>
            <a:r>
              <a:rPr lang="zh-CN" altLang="en-US" sz="2000"/>
              <a:t>制订本机构</a:t>
            </a:r>
            <a:r>
              <a:rPr lang="zh-CN" altLang="en-US" sz="2000">
                <a:solidFill>
                  <a:srgbClr val="FF0000"/>
                </a:solidFill>
              </a:rPr>
              <a:t>基本药物临床应用管理办法</a:t>
            </a:r>
            <a:r>
              <a:rPr lang="zh-CN" altLang="en-US" sz="2000">
                <a:solidFill>
                  <a:schemeClr val="tx1"/>
                </a:solidFill>
              </a:rPr>
              <a:t>，按照药品集中采购信息系统中的标识</a:t>
            </a:r>
            <a:r>
              <a:rPr lang="zh-CN" altLang="en-US" sz="2000">
                <a:solidFill>
                  <a:srgbClr val="FF0000"/>
                </a:solidFill>
              </a:rPr>
              <a:t>优先采购基本药物</a:t>
            </a:r>
            <a:r>
              <a:rPr lang="zh-CN" altLang="en-US" sz="2000">
                <a:solidFill>
                  <a:schemeClr val="tx1"/>
                </a:solidFill>
              </a:rPr>
              <a:t>，在实施</a:t>
            </a:r>
            <a:r>
              <a:rPr lang="zh-CN" altLang="en-US" sz="2000">
                <a:solidFill>
                  <a:srgbClr val="FF0000"/>
                </a:solidFill>
              </a:rPr>
              <a:t>临床路径和诊疗指南的过程中应当首选基本药物。</a:t>
            </a:r>
            <a:endParaRPr lang="zh-CN" altLang="en-US" sz="2000">
              <a:solidFill>
                <a:srgbClr val="C00000"/>
              </a:solidFill>
            </a:endParaRPr>
          </a:p>
          <a:p>
            <a:pPr marL="342900" indent="-342900">
              <a:lnSpc>
                <a:spcPct val="150000"/>
              </a:lnSpc>
              <a:buFont typeface="Wingdings" panose="05000000000000000000" charset="0"/>
              <a:buChar char="Ø"/>
            </a:pPr>
            <a:r>
              <a:rPr lang="zh-CN" altLang="en-US" sz="2000">
                <a:solidFill>
                  <a:schemeClr val="tx1"/>
                </a:solidFill>
              </a:rPr>
              <a:t>公立医疗机构在编制药品采购计划和预算时</a:t>
            </a:r>
            <a:r>
              <a:rPr lang="zh-CN" altLang="en-US" sz="2000">
                <a:solidFill>
                  <a:srgbClr val="FF0000"/>
                </a:solidFill>
              </a:rPr>
              <a:t>优先纳入</a:t>
            </a:r>
            <a:r>
              <a:rPr lang="zh-CN" altLang="en-US" sz="2000">
                <a:solidFill>
                  <a:schemeClr val="tx1"/>
                </a:solidFill>
              </a:rPr>
              <a:t>基本药物。</a:t>
            </a:r>
            <a:endParaRPr lang="zh-CN" altLang="en-US" sz="2000">
              <a:solidFill>
                <a:schemeClr val="tx1"/>
              </a:solidFill>
            </a:endParaRPr>
          </a:p>
          <a:p>
            <a:pPr marL="342900" indent="-342900">
              <a:lnSpc>
                <a:spcPct val="150000"/>
              </a:lnSpc>
              <a:buFont typeface="Wingdings" panose="05000000000000000000" charset="0"/>
              <a:buChar char="Ø"/>
            </a:pPr>
            <a:r>
              <a:rPr lang="zh-CN" altLang="en-US" sz="2000">
                <a:solidFill>
                  <a:schemeClr val="tx1"/>
                </a:solidFill>
              </a:rPr>
              <a:t>公立医疗机构信息系统要对</a:t>
            </a:r>
            <a:r>
              <a:rPr lang="zh-CN" altLang="en-US" sz="2000">
                <a:solidFill>
                  <a:srgbClr val="FF0000"/>
                </a:solidFill>
              </a:rPr>
              <a:t>基本药物进行标识</a:t>
            </a:r>
            <a:r>
              <a:rPr lang="zh-CN" altLang="en-US" sz="2000"/>
              <a:t>，提示医生优先合理使用</a:t>
            </a:r>
            <a:r>
              <a:rPr lang="zh-CN" altLang="en-US" sz="2000">
                <a:solidFill>
                  <a:schemeClr val="tx1"/>
                </a:solidFill>
              </a:rPr>
              <a:t>。</a:t>
            </a:r>
            <a:endParaRPr lang="zh-CN" altLang="en-US" sz="2000">
              <a:solidFill>
                <a:schemeClr val="tx1"/>
              </a:solidFill>
            </a:endParaRPr>
          </a:p>
          <a:p>
            <a:pPr marL="342900" indent="-342900">
              <a:lnSpc>
                <a:spcPct val="150000"/>
              </a:lnSpc>
              <a:buFont typeface="Wingdings" panose="05000000000000000000" charset="0"/>
              <a:buChar char="Ø"/>
            </a:pPr>
            <a:endParaRPr lang="zh-CN" altLang="en-US" sz="2000">
              <a:solidFill>
                <a:schemeClr val="tx1"/>
              </a:solidFill>
            </a:endParaRPr>
          </a:p>
          <a:p>
            <a:pPr marL="342900" indent="-342900">
              <a:lnSpc>
                <a:spcPct val="150000"/>
              </a:lnSpc>
              <a:buFont typeface="Wingdings" panose="05000000000000000000" charset="0"/>
              <a:buChar char="Ø"/>
            </a:pPr>
            <a:endParaRPr lang="zh-CN" altLang="en-US" sz="2000">
              <a:solidFill>
                <a:schemeClr val="tx1"/>
              </a:solidFill>
            </a:endParaRPr>
          </a:p>
          <a:p>
            <a:pPr marL="342900" indent="-342900">
              <a:lnSpc>
                <a:spcPct val="150000"/>
              </a:lnSpc>
              <a:buFont typeface="Wingdings" panose="05000000000000000000" charset="0"/>
              <a:buChar char="Ø"/>
            </a:pPr>
            <a:endParaRPr lang="zh-CN" altLang="en-US">
              <a:solidFill>
                <a:schemeClr val="tx1"/>
              </a:solidFill>
              <a:ea typeface="宋体" panose="02010600030101010101" pitchFamily="2" charset="-122"/>
            </a:endParaRPr>
          </a:p>
        </p:txBody>
      </p:sp>
      <p:sp>
        <p:nvSpPr>
          <p:cNvPr id="9" name="文本框 8"/>
          <p:cNvSpPr txBox="1"/>
          <p:nvPr/>
        </p:nvSpPr>
        <p:spPr>
          <a:xfrm>
            <a:off x="1751965" y="6022975"/>
            <a:ext cx="9276080" cy="506730"/>
          </a:xfrm>
          <a:prstGeom prst="rect">
            <a:avLst/>
          </a:prstGeom>
          <a:noFill/>
        </p:spPr>
        <p:txBody>
          <a:bodyPr wrap="none" rtlCol="0" anchor="t">
            <a:spAutoFit/>
          </a:bodyPr>
          <a:p>
            <a:pPr indent="0">
              <a:lnSpc>
                <a:spcPct val="150000"/>
              </a:lnSpc>
              <a:buFont typeface="Wingdings" panose="05000000000000000000" charset="0"/>
              <a:buNone/>
            </a:pPr>
            <a:r>
              <a:rPr lang="zh-CN" altLang="en-US">
                <a:ea typeface="宋体" panose="02010600030101010101" pitchFamily="2" charset="-122"/>
                <a:sym typeface="+mn-ea"/>
              </a:rPr>
              <a:t>《关于进一步加强公立医疗机构基本药物配备使用管理的通知》　国卫药政发〔2019〕1号</a:t>
            </a:r>
            <a:endParaRPr lang="zh-CN" altLang="en-US"/>
          </a:p>
        </p:txBody>
      </p:sp>
      <p:pic>
        <p:nvPicPr>
          <p:cNvPr id="11" name="Picture 3" descr="C:\Users\Administrator\Desktop\222.png222"/>
          <p:cNvPicPr>
            <a:picLocks noChangeAspect="1" noChangeArrowheads="1"/>
          </p:cNvPicPr>
          <p:nvPr/>
        </p:nvPicPr>
        <p:blipFill>
          <a:blip r:embed="rId6"/>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1717675" y="6351270"/>
            <a:ext cx="9427210" cy="506730"/>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2000"/>
              </a:spcAft>
              <a:buClrTx/>
              <a:buSzTx/>
              <a:buFontTx/>
              <a:buNone/>
            </a:pPr>
            <a:r>
              <a:rPr lang="zh-CN" altLang="en-US">
                <a:ea typeface="宋体" panose="02010600030101010101" pitchFamily="2" charset="-122"/>
                <a:sym typeface="+mn-ea"/>
              </a:rPr>
              <a:t>《关于印发加强医疗机构药事管理促进合理用药的意见的通知》国卫医发〔2020〕2号 </a:t>
            </a:r>
            <a:endParaRPr lang="zh-CN" altLang="en-US">
              <a:ea typeface="宋体" panose="02010600030101010101" pitchFamily="2" charset="-122"/>
              <a:sym typeface="+mn-ea"/>
            </a:endParaRPr>
          </a:p>
        </p:txBody>
      </p:sp>
    </p:spTree>
    <p:custDataLst>
      <p:tags r:id="rId7"/>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任意多边形 15"/>
          <p:cNvSpPr/>
          <p:nvPr>
            <p:custDataLst>
              <p:tags r:id="rId1"/>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6" name="标题 1"/>
          <p:cNvSpPr>
            <a:spLocks noGrp="1"/>
          </p:cNvSpPr>
          <p:nvPr>
            <p:custDataLst>
              <p:tags r:id="rId2"/>
            </p:custDataLst>
          </p:nvPr>
        </p:nvSpPr>
        <p:spPr>
          <a:xfrm>
            <a:off x="577060" y="513190"/>
            <a:ext cx="11037600" cy="441964"/>
          </a:xfrm>
          <a:prstGeom prst="rect">
            <a:avLst/>
          </a:prstGeom>
        </p:spPr>
        <p:txBody>
          <a:bodyPr vert="horz" lIns="101600" tIns="38100" rIns="76200" bIns="38100" rtlCol="0" anchor="t" anchorCtr="0">
            <a:noAutofit/>
          </a:bodyPr>
          <a:lstStyle>
            <a:lvl1pPr algn="l" defTabSz="914400" rtl="0" eaLnBrk="1" fontAlgn="auto" latinLnBrk="0" hangingPunct="1">
              <a:lnSpc>
                <a:spcPct val="100000"/>
              </a:lnSpc>
              <a:spcBef>
                <a:spcPct val="0"/>
              </a:spcBef>
              <a:buNone/>
              <a:defRPr sz="2800" b="1" u="none" strike="noStrike" kern="1200" cap="none" spc="200" normalizeH="0" baseline="0">
                <a:solidFill>
                  <a:schemeClr val="bg1"/>
                </a:solidFill>
                <a:uFillTx/>
                <a:latin typeface="Arial" panose="020B0604020202020204" pitchFamily="34" charset="0"/>
                <a:ea typeface="微软雅黑" panose="020B0503020204020204" pitchFamily="34" charset="-122"/>
                <a:cs typeface="+mj-cs"/>
              </a:defRPr>
            </a:lvl1pPr>
          </a:lstStyle>
          <a:p>
            <a:r>
              <a:rPr lang="zh-CN" altLang="en-US" sz="1000" spc="300">
                <a:latin typeface="微软雅黑" panose="020B0503020204020204" pitchFamily="34" charset="-122"/>
                <a:sym typeface="+mn-ea"/>
              </a:rPr>
              <a:t> </a:t>
            </a:r>
            <a:r>
              <a:rPr lang="zh-CN" altLang="en-US" sz="3600" dirty="0">
                <a:solidFill>
                  <a:schemeClr val="accent1"/>
                </a:solidFill>
                <a:sym typeface="+mn-ea"/>
              </a:rPr>
              <a:t>策略一     </a:t>
            </a:r>
            <a:r>
              <a:rPr lang="zh-CN" sz="3600" dirty="0">
                <a:solidFill>
                  <a:schemeClr val="accent1"/>
                </a:solidFill>
                <a:sym typeface="+mn-ea"/>
              </a:rPr>
              <a:t>完善并落实管理制度、明确责任</a:t>
            </a:r>
            <a:endParaRPr lang="zh-CN" altLang="en-US" sz="3600" b="1" spc="3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
        <p:nvSpPr>
          <p:cNvPr id="2" name="文本框 1"/>
          <p:cNvSpPr txBox="1"/>
          <p:nvPr/>
        </p:nvSpPr>
        <p:spPr>
          <a:xfrm>
            <a:off x="842010" y="1525270"/>
            <a:ext cx="10772775" cy="3907790"/>
          </a:xfrm>
          <a:prstGeom prst="rect">
            <a:avLst/>
          </a:prstGeom>
          <a:noFill/>
        </p:spPr>
        <p:txBody>
          <a:bodyPr wrap="square" rtlCol="0">
            <a:spAutoFit/>
          </a:bodyPr>
          <a:p>
            <a:pPr indent="0" algn="l">
              <a:lnSpc>
                <a:spcPct val="200000"/>
              </a:lnSpc>
              <a:buFont typeface="Wingdings" panose="05000000000000000000" charset="0"/>
              <a:buNone/>
            </a:pPr>
            <a:r>
              <a:rPr lang="en-US" altLang="zh-CN" sz="2000"/>
              <a:t>4.</a:t>
            </a:r>
            <a:r>
              <a:rPr lang="zh-CN" altLang="en-US" sz="2400"/>
              <a:t>中标药品采购管理</a:t>
            </a:r>
            <a:endParaRPr lang="zh-CN" altLang="en-US" sz="2400"/>
          </a:p>
          <a:p>
            <a:pPr marL="285750" indent="-285750" algn="l">
              <a:lnSpc>
                <a:spcPct val="200000"/>
              </a:lnSpc>
              <a:buFont typeface="Wingdings" panose="05000000000000000000" charset="0"/>
              <a:buChar char="Ø"/>
            </a:pPr>
            <a:r>
              <a:rPr lang="zh-CN" altLang="en-US" sz="2000"/>
              <a:t>医院使用的所有药品（不含中药饮片）</a:t>
            </a:r>
            <a:r>
              <a:rPr lang="zh-CN" altLang="en-US" sz="2000">
                <a:solidFill>
                  <a:srgbClr val="C00000"/>
                </a:solidFill>
              </a:rPr>
              <a:t>均应通过省级药品集中采购平台采购</a:t>
            </a:r>
            <a:r>
              <a:rPr lang="zh-CN" altLang="en-US" sz="2000"/>
              <a:t>。</a:t>
            </a:r>
            <a:endParaRPr lang="zh-CN" altLang="en-US" sz="2000"/>
          </a:p>
          <a:p>
            <a:pPr marL="342900" indent="-342900" algn="l">
              <a:lnSpc>
                <a:spcPct val="200000"/>
              </a:lnSpc>
              <a:buFont typeface="Wingdings" panose="05000000000000000000" charset="0"/>
              <a:buChar char="Ø"/>
            </a:pPr>
            <a:r>
              <a:rPr lang="zh-CN" altLang="en-US" sz="2000">
                <a:solidFill>
                  <a:srgbClr val="C00000"/>
                </a:solidFill>
              </a:rPr>
              <a:t>配备和合理使用中选药品，切实保证用量。</a:t>
            </a:r>
            <a:endParaRPr lang="zh-CN" altLang="en-US" sz="2000">
              <a:solidFill>
                <a:srgbClr val="C00000"/>
              </a:solidFill>
            </a:endParaRPr>
          </a:p>
          <a:p>
            <a:pPr marL="342900" indent="-342900" algn="l">
              <a:lnSpc>
                <a:spcPct val="200000"/>
              </a:lnSpc>
              <a:buFont typeface="Wingdings" panose="05000000000000000000" charset="0"/>
              <a:buChar char="Ø"/>
            </a:pPr>
            <a:r>
              <a:rPr lang="zh-CN" altLang="en-US" sz="2000">
                <a:solidFill>
                  <a:srgbClr val="C00000"/>
                </a:solidFill>
              </a:rPr>
              <a:t>合理用药考核的重点内容应当包括公立医疗机构国家组织药品集中采购中选品种配备使用情况，</a:t>
            </a:r>
            <a:r>
              <a:rPr lang="zh-CN" altLang="en-US" sz="2000"/>
              <a:t>加强考核结果运用，医疗机构应当根据考核中发现的问题持续改进工作，不断提高合理用药水平。</a:t>
            </a:r>
            <a:endParaRPr lang="zh-CN" altLang="en-US" sz="2000">
              <a:sym typeface="+mn-ea"/>
            </a:endParaRPr>
          </a:p>
        </p:txBody>
      </p:sp>
      <p:pic>
        <p:nvPicPr>
          <p:cNvPr id="5" name="Picture 3" descr="C:\Users\Administrator\Desktop\222.png222"/>
          <p:cNvPicPr>
            <a:picLocks noChangeAspect="1" noChangeArrowheads="1"/>
          </p:cNvPicPr>
          <p:nvPr/>
        </p:nvPicPr>
        <p:blipFill>
          <a:blip r:embed="rId3"/>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3" name="文本框 2"/>
          <p:cNvSpPr txBox="1"/>
          <p:nvPr/>
        </p:nvSpPr>
        <p:spPr>
          <a:xfrm>
            <a:off x="577215" y="5901055"/>
            <a:ext cx="11009630" cy="737235"/>
          </a:xfrm>
          <a:prstGeom prst="rect">
            <a:avLst/>
          </a:prstGeom>
          <a:noFill/>
        </p:spPr>
        <p:txBody>
          <a:bodyPr wrap="square" rtlCol="0">
            <a:spAutoFit/>
          </a:bodyPr>
          <a:p>
            <a:r>
              <a:rPr lang="zh-CN" altLang="en-US" sz="1400">
                <a:latin typeface="宋体" panose="02010600030101010101" pitchFamily="2" charset="-122"/>
                <a:ea typeface="宋体" panose="02010600030101010101" pitchFamily="2" charset="-122"/>
                <a:cs typeface="宋体" panose="02010600030101010101" pitchFamily="2" charset="-122"/>
                <a:sym typeface="+mn-ea"/>
              </a:rPr>
              <a:t>《国务院办公厅关于完善公立医院药品集中采购工作的指导意见》国办发〔2015〕7号</a:t>
            </a:r>
            <a:endParaRPr lang="zh-CN" altLang="en-US" sz="140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1400">
                <a:latin typeface="宋体" panose="02010600030101010101" pitchFamily="2" charset="-122"/>
                <a:ea typeface="宋体" panose="02010600030101010101" pitchFamily="2" charset="-122"/>
                <a:cs typeface="宋体" panose="02010600030101010101" pitchFamily="2" charset="-122"/>
                <a:sym typeface="+mn-ea"/>
              </a:rPr>
              <a:t>《国家卫生健康委办公厅关于做好国家组织药品集中采购中选药品临床配备使用工作的通知》 国卫办医函〔2019〕77 号</a:t>
            </a:r>
            <a:endParaRPr lang="zh-CN" altLang="en-US" sz="140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1400">
                <a:latin typeface="宋体" panose="02010600030101010101" pitchFamily="2" charset="-122"/>
                <a:ea typeface="宋体" panose="02010600030101010101" pitchFamily="2" charset="-122"/>
                <a:cs typeface="宋体" panose="02010600030101010101" pitchFamily="2" charset="-122"/>
                <a:sym typeface="+mn-ea"/>
              </a:rPr>
              <a:t>《国家卫生健康委办公厅关于做好医疗机构合理用药考核工作的通知》 国卫办医函〔2019〕903 号</a:t>
            </a:r>
            <a:endParaRPr lang="zh-CN" altLang="en-US" sz="140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4"/>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菱形 54"/>
          <p:cNvSpPr/>
          <p:nvPr>
            <p:custDataLst>
              <p:tags r:id="rId1"/>
            </p:custDataLst>
          </p:nvPr>
        </p:nvSpPr>
        <p:spPr>
          <a:xfrm>
            <a:off x="1190625" y="2404745"/>
            <a:ext cx="2047240" cy="2047240"/>
          </a:xfrm>
          <a:prstGeom prst="diamond">
            <a:avLst/>
          </a:prstGeom>
          <a:solidFill>
            <a:schemeClr val="accent6"/>
          </a:solidFill>
          <a:ln w="76200">
            <a:solidFill>
              <a:schemeClr val="bg1"/>
            </a:solidFill>
          </a:ln>
        </p:spPr>
        <p:style>
          <a:lnRef idx="2">
            <a:srgbClr val="282928">
              <a:shade val="50000"/>
            </a:srgbClr>
          </a:lnRef>
          <a:fillRef idx="1">
            <a:srgbClr val="282928"/>
          </a:fillRef>
          <a:effectRef idx="0">
            <a:srgbClr val="282928"/>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8" name="文本框 17"/>
          <p:cNvSpPr txBox="1"/>
          <p:nvPr>
            <p:custDataLst>
              <p:tags r:id="rId2"/>
            </p:custDataLst>
          </p:nvPr>
        </p:nvSpPr>
        <p:spPr>
          <a:xfrm>
            <a:off x="1813560" y="2759710"/>
            <a:ext cx="659130" cy="1323340"/>
          </a:xfrm>
          <a:prstGeom prst="rect">
            <a:avLst/>
          </a:prstGeom>
          <a:noFill/>
        </p:spPr>
        <p:txBody>
          <a:bodyPr wrap="square" rtlCol="0">
            <a:normAutofit fontScale="80000"/>
          </a:bodyPr>
          <a:lstStyle/>
          <a:p>
            <a:r>
              <a:rPr lang="en-US" altLang="zh-CN" sz="8000" b="1" spc="600" dirty="0">
                <a:solidFill>
                  <a:schemeClr val="bg1"/>
                </a:solidFill>
                <a:uFillTx/>
                <a:latin typeface="Arial" panose="020B0604020202020204" pitchFamily="34" charset="0"/>
                <a:ea typeface="微软雅黑" panose="020B0503020204020204" pitchFamily="34" charset="-122"/>
              </a:rPr>
              <a:t>1</a:t>
            </a:r>
            <a:endParaRPr lang="en-US" altLang="zh-CN" sz="8000" b="1" spc="600" dirty="0">
              <a:solidFill>
                <a:schemeClr val="bg1"/>
              </a:solidFill>
              <a:uFillTx/>
              <a:latin typeface="Arial" panose="020B0604020202020204" pitchFamily="34" charset="0"/>
              <a:ea typeface="微软雅黑" panose="020B0503020204020204" pitchFamily="34" charset="-122"/>
            </a:endParaRPr>
          </a:p>
        </p:txBody>
      </p:sp>
      <p:sp>
        <p:nvSpPr>
          <p:cNvPr id="2" name="标题 1"/>
          <p:cNvSpPr>
            <a:spLocks noGrp="1"/>
          </p:cNvSpPr>
          <p:nvPr>
            <p:ph type="title"/>
            <p:custDataLst>
              <p:tags r:id="rId3"/>
            </p:custDataLst>
          </p:nvPr>
        </p:nvSpPr>
        <p:spPr/>
        <p:txBody>
          <a:bodyPr>
            <a:normAutofit/>
          </a:bodyPr>
          <a:lstStyle/>
          <a:p>
            <a:r>
              <a:rPr lang="zh-CN" altLang="en-US" spc="100" dirty="0">
                <a:solidFill>
                  <a:schemeClr val="accent1"/>
                </a:solidFill>
                <a:ea typeface="微软雅黑" panose="020B0503020204020204" pitchFamily="34" charset="-122"/>
                <a:cs typeface="+mn-ea"/>
                <a:sym typeface="+mn-lt"/>
              </a:rPr>
              <a:t>指标概述</a:t>
            </a:r>
            <a:endParaRPr lang="zh-CN" altLang="en-US" dirty="0"/>
          </a:p>
        </p:txBody>
      </p:sp>
      <p:pic>
        <p:nvPicPr>
          <p:cNvPr id="5" name="Picture 3" descr="C:\Users\Administrator\Desktop\222.png222"/>
          <p:cNvPicPr>
            <a:picLocks noChangeAspect="1" noChangeArrowheads="1"/>
          </p:cNvPicPr>
          <p:nvPr/>
        </p:nvPicPr>
        <p:blipFill>
          <a:blip r:embed="rId4"/>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5"/>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 name="矩形 19"/>
          <p:cNvSpPr/>
          <p:nvPr>
            <p:custDataLst>
              <p:tags r:id="rId1"/>
            </p:custDataLst>
          </p:nvPr>
        </p:nvSpPr>
        <p:spPr>
          <a:xfrm rot="660000">
            <a:off x="972185" y="5839460"/>
            <a:ext cx="718185" cy="718185"/>
          </a:xfrm>
          <a:prstGeom prst="rect">
            <a:avLst/>
          </a:prstGeom>
          <a:solidFill>
            <a:schemeClr val="accent4">
              <a:lumMod val="60000"/>
              <a:lumOff val="4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21" name="任意多边形 15"/>
          <p:cNvSpPr/>
          <p:nvPr>
            <p:custDataLst>
              <p:tags r:id="rId2"/>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2" name="矩形 21"/>
          <p:cNvSpPr/>
          <p:nvPr>
            <p:custDataLst>
              <p:tags r:id="rId3"/>
            </p:custDataLst>
          </p:nvPr>
        </p:nvSpPr>
        <p:spPr>
          <a:xfrm rot="20700000">
            <a:off x="340360" y="5594985"/>
            <a:ext cx="849630" cy="849630"/>
          </a:xfrm>
          <a:prstGeom prst="rect">
            <a:avLst/>
          </a:prstGeom>
          <a:solidFill>
            <a:schemeClr val="accent6"/>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8" name="文本框 7"/>
          <p:cNvSpPr txBox="1"/>
          <p:nvPr>
            <p:custDataLst>
              <p:tags r:id="rId4"/>
            </p:custDataLst>
          </p:nvPr>
        </p:nvSpPr>
        <p:spPr>
          <a:xfrm>
            <a:off x="1322070" y="718185"/>
            <a:ext cx="9471660" cy="708025"/>
          </a:xfrm>
          <a:prstGeom prst="rect">
            <a:avLst/>
          </a:prstGeom>
          <a:noFill/>
        </p:spPr>
        <p:txBody>
          <a:bodyPr wrap="square" rtlCol="0" anchor="ctr" anchorCtr="0">
            <a:noAutofit/>
          </a:bodyPr>
          <a:lstStyle/>
          <a:p>
            <a:pPr fontAlgn="auto"/>
            <a:r>
              <a:rPr lang="zh-CN" altLang="en-US" sz="3600" b="1" dirty="0">
                <a:solidFill>
                  <a:schemeClr val="accent1"/>
                </a:solidFill>
                <a:latin typeface="Arial" panose="020B0604020202020204" pitchFamily="34" charset="0"/>
                <a:ea typeface="微软雅黑" panose="020B0503020204020204" pitchFamily="34" charset="-122"/>
              </a:rPr>
              <a:t>策略二     </a:t>
            </a:r>
            <a:r>
              <a:rPr lang="zh-CN" sz="3600" b="1" dirty="0">
                <a:solidFill>
                  <a:schemeClr val="accent1"/>
                </a:solidFill>
                <a:latin typeface="Arial" panose="020B0604020202020204" pitchFamily="34" charset="0"/>
                <a:ea typeface="微软雅黑" panose="020B0503020204020204" pitchFamily="34" charset="-122"/>
              </a:rPr>
              <a:t>制定药物管理考核指标</a:t>
            </a:r>
            <a:endParaRPr lang="zh-CN" sz="3600" b="1" dirty="0">
              <a:solidFill>
                <a:schemeClr val="accent1"/>
              </a:solidFill>
              <a:latin typeface="Arial" panose="020B0604020202020204" pitchFamily="34" charset="0"/>
              <a:ea typeface="微软雅黑" panose="020B0503020204020204" pitchFamily="34" charset="-122"/>
            </a:endParaRPr>
          </a:p>
        </p:txBody>
      </p:sp>
      <p:cxnSp>
        <p:nvCxnSpPr>
          <p:cNvPr id="60" name="直接连接符 59"/>
          <p:cNvCxnSpPr/>
          <p:nvPr>
            <p:custDataLst>
              <p:tags r:id="rId5"/>
            </p:custDataLst>
          </p:nvPr>
        </p:nvCxnSpPr>
        <p:spPr>
          <a:xfrm>
            <a:off x="2277110" y="1703070"/>
            <a:ext cx="0" cy="4927600"/>
          </a:xfrm>
          <a:prstGeom prst="line">
            <a:avLst/>
          </a:prstGeom>
        </p:spPr>
        <p:style>
          <a:lnRef idx="1">
            <a:srgbClr val="1F74AD"/>
          </a:lnRef>
          <a:fillRef idx="0">
            <a:srgbClr val="1F74AD"/>
          </a:fillRef>
          <a:effectRef idx="0">
            <a:srgbClr val="1F74AD"/>
          </a:effectRef>
          <a:fontRef idx="minor">
            <a:srgbClr val="000000"/>
          </a:fontRef>
        </p:style>
      </p:cxnSp>
      <p:sp>
        <p:nvSpPr>
          <p:cNvPr id="61" name="任意多边形 60"/>
          <p:cNvSpPr/>
          <p:nvPr>
            <p:custDataLst>
              <p:tags r:id="rId6"/>
            </p:custDataLst>
          </p:nvPr>
        </p:nvSpPr>
        <p:spPr>
          <a:xfrm>
            <a:off x="2238839" y="3613430"/>
            <a:ext cx="752427" cy="923430"/>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3498D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61"/>
          <p:cNvSpPr/>
          <p:nvPr>
            <p:custDataLst>
              <p:tags r:id="rId7"/>
            </p:custDataLst>
          </p:nvPr>
        </p:nvSpPr>
        <p:spPr>
          <a:xfrm>
            <a:off x="2991268" y="4001045"/>
            <a:ext cx="512067" cy="535817"/>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2</a:t>
            </a:r>
            <a:endPar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文本框 74"/>
          <p:cNvSpPr txBox="1"/>
          <p:nvPr>
            <p:custDataLst>
              <p:tags r:id="rId8"/>
            </p:custDataLst>
          </p:nvPr>
        </p:nvSpPr>
        <p:spPr>
          <a:xfrm>
            <a:off x="3571875" y="3881120"/>
            <a:ext cx="8519160" cy="591820"/>
          </a:xfrm>
          <a:prstGeom prst="rect">
            <a:avLst/>
          </a:prstGeom>
          <a:noFill/>
        </p:spPr>
        <p:txBody>
          <a:bodyPr wrap="square" rtlCol="0" anchor="ctr">
            <a:noAutofit/>
          </a:bodyPr>
          <a:p>
            <a:pPr>
              <a:lnSpc>
                <a:spcPct val="150000"/>
              </a:lnSpc>
            </a:pPr>
            <a:r>
              <a:rPr lang="zh-CN" altLang="en-US" sz="1900" noProof="0" dirty="0">
                <a:ln>
                  <a:noFill/>
                </a:ln>
                <a:effectLst/>
                <a:uLnTx/>
                <a:uFillTx/>
                <a:latin typeface="Arial" panose="020B0604020202020204" pitchFamily="34" charset="0"/>
                <a:ea typeface="微软雅黑" panose="020B0503020204020204" pitchFamily="34" charset="-122"/>
                <a:sym typeface="+mn-ea"/>
              </a:rPr>
              <a:t>《关于做好辅助用药临床应用管理有关工作的通知》</a:t>
            </a:r>
            <a:r>
              <a:rPr lang="en-US" altLang="zh-CN" sz="1900" noProof="0" dirty="0">
                <a:ln>
                  <a:noFill/>
                </a:ln>
                <a:effectLst/>
                <a:uLnTx/>
                <a:uFillTx/>
                <a:latin typeface="Arial" panose="020B0604020202020204" pitchFamily="34" charset="0"/>
                <a:ea typeface="微软雅黑" panose="020B0503020204020204" pitchFamily="34" charset="-122"/>
                <a:sym typeface="+mn-ea"/>
              </a:rPr>
              <a:t>2018</a:t>
            </a:r>
            <a:r>
              <a:rPr lang="zh-CN" altLang="en-US" sz="1900" noProof="0" dirty="0">
                <a:ln>
                  <a:noFill/>
                </a:ln>
                <a:effectLst/>
                <a:uLnTx/>
                <a:uFillTx/>
                <a:latin typeface="Arial" panose="020B0604020202020204" pitchFamily="34" charset="0"/>
                <a:ea typeface="微软雅黑" panose="020B0503020204020204" pitchFamily="34" charset="-122"/>
                <a:sym typeface="+mn-ea"/>
              </a:rPr>
              <a:t>年</a:t>
            </a:r>
            <a:endParaRPr lang="zh-CN" altLang="en-US" sz="1900" noProof="0" dirty="0">
              <a:ln>
                <a:noFill/>
              </a:ln>
              <a:effectLst/>
              <a:uLnTx/>
              <a:uFillTx/>
              <a:latin typeface="Arial" panose="020B0604020202020204" pitchFamily="34" charset="0"/>
              <a:ea typeface="微软雅黑" panose="020B0503020204020204" pitchFamily="34" charset="-122"/>
              <a:sym typeface="+mn-ea"/>
            </a:endParaRPr>
          </a:p>
          <a:p>
            <a:pPr>
              <a:lnSpc>
                <a:spcPct val="150000"/>
              </a:lnSpc>
            </a:pPr>
            <a:r>
              <a:rPr lang="zh-CN" altLang="en-US" sz="1900" noProof="0" dirty="0">
                <a:ln>
                  <a:noFill/>
                </a:ln>
                <a:effectLst/>
                <a:uLnTx/>
                <a:uFillTx/>
                <a:latin typeface="Arial" panose="020B0604020202020204" pitchFamily="34" charset="0"/>
                <a:ea typeface="微软雅黑" panose="020B0503020204020204" pitchFamily="34" charset="-122"/>
                <a:sym typeface="+mn-ea"/>
              </a:rPr>
              <a:t>医疗机构要根据处方审核和处方点评结果、药品使用量、使用金额等，科学设定</a:t>
            </a:r>
            <a:r>
              <a:rPr lang="zh-CN" altLang="en-US" sz="1900" noProof="0" dirty="0">
                <a:ln>
                  <a:noFill/>
                </a:ln>
                <a:solidFill>
                  <a:srgbClr val="C00000"/>
                </a:solidFill>
                <a:effectLst/>
                <a:uLnTx/>
                <a:uFillTx/>
                <a:latin typeface="Arial" panose="020B0604020202020204" pitchFamily="34" charset="0"/>
                <a:ea typeface="微软雅黑" panose="020B0503020204020204" pitchFamily="34" charset="-122"/>
                <a:sym typeface="+mn-ea"/>
              </a:rPr>
              <a:t>辅助用药临床应用考核指标</a:t>
            </a:r>
            <a:r>
              <a:rPr lang="zh-CN" altLang="en-US" sz="1900" noProof="0" dirty="0">
                <a:ln>
                  <a:noFill/>
                </a:ln>
                <a:effectLst/>
                <a:uLnTx/>
                <a:uFillTx/>
                <a:latin typeface="Arial" panose="020B0604020202020204" pitchFamily="34" charset="0"/>
                <a:ea typeface="微软雅黑" panose="020B0503020204020204" pitchFamily="34" charset="-122"/>
                <a:sym typeface="+mn-ea"/>
              </a:rPr>
              <a:t>，定期对本机构辅助用药合理应用情况进行考核，考核结果及时公示。</a:t>
            </a:r>
            <a:endParaRPr lang="zh-CN" altLang="en-US" sz="900" spc="150" noProof="0" dirty="0">
              <a:ln>
                <a:noFill/>
              </a:ln>
              <a:solidFill>
                <a:srgbClr val="3498DB"/>
              </a:solidFill>
              <a:effectLst/>
              <a:uLnTx/>
              <a:uFillTx/>
              <a:latin typeface="Arial" panose="020B0604020202020204" pitchFamily="34" charset="0"/>
              <a:ea typeface="微软雅黑" panose="020B0503020204020204" pitchFamily="34" charset="-122"/>
              <a:sym typeface="+mn-ea"/>
            </a:endParaRPr>
          </a:p>
        </p:txBody>
      </p:sp>
      <p:sp>
        <p:nvSpPr>
          <p:cNvPr id="63" name="任意多边形 62"/>
          <p:cNvSpPr/>
          <p:nvPr>
            <p:custDataLst>
              <p:tags r:id="rId9"/>
            </p:custDataLst>
          </p:nvPr>
        </p:nvSpPr>
        <p:spPr>
          <a:xfrm>
            <a:off x="2238839" y="5234924"/>
            <a:ext cx="752427" cy="923431"/>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AA3AA">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63"/>
          <p:cNvSpPr/>
          <p:nvPr>
            <p:custDataLst>
              <p:tags r:id="rId10"/>
            </p:custDataLst>
          </p:nvPr>
        </p:nvSpPr>
        <p:spPr>
          <a:xfrm>
            <a:off x="2991268" y="5622539"/>
            <a:ext cx="512067" cy="535818"/>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3</a:t>
            </a:r>
            <a:endPar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文本框 75"/>
          <p:cNvSpPr txBox="1"/>
          <p:nvPr>
            <p:custDataLst>
              <p:tags r:id="rId11"/>
            </p:custDataLst>
          </p:nvPr>
        </p:nvSpPr>
        <p:spPr>
          <a:xfrm>
            <a:off x="3571875" y="5748020"/>
            <a:ext cx="8620760" cy="591820"/>
          </a:xfrm>
          <a:prstGeom prst="rect">
            <a:avLst/>
          </a:prstGeom>
          <a:noFill/>
        </p:spPr>
        <p:txBody>
          <a:bodyPr wrap="square" rtlCol="0" anchor="ctr">
            <a:noAutofit/>
          </a:bodyPr>
          <a:p>
            <a:pPr marR="0" lvl="0" algn="l" defTabSz="914400" rtl="0" fontAlgn="auto">
              <a:lnSpc>
                <a:spcPct val="150000"/>
              </a:lnSpc>
              <a:spcBef>
                <a:spcPts val="0"/>
              </a:spcBef>
              <a:buClrTx/>
              <a:buSzTx/>
              <a:buFont typeface="Wingdings" panose="05000000000000000000" charset="0"/>
              <a:buNone/>
            </a:pPr>
            <a:r>
              <a:rPr lang="zh-CN" altLang="en-US" sz="2000">
                <a:sym typeface="+mn-ea"/>
              </a:rPr>
              <a:t>《</a:t>
            </a:r>
            <a:r>
              <a:rPr lang="zh-CN" altLang="en-US" sz="1900" noProof="0" dirty="0">
                <a:ln>
                  <a:noFill/>
                </a:ln>
                <a:effectLst/>
                <a:uLnTx/>
                <a:uFillTx/>
                <a:latin typeface="Arial" panose="020B0604020202020204" pitchFamily="34" charset="0"/>
                <a:ea typeface="微软雅黑" panose="020B0503020204020204" pitchFamily="34" charset="-122"/>
                <a:sym typeface="+mn-ea"/>
              </a:rPr>
              <a:t>关于进一步加强公立医疗机构基本药物配备使用管理的通知》</a:t>
            </a:r>
            <a:r>
              <a:rPr lang="en-US" altLang="zh-CN" sz="1900" noProof="0" dirty="0">
                <a:ln>
                  <a:noFill/>
                </a:ln>
                <a:effectLst/>
                <a:uLnTx/>
                <a:uFillTx/>
                <a:latin typeface="Arial" panose="020B0604020202020204" pitchFamily="34" charset="0"/>
                <a:ea typeface="微软雅黑" panose="020B0503020204020204" pitchFamily="34" charset="-122"/>
                <a:sym typeface="+mn-ea"/>
              </a:rPr>
              <a:t>2019</a:t>
            </a:r>
            <a:r>
              <a:rPr lang="zh-CN" altLang="en-US" sz="1900" noProof="0" dirty="0">
                <a:ln>
                  <a:noFill/>
                </a:ln>
                <a:effectLst/>
                <a:uLnTx/>
                <a:uFillTx/>
                <a:latin typeface="Arial" panose="020B0604020202020204" pitchFamily="34" charset="0"/>
                <a:ea typeface="微软雅黑" panose="020B0503020204020204" pitchFamily="34" charset="-122"/>
                <a:sym typeface="+mn-ea"/>
              </a:rPr>
              <a:t>年</a:t>
            </a:r>
            <a:endParaRPr lang="zh-CN" altLang="en-US" sz="1900" noProof="0" dirty="0">
              <a:ln>
                <a:noFill/>
              </a:ln>
              <a:effectLst/>
              <a:uLnTx/>
              <a:uFillTx/>
              <a:latin typeface="Arial" panose="020B0604020202020204" pitchFamily="34" charset="0"/>
              <a:ea typeface="微软雅黑" panose="020B0503020204020204" pitchFamily="34" charset="-122"/>
              <a:sym typeface="+mn-ea"/>
            </a:endParaRPr>
          </a:p>
          <a:p>
            <a:pPr marR="0" lvl="0" indent="0" algn="l" defTabSz="914400" rtl="0" fontAlgn="auto">
              <a:lnSpc>
                <a:spcPct val="150000"/>
              </a:lnSpc>
              <a:spcBef>
                <a:spcPts val="0"/>
              </a:spcBef>
              <a:buClrTx/>
              <a:buSzTx/>
              <a:buFont typeface="Wingdings" panose="05000000000000000000" charset="0"/>
              <a:buNone/>
            </a:pPr>
            <a:r>
              <a:rPr lang="zh-CN" altLang="en-US" sz="1900" noProof="0" dirty="0">
                <a:ln>
                  <a:noFill/>
                </a:ln>
                <a:effectLst/>
                <a:uLnTx/>
                <a:uFillTx/>
                <a:latin typeface="Arial" panose="020B0604020202020204" pitchFamily="34" charset="0"/>
                <a:ea typeface="微软雅黑" panose="020B0503020204020204" pitchFamily="34" charset="-122"/>
                <a:sym typeface="+mn-ea"/>
              </a:rPr>
              <a:t>公立医疗机构应当科学设置临床科室</a:t>
            </a:r>
            <a:r>
              <a:rPr lang="zh-CN" altLang="en-US" sz="1900" noProof="0" dirty="0">
                <a:ln>
                  <a:noFill/>
                </a:ln>
                <a:solidFill>
                  <a:srgbClr val="C00000"/>
                </a:solidFill>
                <a:effectLst/>
                <a:uLnTx/>
                <a:uFillTx/>
                <a:latin typeface="Arial" panose="020B0604020202020204" pitchFamily="34" charset="0"/>
                <a:ea typeface="微软雅黑" panose="020B0503020204020204" pitchFamily="34" charset="-122"/>
                <a:sym typeface="+mn-ea"/>
              </a:rPr>
              <a:t>基本药物使用指标</a:t>
            </a:r>
            <a:r>
              <a:rPr lang="zh-CN" altLang="en-US" sz="1900" noProof="0" dirty="0">
                <a:ln>
                  <a:noFill/>
                </a:ln>
                <a:effectLst/>
                <a:uLnTx/>
                <a:uFillTx/>
                <a:latin typeface="Arial" panose="020B0604020202020204" pitchFamily="34" charset="0"/>
                <a:ea typeface="微软雅黑" panose="020B0503020204020204" pitchFamily="34" charset="-122"/>
                <a:sym typeface="+mn-ea"/>
              </a:rPr>
              <a:t>，基本药物使用金额比例及处方比例应当逐年提高。</a:t>
            </a:r>
            <a:endParaRPr lang="zh-CN" altLang="en-US" sz="1900" noProof="0" dirty="0">
              <a:ln>
                <a:noFill/>
              </a:ln>
              <a:effectLst/>
              <a:uLnTx/>
              <a:uFillTx/>
              <a:latin typeface="Arial" panose="020B0604020202020204" pitchFamily="34" charset="0"/>
              <a:ea typeface="微软雅黑" panose="020B0503020204020204" pitchFamily="34" charset="-122"/>
              <a:sym typeface="+mn-ea"/>
            </a:endParaRPr>
          </a:p>
        </p:txBody>
      </p:sp>
      <p:sp>
        <p:nvSpPr>
          <p:cNvPr id="65" name="任意多边形 64"/>
          <p:cNvSpPr/>
          <p:nvPr>
            <p:custDataLst>
              <p:tags r:id="rId12"/>
            </p:custDataLst>
          </p:nvPr>
        </p:nvSpPr>
        <p:spPr>
          <a:xfrm>
            <a:off x="2238839" y="1991936"/>
            <a:ext cx="752427" cy="923430"/>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F74AD">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65"/>
          <p:cNvSpPr/>
          <p:nvPr>
            <p:custDataLst>
              <p:tags r:id="rId13"/>
            </p:custDataLst>
          </p:nvPr>
        </p:nvSpPr>
        <p:spPr>
          <a:xfrm>
            <a:off x="2991268" y="2379551"/>
            <a:ext cx="512067" cy="535817"/>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1</a:t>
            </a:r>
            <a:endPar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custDataLst>
              <p:tags r:id="rId14"/>
            </p:custDataLst>
          </p:nvPr>
        </p:nvSpPr>
        <p:spPr>
          <a:xfrm>
            <a:off x="3644757" y="2152841"/>
            <a:ext cx="7282341" cy="591957"/>
          </a:xfrm>
          <a:prstGeom prst="rect">
            <a:avLst/>
          </a:prstGeom>
          <a:noFill/>
        </p:spPr>
        <p:txBody>
          <a:bodyPr wrap="square" rtlCol="0" anchor="ctr">
            <a:noAutofit/>
          </a:bodyPr>
          <a:p>
            <a:pPr>
              <a:lnSpc>
                <a:spcPct val="120000"/>
              </a:lnSpc>
            </a:pPr>
            <a:r>
              <a:rPr lang="zh-CN" altLang="en-US" sz="1900" spc="150">
                <a:solidFill>
                  <a:schemeClr val="tx1"/>
                </a:solidFill>
                <a:latin typeface="Arial" panose="020B0604020202020204" pitchFamily="34" charset="0"/>
                <a:ea typeface="微软雅黑" panose="020B0503020204020204" pitchFamily="34" charset="-122"/>
                <a:sym typeface="Arial" panose="020B0604020202020204" pitchFamily="34" charset="0"/>
              </a:rPr>
              <a:t>《进一步加强抗菌药物临床应用管理工作的通知</a:t>
            </a:r>
            <a:r>
              <a:rPr lang="zh-CN" altLang="en-US" sz="1900" spc="150">
                <a:latin typeface="Arial" panose="020B0604020202020204" pitchFamily="34" charset="0"/>
                <a:ea typeface="微软雅黑" panose="020B0503020204020204" pitchFamily="34" charset="-122"/>
                <a:sym typeface="Arial" panose="020B0604020202020204" pitchFamily="34" charset="0"/>
              </a:rPr>
              <a:t>》</a:t>
            </a:r>
            <a:r>
              <a:rPr lang="en-US" altLang="zh-CN" sz="1900" spc="150">
                <a:latin typeface="Arial" panose="020B0604020202020204" pitchFamily="34" charset="0"/>
                <a:ea typeface="微软雅黑" panose="020B0503020204020204" pitchFamily="34" charset="-122"/>
                <a:sym typeface="Arial" panose="020B0604020202020204" pitchFamily="34" charset="0"/>
              </a:rPr>
              <a:t>2015</a:t>
            </a:r>
            <a:r>
              <a:rPr lang="zh-CN" altLang="en-US" sz="1900" spc="150">
                <a:latin typeface="Arial" panose="020B0604020202020204" pitchFamily="34" charset="0"/>
                <a:ea typeface="微软雅黑" panose="020B0503020204020204" pitchFamily="34" charset="-122"/>
                <a:sym typeface="Arial" panose="020B0604020202020204" pitchFamily="34" charset="0"/>
              </a:rPr>
              <a:t>年</a:t>
            </a:r>
            <a:endParaRPr lang="zh-CN" altLang="en-US" sz="1900" spc="150">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1900" spc="150">
                <a:solidFill>
                  <a:schemeClr val="tx1"/>
                </a:solidFill>
                <a:latin typeface="Arial" panose="020B0604020202020204" pitchFamily="34" charset="0"/>
                <a:ea typeface="微软雅黑" panose="020B0503020204020204" pitchFamily="34" charset="-122"/>
                <a:sym typeface="Arial" panose="020B0604020202020204" pitchFamily="34" charset="0"/>
              </a:rPr>
              <a:t>明确了抗菌药物品种、品规数量、使用率、使用强度等指标的限定。</a:t>
            </a:r>
            <a:endParaRPr lang="zh-CN" altLang="en-US" sz="1900" spc="1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8" name="Picture 3" descr="C:\Users\Administrator\Desktop\222.png222"/>
          <p:cNvPicPr>
            <a:picLocks noChangeAspect="1" noChangeArrowheads="1"/>
          </p:cNvPicPr>
          <p:nvPr/>
        </p:nvPicPr>
        <p:blipFill>
          <a:blip r:embed="rId15"/>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16"/>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11"/>
          <p:cNvSpPr/>
          <p:nvPr>
            <p:custDataLst>
              <p:tags r:id="rId1"/>
            </p:custDataLst>
          </p:nvPr>
        </p:nvSpPr>
        <p:spPr>
          <a:xfrm>
            <a:off x="11015939" y="1027104"/>
            <a:ext cx="1176061" cy="4750435"/>
          </a:xfrm>
          <a:custGeom>
            <a:avLst/>
            <a:gdLst>
              <a:gd name="ir" fmla="*/ w 3 4"/>
              <a:gd name="ib" fmla="*/ h 3 4"/>
            </a:gdLst>
            <a:ahLst/>
            <a:cxnLst>
              <a:cxn ang="3">
                <a:pos x="hc" y="t"/>
              </a:cxn>
              <a:cxn ang="cd2">
                <a:pos x="l" y="vc"/>
              </a:cxn>
              <a:cxn ang="cd4">
                <a:pos x="hc" y="b"/>
              </a:cxn>
              <a:cxn ang="0">
                <a:pos x="r" y="vc"/>
              </a:cxn>
            </a:cxnLst>
            <a:rect l="l" t="t" r="r" b="b"/>
            <a:pathLst>
              <a:path w="3741" h="7481">
                <a:moveTo>
                  <a:pt x="3741" y="0"/>
                </a:moveTo>
                <a:lnTo>
                  <a:pt x="3741" y="1"/>
                </a:lnTo>
                <a:lnTo>
                  <a:pt x="3741" y="7481"/>
                </a:lnTo>
                <a:lnTo>
                  <a:pt x="3741" y="7481"/>
                </a:lnTo>
                <a:lnTo>
                  <a:pt x="0" y="3741"/>
                </a:lnTo>
                <a:lnTo>
                  <a:pt x="3741" y="0"/>
                </a:lnTo>
                <a:close/>
              </a:path>
            </a:pathLst>
          </a:custGeom>
          <a:solidFill>
            <a:schemeClr val="accent1">
              <a:lumMod val="5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0" name="矩形 19"/>
          <p:cNvSpPr/>
          <p:nvPr>
            <p:custDataLst>
              <p:tags r:id="rId2"/>
            </p:custDataLst>
          </p:nvPr>
        </p:nvSpPr>
        <p:spPr>
          <a:xfrm rot="660000">
            <a:off x="972185" y="5839460"/>
            <a:ext cx="718185" cy="718185"/>
          </a:xfrm>
          <a:prstGeom prst="rect">
            <a:avLst/>
          </a:prstGeom>
          <a:solidFill>
            <a:schemeClr val="accent4">
              <a:lumMod val="60000"/>
              <a:lumOff val="4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21" name="任意多边形 15"/>
          <p:cNvSpPr/>
          <p:nvPr>
            <p:custDataLst>
              <p:tags r:id="rId3"/>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2" name="矩形 21"/>
          <p:cNvSpPr/>
          <p:nvPr>
            <p:custDataLst>
              <p:tags r:id="rId4"/>
            </p:custDataLst>
          </p:nvPr>
        </p:nvSpPr>
        <p:spPr>
          <a:xfrm rot="20700000">
            <a:off x="340360" y="5594985"/>
            <a:ext cx="849630" cy="849630"/>
          </a:xfrm>
          <a:prstGeom prst="rect">
            <a:avLst/>
          </a:prstGeom>
          <a:solidFill>
            <a:schemeClr val="accent6"/>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8" name="文本框 7"/>
          <p:cNvSpPr txBox="1"/>
          <p:nvPr>
            <p:custDataLst>
              <p:tags r:id="rId5"/>
            </p:custDataLst>
          </p:nvPr>
        </p:nvSpPr>
        <p:spPr>
          <a:xfrm>
            <a:off x="1322070" y="718185"/>
            <a:ext cx="9471660" cy="708025"/>
          </a:xfrm>
          <a:prstGeom prst="rect">
            <a:avLst/>
          </a:prstGeom>
          <a:noFill/>
        </p:spPr>
        <p:txBody>
          <a:bodyPr wrap="square" rtlCol="0" anchor="ctr" anchorCtr="0">
            <a:noAutofit/>
          </a:bodyPr>
          <a:lstStyle/>
          <a:p>
            <a:pPr fontAlgn="auto"/>
            <a:r>
              <a:rPr lang="zh-CN" altLang="en-US" sz="3600" b="1" dirty="0">
                <a:solidFill>
                  <a:schemeClr val="accent1"/>
                </a:solidFill>
                <a:uFillTx/>
                <a:latin typeface="Arial" panose="020B0604020202020204" pitchFamily="34" charset="0"/>
                <a:ea typeface="微软雅黑" panose="020B0503020204020204" pitchFamily="34" charset="-122"/>
              </a:rPr>
              <a:t>策略三     加强培训、宣传</a:t>
            </a:r>
            <a:br>
              <a:rPr lang="en-US" altLang="zh-CN" sz="3600" b="1" dirty="0">
                <a:solidFill>
                  <a:schemeClr val="accent1"/>
                </a:solidFill>
                <a:uFillTx/>
                <a:latin typeface="Arial" panose="020B0604020202020204" pitchFamily="34" charset="0"/>
                <a:ea typeface="微软雅黑" panose="020B0503020204020204" pitchFamily="34" charset="-122"/>
              </a:rPr>
            </a:br>
            <a:endParaRPr lang="en-US" altLang="zh-CN" sz="3600" b="1" dirty="0">
              <a:solidFill>
                <a:schemeClr val="accent1"/>
              </a:solidFill>
              <a:uFillTx/>
              <a:latin typeface="Arial" panose="020B0604020202020204" pitchFamily="34" charset="0"/>
              <a:ea typeface="微软雅黑" panose="020B0503020204020204" pitchFamily="34" charset="-122"/>
            </a:endParaRPr>
          </a:p>
        </p:txBody>
      </p:sp>
      <p:sp>
        <p:nvSpPr>
          <p:cNvPr id="2" name="文本框 1"/>
          <p:cNvSpPr txBox="1"/>
          <p:nvPr/>
        </p:nvSpPr>
        <p:spPr>
          <a:xfrm>
            <a:off x="1187450" y="1032510"/>
            <a:ext cx="9740900" cy="5015865"/>
          </a:xfrm>
          <a:prstGeom prst="rect">
            <a:avLst/>
          </a:prstGeom>
          <a:noFill/>
        </p:spPr>
        <p:txBody>
          <a:bodyPr wrap="square" rtlCol="0" anchor="t">
            <a:spAutoFit/>
          </a:bodyPr>
          <a:p>
            <a:pPr marR="0" lvl="0" indent="0" algn="l" defTabSz="914400" rtl="0" fontAlgn="auto">
              <a:lnSpc>
                <a:spcPct val="200000"/>
              </a:lnSpc>
              <a:spcBef>
                <a:spcPts val="0"/>
              </a:spcBef>
              <a:spcAft>
                <a:spcPts val="0"/>
              </a:spcAft>
              <a:buClrTx/>
              <a:buSzTx/>
              <a:buFont typeface="Wingdings" panose="05000000000000000000" charset="0"/>
              <a:buNone/>
            </a:pPr>
            <a:r>
              <a:rPr lang="en-US" altLang="zh-CN" sz="2400" b="1" noProof="0" dirty="0">
                <a:ln>
                  <a:noFill/>
                </a:ln>
                <a:effectLst/>
                <a:uLnTx/>
                <a:uFillTx/>
                <a:latin typeface="Arial" panose="020B0604020202020204" pitchFamily="34" charset="0"/>
                <a:ea typeface="微软雅黑" panose="020B0503020204020204" pitchFamily="34" charset="-122"/>
                <a:sym typeface="+mn-ea"/>
              </a:rPr>
              <a:t>1.</a:t>
            </a:r>
            <a:r>
              <a:rPr lang="zh-CN" altLang="en-US" sz="2400" b="1" noProof="0" dirty="0">
                <a:ln>
                  <a:noFill/>
                </a:ln>
                <a:effectLst/>
                <a:uLnTx/>
                <a:uFillTx/>
                <a:latin typeface="Arial" panose="020B0604020202020204" pitchFamily="34" charset="0"/>
                <a:ea typeface="微软雅黑" panose="020B0503020204020204" pitchFamily="34" charset="-122"/>
                <a:sym typeface="+mn-ea"/>
              </a:rPr>
              <a:t>抗菌药物培训</a:t>
            </a:r>
            <a:endParaRPr lang="zh-CN" altLang="en-US" sz="2400" b="1" noProof="0" dirty="0">
              <a:ln>
                <a:noFill/>
              </a:ln>
              <a:effectLst/>
              <a:uLnTx/>
              <a:uFillTx/>
              <a:latin typeface="Arial" panose="020B0604020202020204" pitchFamily="34" charset="0"/>
              <a:ea typeface="微软雅黑" panose="020B0503020204020204" pitchFamily="34" charset="-122"/>
              <a:sym typeface="+mn-ea"/>
            </a:endParaRPr>
          </a:p>
          <a:p>
            <a:pPr marL="342900" marR="0" lvl="0" indent="-342900" algn="l" defTabSz="914400" rtl="0" fontAlgn="auto">
              <a:lnSpc>
                <a:spcPct val="170000"/>
              </a:lnSpc>
              <a:spcBef>
                <a:spcPts val="0"/>
              </a:spcBef>
              <a:spcAft>
                <a:spcPts val="0"/>
              </a:spcAft>
              <a:buClrTx/>
              <a:buSzTx/>
              <a:buFont typeface="Wingdings" panose="05000000000000000000" charset="0"/>
              <a:buChar char="Ø"/>
            </a:pPr>
            <a:r>
              <a:rPr lang="zh-CN" altLang="en-US" sz="2000" noProof="0" dirty="0">
                <a:ln>
                  <a:noFill/>
                </a:ln>
                <a:effectLst/>
                <a:uLnTx/>
                <a:uFillTx/>
                <a:latin typeface="Arial" panose="020B0604020202020204" pitchFamily="34" charset="0"/>
                <a:ea typeface="微软雅黑" panose="020B0503020204020204" pitchFamily="34" charset="-122"/>
                <a:sym typeface="+mn-ea"/>
              </a:rPr>
              <a:t>《药品管理法》、《执业医师法》、《抗菌药物临床应用管理办法》、《处方管理办法》、《医疗机构药事管理规定》、《抗菌药物临床应用指导原则》、《国家基本药物处方集》、《国家处方集》和《医院处方点评管理规范（试行）》等相关法律、法规、规章和规范性文件；</a:t>
            </a:r>
            <a:endParaRPr lang="zh-CN" altLang="en-US" sz="2000" noProof="0" dirty="0">
              <a:ln>
                <a:noFill/>
              </a:ln>
              <a:effectLst/>
              <a:uLnTx/>
              <a:uFillTx/>
              <a:latin typeface="Arial" panose="020B0604020202020204" pitchFamily="34" charset="0"/>
              <a:ea typeface="微软雅黑" panose="020B0503020204020204" pitchFamily="34" charset="-122"/>
              <a:sym typeface="+mn-ea"/>
            </a:endParaRPr>
          </a:p>
          <a:p>
            <a:pPr marL="342900" marR="0" lvl="0" indent="-342900" algn="l" defTabSz="914400" rtl="0" fontAlgn="auto">
              <a:lnSpc>
                <a:spcPct val="170000"/>
              </a:lnSpc>
              <a:spcBef>
                <a:spcPts val="0"/>
              </a:spcBef>
              <a:spcAft>
                <a:spcPts val="0"/>
              </a:spcAft>
              <a:buClrTx/>
              <a:buSzTx/>
              <a:buFont typeface="Wingdings" panose="05000000000000000000" charset="0"/>
              <a:buChar char="Ø"/>
            </a:pPr>
            <a:r>
              <a:rPr lang="zh-CN" altLang="en-US" sz="2000" noProof="0" dirty="0">
                <a:ln>
                  <a:noFill/>
                </a:ln>
                <a:effectLst/>
                <a:uLnTx/>
                <a:uFillTx/>
                <a:latin typeface="Arial" panose="020B0604020202020204" pitchFamily="34" charset="0"/>
                <a:ea typeface="微软雅黑" panose="020B0503020204020204" pitchFamily="34" charset="-122"/>
                <a:sym typeface="+mn-ea"/>
              </a:rPr>
              <a:t>抗菌药物临床应用及管理制度；</a:t>
            </a:r>
            <a:endParaRPr lang="zh-CN" altLang="en-US" sz="2000" noProof="0" dirty="0">
              <a:ln>
                <a:noFill/>
              </a:ln>
              <a:effectLst/>
              <a:uLnTx/>
              <a:uFillTx/>
              <a:latin typeface="Arial" panose="020B0604020202020204" pitchFamily="34" charset="0"/>
              <a:ea typeface="微软雅黑" panose="020B0503020204020204" pitchFamily="34" charset="-122"/>
              <a:sym typeface="+mn-ea"/>
            </a:endParaRPr>
          </a:p>
          <a:p>
            <a:pPr marL="342900" marR="0" lvl="0" indent="-342900" algn="l" defTabSz="914400" rtl="0" fontAlgn="auto">
              <a:lnSpc>
                <a:spcPct val="170000"/>
              </a:lnSpc>
              <a:spcBef>
                <a:spcPts val="0"/>
              </a:spcBef>
              <a:spcAft>
                <a:spcPts val="0"/>
              </a:spcAft>
              <a:buClrTx/>
              <a:buSzTx/>
              <a:buFont typeface="Wingdings" panose="05000000000000000000" charset="0"/>
              <a:buChar char="Ø"/>
            </a:pPr>
            <a:r>
              <a:rPr lang="zh-CN" altLang="en-US" sz="2000" noProof="0" dirty="0">
                <a:ln>
                  <a:noFill/>
                </a:ln>
                <a:effectLst/>
                <a:uLnTx/>
                <a:uFillTx/>
                <a:latin typeface="Arial" panose="020B0604020202020204" pitchFamily="34" charset="0"/>
                <a:ea typeface="微软雅黑" panose="020B0503020204020204" pitchFamily="34" charset="-122"/>
                <a:sym typeface="+mn-ea"/>
              </a:rPr>
              <a:t>常用抗菌药物的药理学特点与注意事项；</a:t>
            </a:r>
            <a:endParaRPr lang="zh-CN" altLang="en-US" sz="2000" noProof="0" dirty="0">
              <a:ln>
                <a:noFill/>
              </a:ln>
              <a:effectLst/>
              <a:uLnTx/>
              <a:uFillTx/>
              <a:latin typeface="Arial" panose="020B0604020202020204" pitchFamily="34" charset="0"/>
              <a:ea typeface="微软雅黑" panose="020B0503020204020204" pitchFamily="34" charset="-122"/>
              <a:sym typeface="+mn-ea"/>
            </a:endParaRPr>
          </a:p>
          <a:p>
            <a:pPr marL="342900" marR="0" lvl="0" indent="-342900" algn="l" defTabSz="914400" rtl="0" fontAlgn="auto">
              <a:lnSpc>
                <a:spcPct val="170000"/>
              </a:lnSpc>
              <a:spcBef>
                <a:spcPts val="0"/>
              </a:spcBef>
              <a:spcAft>
                <a:spcPts val="0"/>
              </a:spcAft>
              <a:buClrTx/>
              <a:buSzTx/>
              <a:buFont typeface="Wingdings" panose="05000000000000000000" charset="0"/>
              <a:buChar char="Ø"/>
            </a:pPr>
            <a:r>
              <a:rPr lang="zh-CN" altLang="en-US" sz="2000" noProof="0" dirty="0">
                <a:ln>
                  <a:noFill/>
                </a:ln>
                <a:effectLst/>
                <a:uLnTx/>
                <a:uFillTx/>
                <a:latin typeface="Arial" panose="020B0604020202020204" pitchFamily="34" charset="0"/>
                <a:ea typeface="微软雅黑" panose="020B0503020204020204" pitchFamily="34" charset="-122"/>
                <a:sym typeface="+mn-ea"/>
              </a:rPr>
              <a:t>常见细菌的耐药趋势与控制方法；</a:t>
            </a:r>
            <a:endParaRPr lang="zh-CN" altLang="en-US" sz="2000" noProof="0" dirty="0">
              <a:ln>
                <a:noFill/>
              </a:ln>
              <a:effectLst/>
              <a:uLnTx/>
              <a:uFillTx/>
              <a:latin typeface="Arial" panose="020B0604020202020204" pitchFamily="34" charset="0"/>
              <a:ea typeface="微软雅黑" panose="020B0503020204020204" pitchFamily="34" charset="-122"/>
              <a:sym typeface="+mn-ea"/>
            </a:endParaRPr>
          </a:p>
          <a:p>
            <a:pPr marL="342900" marR="0" lvl="0" indent="-342900" algn="l" defTabSz="914400" rtl="0" fontAlgn="auto">
              <a:lnSpc>
                <a:spcPct val="170000"/>
              </a:lnSpc>
              <a:spcBef>
                <a:spcPts val="0"/>
              </a:spcBef>
              <a:spcAft>
                <a:spcPts val="0"/>
              </a:spcAft>
              <a:buClrTx/>
              <a:buSzTx/>
              <a:buFont typeface="Wingdings" panose="05000000000000000000" charset="0"/>
              <a:buChar char="Ø"/>
            </a:pPr>
            <a:r>
              <a:rPr lang="zh-CN" altLang="en-US" sz="2000" noProof="0" dirty="0">
                <a:ln>
                  <a:noFill/>
                </a:ln>
                <a:effectLst/>
                <a:uLnTx/>
                <a:uFillTx/>
                <a:latin typeface="Arial" panose="020B0604020202020204" pitchFamily="34" charset="0"/>
                <a:ea typeface="微软雅黑" panose="020B0503020204020204" pitchFamily="34" charset="-122"/>
                <a:sym typeface="+mn-ea"/>
              </a:rPr>
              <a:t>抗菌药物不良反应的防治。</a:t>
            </a:r>
            <a:endParaRPr lang="zh-CN" altLang="en-US" sz="2000" noProof="0" dirty="0">
              <a:ln>
                <a:noFill/>
              </a:ln>
              <a:effectLst/>
              <a:uLnTx/>
              <a:uFillTx/>
              <a:latin typeface="Arial" panose="020B0604020202020204" pitchFamily="34" charset="0"/>
              <a:ea typeface="微软雅黑" panose="020B0503020204020204" pitchFamily="34" charset="-122"/>
              <a:sym typeface="+mn-ea"/>
            </a:endParaRPr>
          </a:p>
        </p:txBody>
      </p:sp>
      <p:sp>
        <p:nvSpPr>
          <p:cNvPr id="4" name="文本框 3"/>
          <p:cNvSpPr txBox="1"/>
          <p:nvPr/>
        </p:nvSpPr>
        <p:spPr>
          <a:xfrm>
            <a:off x="1751965" y="6501130"/>
            <a:ext cx="4843780" cy="506730"/>
          </a:xfrm>
          <a:prstGeom prst="rect">
            <a:avLst/>
          </a:prstGeom>
          <a:noFill/>
        </p:spPr>
        <p:txBody>
          <a:bodyPr wrap="none" rtlCol="0">
            <a:spAutoFit/>
          </a:bodyPr>
          <a:p>
            <a:pPr algn="l">
              <a:lnSpc>
                <a:spcPct val="50000"/>
              </a:lnSpc>
              <a:buClrTx/>
              <a:buSzTx/>
              <a:buNone/>
            </a:pPr>
            <a:r>
              <a:rPr lang="zh-CN">
                <a:solidFill>
                  <a:srgbClr val="000000"/>
                </a:solidFill>
                <a:ea typeface="宋体" panose="02010600030101010101" pitchFamily="2" charset="-122"/>
                <a:sym typeface="+mn-ea"/>
              </a:rPr>
              <a:t> 《抗菌药物临床应用管理办法》</a:t>
            </a:r>
            <a:r>
              <a:rPr lang="zh-CN">
                <a:solidFill>
                  <a:srgbClr val="000000"/>
                </a:solidFill>
                <a:ea typeface="宋体" panose="02010600030101010101" pitchFamily="2" charset="-122"/>
                <a:sym typeface="+mn-ea"/>
              </a:rPr>
              <a:t>卫生部令84号</a:t>
            </a:r>
            <a:endParaRPr kumimoji="0" lang="zh-CN" i="0" u="none" strike="noStrike" cap="none" normalizeH="0" baseline="0">
              <a:solidFill>
                <a:srgbClr val="000000"/>
              </a:solidFill>
              <a:ea typeface="宋体" panose="02010600030101010101" pitchFamily="2" charset="-122"/>
            </a:endParaRPr>
          </a:p>
          <a:p>
            <a:pPr indent="0" algn="l">
              <a:lnSpc>
                <a:spcPct val="50000"/>
              </a:lnSpc>
            </a:pPr>
            <a:endParaRPr lang="zh-CN">
              <a:solidFill>
                <a:srgbClr val="000000"/>
              </a:solidFill>
              <a:ea typeface="宋体" panose="02010600030101010101" pitchFamily="2" charset="-122"/>
              <a:sym typeface="+mn-ea"/>
            </a:endParaRPr>
          </a:p>
          <a:p>
            <a:pPr indent="0" algn="l">
              <a:lnSpc>
                <a:spcPct val="50000"/>
              </a:lnSpc>
            </a:pPr>
            <a:endParaRPr kumimoji="0" lang="zh-CN" altLang="en-US" i="0" u="none" strike="noStrike" cap="none"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mn-ea"/>
            </a:endParaRPr>
          </a:p>
        </p:txBody>
      </p:sp>
      <p:pic>
        <p:nvPicPr>
          <p:cNvPr id="5" name="Picture 3" descr="C:\Users\Administrator\Desktop\222.png222"/>
          <p:cNvPicPr>
            <a:picLocks noChangeAspect="1" noChangeArrowheads="1"/>
          </p:cNvPicPr>
          <p:nvPr/>
        </p:nvPicPr>
        <p:blipFill>
          <a:blip r:embed="rId6"/>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7"/>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11"/>
          <p:cNvSpPr/>
          <p:nvPr>
            <p:custDataLst>
              <p:tags r:id="rId1"/>
            </p:custDataLst>
          </p:nvPr>
        </p:nvSpPr>
        <p:spPr>
          <a:xfrm>
            <a:off x="11015939" y="1027104"/>
            <a:ext cx="1176061" cy="4750435"/>
          </a:xfrm>
          <a:custGeom>
            <a:avLst/>
            <a:gdLst>
              <a:gd name="ir" fmla="*/ w 3 4"/>
              <a:gd name="ib" fmla="*/ h 3 4"/>
            </a:gdLst>
            <a:ahLst/>
            <a:cxnLst>
              <a:cxn ang="3">
                <a:pos x="hc" y="t"/>
              </a:cxn>
              <a:cxn ang="cd2">
                <a:pos x="l" y="vc"/>
              </a:cxn>
              <a:cxn ang="cd4">
                <a:pos x="hc" y="b"/>
              </a:cxn>
              <a:cxn ang="0">
                <a:pos x="r" y="vc"/>
              </a:cxn>
            </a:cxnLst>
            <a:rect l="l" t="t" r="r" b="b"/>
            <a:pathLst>
              <a:path w="3741" h="7481">
                <a:moveTo>
                  <a:pt x="3741" y="0"/>
                </a:moveTo>
                <a:lnTo>
                  <a:pt x="3741" y="1"/>
                </a:lnTo>
                <a:lnTo>
                  <a:pt x="3741" y="7481"/>
                </a:lnTo>
                <a:lnTo>
                  <a:pt x="3741" y="7481"/>
                </a:lnTo>
                <a:lnTo>
                  <a:pt x="0" y="3741"/>
                </a:lnTo>
                <a:lnTo>
                  <a:pt x="3741" y="0"/>
                </a:lnTo>
                <a:close/>
              </a:path>
            </a:pathLst>
          </a:custGeom>
          <a:solidFill>
            <a:schemeClr val="accent1">
              <a:lumMod val="5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0" name="矩形 19"/>
          <p:cNvSpPr/>
          <p:nvPr>
            <p:custDataLst>
              <p:tags r:id="rId2"/>
            </p:custDataLst>
          </p:nvPr>
        </p:nvSpPr>
        <p:spPr>
          <a:xfrm rot="660000">
            <a:off x="972185" y="5839460"/>
            <a:ext cx="718185" cy="718185"/>
          </a:xfrm>
          <a:prstGeom prst="rect">
            <a:avLst/>
          </a:prstGeom>
          <a:solidFill>
            <a:schemeClr val="accent4">
              <a:lumMod val="60000"/>
              <a:lumOff val="4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21" name="任意多边形 15"/>
          <p:cNvSpPr/>
          <p:nvPr>
            <p:custDataLst>
              <p:tags r:id="rId3"/>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2" name="矩形 21"/>
          <p:cNvSpPr/>
          <p:nvPr>
            <p:custDataLst>
              <p:tags r:id="rId4"/>
            </p:custDataLst>
          </p:nvPr>
        </p:nvSpPr>
        <p:spPr>
          <a:xfrm rot="20700000">
            <a:off x="340360" y="5594985"/>
            <a:ext cx="849630" cy="849630"/>
          </a:xfrm>
          <a:prstGeom prst="rect">
            <a:avLst/>
          </a:prstGeom>
          <a:solidFill>
            <a:schemeClr val="accent6"/>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8" name="文本框 7"/>
          <p:cNvSpPr txBox="1"/>
          <p:nvPr>
            <p:custDataLst>
              <p:tags r:id="rId5"/>
            </p:custDataLst>
          </p:nvPr>
        </p:nvSpPr>
        <p:spPr>
          <a:xfrm>
            <a:off x="1322070" y="718185"/>
            <a:ext cx="9471660" cy="708025"/>
          </a:xfrm>
          <a:prstGeom prst="rect">
            <a:avLst/>
          </a:prstGeom>
          <a:noFill/>
        </p:spPr>
        <p:txBody>
          <a:bodyPr wrap="square" rtlCol="0" anchor="ctr" anchorCtr="0">
            <a:noAutofit/>
          </a:bodyPr>
          <a:lstStyle/>
          <a:p>
            <a:pPr fontAlgn="auto"/>
            <a:r>
              <a:rPr lang="zh-CN" altLang="en-US" sz="3600" b="1" dirty="0">
                <a:solidFill>
                  <a:schemeClr val="accent1"/>
                </a:solidFill>
                <a:uFillTx/>
                <a:latin typeface="Arial" panose="020B0604020202020204" pitchFamily="34" charset="0"/>
                <a:ea typeface="微软雅黑" panose="020B0503020204020204" pitchFamily="34" charset="-122"/>
              </a:rPr>
              <a:t>策略三     加强培训、宣传</a:t>
            </a:r>
            <a:br>
              <a:rPr lang="en-US" altLang="zh-CN" sz="3600" b="1" dirty="0">
                <a:solidFill>
                  <a:schemeClr val="accent1"/>
                </a:solidFill>
                <a:uFillTx/>
                <a:latin typeface="Arial" panose="020B0604020202020204" pitchFamily="34" charset="0"/>
                <a:ea typeface="微软雅黑" panose="020B0503020204020204" pitchFamily="34" charset="-122"/>
              </a:rPr>
            </a:br>
            <a:endParaRPr lang="en-US" altLang="zh-CN" sz="3600" b="1" dirty="0">
              <a:solidFill>
                <a:schemeClr val="accent1"/>
              </a:solidFill>
              <a:uFillTx/>
              <a:latin typeface="Arial" panose="020B0604020202020204" pitchFamily="34" charset="0"/>
              <a:ea typeface="微软雅黑" panose="020B0503020204020204" pitchFamily="34" charset="-122"/>
            </a:endParaRPr>
          </a:p>
        </p:txBody>
      </p:sp>
      <p:sp>
        <p:nvSpPr>
          <p:cNvPr id="2" name="文本框 1"/>
          <p:cNvSpPr txBox="1"/>
          <p:nvPr/>
        </p:nvSpPr>
        <p:spPr>
          <a:xfrm>
            <a:off x="1187450" y="1256030"/>
            <a:ext cx="9740900" cy="3969385"/>
          </a:xfrm>
          <a:prstGeom prst="rect">
            <a:avLst/>
          </a:prstGeom>
          <a:noFill/>
        </p:spPr>
        <p:txBody>
          <a:bodyPr wrap="square" rtlCol="0" anchor="t">
            <a:spAutoFit/>
          </a:bodyPr>
          <a:p>
            <a:pPr marR="0" lvl="0" indent="0" algn="l" defTabSz="914400" rtl="0" fontAlgn="auto">
              <a:lnSpc>
                <a:spcPct val="200000"/>
              </a:lnSpc>
              <a:spcBef>
                <a:spcPts val="0"/>
              </a:spcBef>
              <a:spcAft>
                <a:spcPts val="0"/>
              </a:spcAft>
              <a:buClrTx/>
              <a:buSzTx/>
              <a:buFont typeface="Wingdings" panose="05000000000000000000" charset="0"/>
              <a:buNone/>
            </a:pPr>
            <a:r>
              <a:rPr lang="en-US" altLang="zh-CN" sz="2400" b="1" noProof="0" dirty="0">
                <a:ln>
                  <a:noFill/>
                </a:ln>
                <a:effectLst/>
                <a:uLnTx/>
                <a:uFillTx/>
                <a:latin typeface="Arial" panose="020B0604020202020204" pitchFamily="34" charset="0"/>
                <a:ea typeface="微软雅黑" panose="020B0503020204020204" pitchFamily="34" charset="-122"/>
                <a:sym typeface="+mn-ea"/>
              </a:rPr>
              <a:t>2.</a:t>
            </a:r>
            <a:r>
              <a:rPr lang="zh-CN" altLang="en-US" sz="2400" b="1" noProof="0" dirty="0">
                <a:ln>
                  <a:noFill/>
                </a:ln>
                <a:effectLst/>
                <a:uLnTx/>
                <a:uFillTx/>
                <a:latin typeface="Arial" panose="020B0604020202020204" pitchFamily="34" charset="0"/>
                <a:ea typeface="微软雅黑" panose="020B0503020204020204" pitchFamily="34" charset="-122"/>
                <a:sym typeface="+mn-ea"/>
              </a:rPr>
              <a:t>基本药物培训</a:t>
            </a:r>
            <a:endParaRPr lang="zh-CN" altLang="en-US" sz="2400" b="1" noProof="0" dirty="0">
              <a:ln>
                <a:noFill/>
              </a:ln>
              <a:effectLst/>
              <a:uLnTx/>
              <a:uFillTx/>
              <a:latin typeface="Arial" panose="020B0604020202020204" pitchFamily="34" charset="0"/>
              <a:ea typeface="微软雅黑" panose="020B0503020204020204" pitchFamily="34" charset="-122"/>
              <a:sym typeface="+mn-ea"/>
            </a:endParaRPr>
          </a:p>
          <a:p>
            <a:pPr marL="342900" marR="0" lvl="0" indent="-342900" algn="l" defTabSz="914400" rtl="0" fontAlgn="auto">
              <a:lnSpc>
                <a:spcPct val="170000"/>
              </a:lnSpc>
              <a:spcBef>
                <a:spcPts val="0"/>
              </a:spcBef>
              <a:spcAft>
                <a:spcPts val="0"/>
              </a:spcAft>
              <a:buClrTx/>
              <a:buSzTx/>
              <a:buFont typeface="Wingdings" panose="05000000000000000000" charset="0"/>
              <a:buChar char="Ø"/>
            </a:pPr>
            <a:r>
              <a:rPr lang="zh-CN" altLang="en-US" sz="2000" noProof="0" dirty="0">
                <a:ln>
                  <a:noFill/>
                </a:ln>
                <a:effectLst/>
                <a:uLnTx/>
                <a:uFillTx/>
                <a:latin typeface="Arial" panose="020B0604020202020204" pitchFamily="34" charset="0"/>
                <a:ea typeface="微软雅黑" panose="020B0503020204020204" pitchFamily="34" charset="-122"/>
                <a:sym typeface="+mn-ea"/>
              </a:rPr>
              <a:t>对医师、药师和管理人员加大基本药物制度和基本药物临床应用指南、处方集培训力度，提高基本药物合理使用和管理水平。</a:t>
            </a:r>
            <a:endParaRPr lang="zh-CN" altLang="en-US" sz="2000" noProof="0" dirty="0">
              <a:ln>
                <a:noFill/>
              </a:ln>
              <a:effectLst/>
              <a:uLnTx/>
              <a:uFillTx/>
              <a:latin typeface="Arial" panose="020B0604020202020204" pitchFamily="34" charset="0"/>
              <a:ea typeface="微软雅黑" panose="020B0503020204020204" pitchFamily="34" charset="-122"/>
              <a:sym typeface="+mn-ea"/>
            </a:endParaRPr>
          </a:p>
          <a:p>
            <a:pPr marL="342900" marR="0" lvl="0" indent="-342900" algn="l" defTabSz="914400" rtl="0" fontAlgn="auto">
              <a:lnSpc>
                <a:spcPct val="170000"/>
              </a:lnSpc>
              <a:spcBef>
                <a:spcPts val="0"/>
              </a:spcBef>
              <a:spcAft>
                <a:spcPts val="0"/>
              </a:spcAft>
              <a:buClrTx/>
              <a:buSzTx/>
              <a:buFont typeface="Wingdings" panose="05000000000000000000" charset="0"/>
              <a:buChar char="Ø"/>
            </a:pPr>
            <a:r>
              <a:rPr lang="zh-CN" altLang="en-US" sz="2000" noProof="0" dirty="0">
                <a:ln>
                  <a:noFill/>
                </a:ln>
                <a:effectLst/>
                <a:uLnTx/>
                <a:uFillTx/>
                <a:latin typeface="Arial" panose="020B0604020202020204" pitchFamily="34" charset="0"/>
                <a:ea typeface="微软雅黑" panose="020B0503020204020204" pitchFamily="34" charset="-122"/>
                <a:sym typeface="+mn-ea"/>
              </a:rPr>
              <a:t>加强行政管理人员基本药物相关政策培训，准确领会内容实质，提高抓落实能力。要加大政策宣传力度，转变基本药物是低质药、基层药的错误认识，强化基本药物公平可及、优质优惠的理念，做好科普宣传，提高社会各界对基本药物的认知度和信赖度。</a:t>
            </a:r>
            <a:endParaRPr lang="zh-CN" altLang="en-US" sz="2000" noProof="0" dirty="0">
              <a:ln>
                <a:noFill/>
              </a:ln>
              <a:effectLst/>
              <a:uLnTx/>
              <a:uFillTx/>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1751965" y="6073140"/>
            <a:ext cx="9276080" cy="645160"/>
          </a:xfrm>
          <a:prstGeom prst="rect">
            <a:avLst/>
          </a:prstGeom>
          <a:noFill/>
        </p:spPr>
        <p:txBody>
          <a:bodyPr wrap="none" rtlCol="0" anchor="t">
            <a:spAutoFit/>
          </a:bodyPr>
          <a:p>
            <a:pPr indent="0" algn="l">
              <a:lnSpc>
                <a:spcPct val="100000"/>
              </a:lnSpc>
              <a:buFont typeface="Wingdings" panose="05000000000000000000" charset="0"/>
              <a:buNone/>
            </a:pPr>
            <a:r>
              <a:rPr lang="zh-CN" altLang="en-US">
                <a:ea typeface="宋体" panose="02010600030101010101" pitchFamily="2" charset="-122"/>
                <a:sym typeface="+mn-ea"/>
              </a:rPr>
              <a:t>《国务院办公厅关于完善国家基本药物制度的意见》国办发〔2018〕88号</a:t>
            </a:r>
            <a:endParaRPr lang="zh-CN" altLang="en-US">
              <a:ea typeface="宋体" panose="02010600030101010101" pitchFamily="2" charset="-122"/>
              <a:sym typeface="+mn-ea"/>
            </a:endParaRPr>
          </a:p>
          <a:p>
            <a:pPr indent="0" algn="l">
              <a:lnSpc>
                <a:spcPct val="100000"/>
              </a:lnSpc>
              <a:buFont typeface="Wingdings" panose="05000000000000000000" charset="0"/>
              <a:buNone/>
            </a:pPr>
            <a:r>
              <a:rPr lang="zh-CN" altLang="en-US">
                <a:ea typeface="宋体" panose="02010600030101010101" pitchFamily="2" charset="-122"/>
                <a:sym typeface="+mn-ea"/>
              </a:rPr>
              <a:t>《关于进一步加强公立医疗机构基本药物配备使用管理的通知》　国卫药政发〔2019〕1号</a:t>
            </a:r>
            <a:endParaRPr lang="zh-CN" altLang="en-US"/>
          </a:p>
        </p:txBody>
      </p:sp>
      <p:pic>
        <p:nvPicPr>
          <p:cNvPr id="5" name="Picture 3" descr="C:\Users\Administrator\Desktop\222.png222"/>
          <p:cNvPicPr>
            <a:picLocks noChangeAspect="1" noChangeArrowheads="1"/>
          </p:cNvPicPr>
          <p:nvPr/>
        </p:nvPicPr>
        <p:blipFill>
          <a:blip r:embed="rId6"/>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7"/>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11"/>
          <p:cNvSpPr/>
          <p:nvPr>
            <p:custDataLst>
              <p:tags r:id="rId1"/>
            </p:custDataLst>
          </p:nvPr>
        </p:nvSpPr>
        <p:spPr>
          <a:xfrm>
            <a:off x="11015939" y="1027104"/>
            <a:ext cx="1176061" cy="4750435"/>
          </a:xfrm>
          <a:custGeom>
            <a:avLst/>
            <a:gdLst>
              <a:gd name="ir" fmla="*/ w 3 4"/>
              <a:gd name="ib" fmla="*/ h 3 4"/>
            </a:gdLst>
            <a:ahLst/>
            <a:cxnLst>
              <a:cxn ang="3">
                <a:pos x="hc" y="t"/>
              </a:cxn>
              <a:cxn ang="cd2">
                <a:pos x="l" y="vc"/>
              </a:cxn>
              <a:cxn ang="cd4">
                <a:pos x="hc" y="b"/>
              </a:cxn>
              <a:cxn ang="0">
                <a:pos x="r" y="vc"/>
              </a:cxn>
            </a:cxnLst>
            <a:rect l="l" t="t" r="r" b="b"/>
            <a:pathLst>
              <a:path w="3741" h="7481">
                <a:moveTo>
                  <a:pt x="3741" y="0"/>
                </a:moveTo>
                <a:lnTo>
                  <a:pt x="3741" y="1"/>
                </a:lnTo>
                <a:lnTo>
                  <a:pt x="3741" y="7481"/>
                </a:lnTo>
                <a:lnTo>
                  <a:pt x="3741" y="7481"/>
                </a:lnTo>
                <a:lnTo>
                  <a:pt x="0" y="3741"/>
                </a:lnTo>
                <a:lnTo>
                  <a:pt x="3741" y="0"/>
                </a:lnTo>
                <a:close/>
              </a:path>
            </a:pathLst>
          </a:custGeom>
          <a:solidFill>
            <a:schemeClr val="accent1">
              <a:lumMod val="5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1" name="任意多边形 15"/>
          <p:cNvSpPr/>
          <p:nvPr>
            <p:custDataLst>
              <p:tags r:id="rId2"/>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8" name="文本框 7"/>
          <p:cNvSpPr txBox="1"/>
          <p:nvPr>
            <p:custDataLst>
              <p:tags r:id="rId3"/>
            </p:custDataLst>
          </p:nvPr>
        </p:nvSpPr>
        <p:spPr>
          <a:xfrm>
            <a:off x="810895" y="718185"/>
            <a:ext cx="10602595" cy="708025"/>
          </a:xfrm>
          <a:prstGeom prst="rect">
            <a:avLst/>
          </a:prstGeom>
          <a:noFill/>
        </p:spPr>
        <p:txBody>
          <a:bodyPr wrap="square" rtlCol="0" anchor="ctr" anchorCtr="0">
            <a:noAutofit/>
          </a:bodyPr>
          <a:lstStyle/>
          <a:p>
            <a:pPr fontAlgn="auto"/>
            <a:r>
              <a:rPr lang="zh-CN" altLang="en-US" sz="3600" b="1" dirty="0">
                <a:solidFill>
                  <a:schemeClr val="accent1"/>
                </a:solidFill>
                <a:uFillTx/>
                <a:latin typeface="Arial" panose="020B0604020202020204" pitchFamily="34" charset="0"/>
                <a:ea typeface="微软雅黑" panose="020B0503020204020204" pitchFamily="34" charset="-122"/>
              </a:rPr>
              <a:t>策略四   </a:t>
            </a:r>
            <a:r>
              <a:rPr lang="zh-CN" altLang="en-US" sz="3600" b="1" dirty="0">
                <a:solidFill>
                  <a:schemeClr val="accent1"/>
                </a:solidFill>
                <a:uFillTx/>
                <a:latin typeface="Arial" panose="020B0604020202020204" pitchFamily="34" charset="0"/>
                <a:ea typeface="微软雅黑" panose="020B0503020204020204" pitchFamily="34" charset="-122"/>
                <a:sym typeface="+mn-ea"/>
              </a:rPr>
              <a:t>严格落实处方点评，加强监测考核</a:t>
            </a:r>
            <a:br>
              <a:rPr lang="en-US" altLang="zh-CN" sz="3600" b="1" dirty="0">
                <a:solidFill>
                  <a:schemeClr val="accent1"/>
                </a:solidFill>
                <a:uFillTx/>
                <a:latin typeface="Arial" panose="020B0604020202020204" pitchFamily="34" charset="0"/>
                <a:ea typeface="微软雅黑" panose="020B0503020204020204" pitchFamily="34" charset="-122"/>
                <a:sym typeface="+mn-ea"/>
              </a:rPr>
            </a:br>
            <a:endParaRPr lang="en-US" altLang="zh-CN" sz="3600" b="1" dirty="0">
              <a:solidFill>
                <a:schemeClr val="accent1"/>
              </a:solidFill>
              <a:uFillTx/>
              <a:latin typeface="Arial" panose="020B0604020202020204" pitchFamily="34" charset="0"/>
              <a:ea typeface="微软雅黑" panose="020B0503020204020204" pitchFamily="34" charset="-122"/>
            </a:endParaRPr>
          </a:p>
        </p:txBody>
      </p:sp>
      <p:sp>
        <p:nvSpPr>
          <p:cNvPr id="2" name="文本框 1"/>
          <p:cNvSpPr txBox="1"/>
          <p:nvPr/>
        </p:nvSpPr>
        <p:spPr>
          <a:xfrm>
            <a:off x="1225550" y="1536700"/>
            <a:ext cx="9740900" cy="3820160"/>
          </a:xfrm>
          <a:prstGeom prst="rect">
            <a:avLst/>
          </a:prstGeom>
          <a:noFill/>
        </p:spPr>
        <p:txBody>
          <a:bodyPr wrap="square" rtlCol="0" anchor="t">
            <a:spAutoFit/>
          </a:bodyPr>
          <a:p>
            <a:pPr marR="0" lvl="0" indent="0" algn="l" defTabSz="914400" rtl="0" fontAlgn="auto">
              <a:lnSpc>
                <a:spcPct val="180000"/>
              </a:lnSpc>
              <a:spcBef>
                <a:spcPts val="0"/>
              </a:spcBef>
              <a:spcAft>
                <a:spcPts val="0"/>
              </a:spcAft>
              <a:buClrTx/>
              <a:buSzTx/>
              <a:buFont typeface="Wingdings" panose="05000000000000000000" charset="0"/>
              <a:buNone/>
            </a:pPr>
            <a:r>
              <a:rPr lang="en-US" altLang="zh-CN" sz="2400" b="1">
                <a:latin typeface="Arial" panose="020B0604020202020204" pitchFamily="34" charset="0"/>
                <a:sym typeface="+mn-ea"/>
              </a:rPr>
              <a:t>1.</a:t>
            </a:r>
            <a:r>
              <a:rPr lang="zh-CN" altLang="en-US" sz="2400" b="1">
                <a:latin typeface="Arial" panose="020B0604020202020204" pitchFamily="34" charset="0"/>
                <a:sym typeface="+mn-ea"/>
              </a:rPr>
              <a:t>抗菌药物点评与考核</a:t>
            </a:r>
            <a:endParaRPr lang="zh-CN" altLang="en-US" sz="2400" b="1">
              <a:latin typeface="Arial" panose="020B0604020202020204" pitchFamily="34" charset="0"/>
              <a:sym typeface="+mn-ea"/>
            </a:endParaRPr>
          </a:p>
          <a:p>
            <a:pPr marL="342900" marR="0" lvl="0" indent="-342900" algn="l" defTabSz="914400" rtl="0" fontAlgn="auto">
              <a:lnSpc>
                <a:spcPct val="180000"/>
              </a:lnSpc>
              <a:spcBef>
                <a:spcPts val="0"/>
              </a:spcBef>
              <a:spcAft>
                <a:spcPts val="0"/>
              </a:spcAft>
              <a:buClrTx/>
              <a:buSzTx/>
              <a:buFont typeface="Wingdings" panose="05000000000000000000" charset="0"/>
              <a:buChar char="Ø"/>
            </a:pPr>
            <a:r>
              <a:rPr lang="zh-CN" altLang="en-US" sz="2400">
                <a:latin typeface="Arial" panose="020B0604020202020204" pitchFamily="34" charset="0"/>
                <a:sym typeface="+mn-ea"/>
              </a:rPr>
              <a:t> </a:t>
            </a:r>
            <a:r>
              <a:rPr lang="zh-CN" altLang="en-US" sz="2000">
                <a:latin typeface="Arial" panose="020B0604020202020204" pitchFamily="34" charset="0"/>
                <a:sym typeface="+mn-ea"/>
              </a:rPr>
              <a:t>组织多学科进行抗菌</a:t>
            </a:r>
            <a:r>
              <a:rPr lang="zh-CN" altLang="en-US" sz="2000">
                <a:solidFill>
                  <a:srgbClr val="FF0000"/>
                </a:solidFill>
                <a:latin typeface="Arial" panose="020B0604020202020204" pitchFamily="34" charset="0"/>
                <a:sym typeface="+mn-ea"/>
              </a:rPr>
              <a:t>药物处方专项点评</a:t>
            </a:r>
            <a:r>
              <a:rPr lang="zh-CN" altLang="en-US" sz="2000">
                <a:latin typeface="Arial" panose="020B0604020202020204" pitchFamily="34" charset="0"/>
                <a:sym typeface="+mn-ea"/>
              </a:rPr>
              <a:t>，重点点评感染性疾病科、外科、呼吸科、重症医学科等临床科室以及I类切口手术和介入诊疗病例。</a:t>
            </a:r>
            <a:endParaRPr lang="zh-CN" altLang="en-US" sz="2000">
              <a:latin typeface="Arial" panose="020B0604020202020204" pitchFamily="34" charset="0"/>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a:latin typeface="Arial" panose="020B0604020202020204" pitchFamily="34" charset="0"/>
                <a:sym typeface="+mn-ea"/>
              </a:rPr>
              <a:t>对碳青霉烯类及替加环素等特殊使用级抗菌药物</a:t>
            </a:r>
            <a:r>
              <a:rPr lang="zh-CN" altLang="en-US" sz="2000">
                <a:solidFill>
                  <a:srgbClr val="FF0000"/>
                </a:solidFill>
                <a:latin typeface="Arial" panose="020B0604020202020204" pitchFamily="34" charset="0"/>
                <a:sym typeface="+mn-ea"/>
              </a:rPr>
              <a:t>实施专档管理</a:t>
            </a:r>
            <a:r>
              <a:rPr lang="zh-CN" altLang="en-US" sz="2000">
                <a:latin typeface="Arial" panose="020B0604020202020204" pitchFamily="34" charset="0"/>
                <a:sym typeface="+mn-ea"/>
              </a:rPr>
              <a:t>。指定专人定期收集、汇总碳青霉烯类及替加环素使用情况信息表。</a:t>
            </a:r>
            <a:endParaRPr lang="zh-CN" altLang="en-US" sz="2000">
              <a:latin typeface="Arial" panose="020B0604020202020204" pitchFamily="34" charset="0"/>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a:latin typeface="Arial" panose="020B0604020202020204" pitchFamily="34" charset="0"/>
                <a:sym typeface="+mn-ea"/>
              </a:rPr>
              <a:t>  对点评中发现的问题，要进行跟踪管理和干预，实现持续改进。</a:t>
            </a:r>
            <a:endParaRPr lang="zh-CN" altLang="en-US" sz="2000">
              <a:latin typeface="Arial" panose="020B0604020202020204" pitchFamily="34" charset="0"/>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a:latin typeface="Arial" panose="020B0604020202020204" pitchFamily="34" charset="0"/>
                <a:sym typeface="+mn-ea"/>
              </a:rPr>
              <a:t>点评结果作为科室和医务人员处方权授予及绩效考核的重要依据。</a:t>
            </a:r>
            <a:endParaRPr lang="zh-CN" altLang="en-US" sz="2000">
              <a:latin typeface="Arial" panose="020B0604020202020204" pitchFamily="34" charset="0"/>
              <a:sym typeface="+mn-ea"/>
            </a:endParaRPr>
          </a:p>
        </p:txBody>
      </p:sp>
      <p:pic>
        <p:nvPicPr>
          <p:cNvPr id="5" name="Picture 3" descr="C:\Users\Administrator\Desktop\222.png222"/>
          <p:cNvPicPr>
            <a:picLocks noChangeAspect="1" noChangeArrowheads="1"/>
          </p:cNvPicPr>
          <p:nvPr/>
        </p:nvPicPr>
        <p:blipFill>
          <a:blip r:embed="rId4"/>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3" name="文本框 2"/>
          <p:cNvSpPr txBox="1"/>
          <p:nvPr/>
        </p:nvSpPr>
        <p:spPr>
          <a:xfrm>
            <a:off x="947420" y="5836285"/>
            <a:ext cx="11930380" cy="1076325"/>
          </a:xfrm>
          <a:prstGeom prst="rect">
            <a:avLst/>
          </a:prstGeom>
          <a:noFill/>
        </p:spPr>
        <p:txBody>
          <a:bodyPr wrap="square" rtlCol="0" anchor="t">
            <a:spAutoFit/>
          </a:bodyPr>
          <a:p>
            <a:r>
              <a:rPr lang="zh-CN" sz="1800">
                <a:solidFill>
                  <a:srgbClr val="000000"/>
                </a:solidFill>
                <a:ea typeface="宋体" panose="02010600030101010101" pitchFamily="2" charset="-122"/>
              </a:rPr>
              <a:t>《医院处方点评管理规范（试行）》 卫医管发〔2010〕28号</a:t>
            </a:r>
            <a:endParaRPr lang="zh-CN" sz="1800">
              <a:solidFill>
                <a:srgbClr val="000000"/>
              </a:solidFill>
              <a:ea typeface="宋体" panose="02010600030101010101" pitchFamily="2" charset="-122"/>
            </a:endParaRPr>
          </a:p>
          <a:p>
            <a:r>
              <a:rPr lang="zh-CN" sz="1800">
                <a:solidFill>
                  <a:srgbClr val="000000"/>
                </a:solidFill>
                <a:ea typeface="宋体" panose="02010600030101010101" pitchFamily="2" charset="-122"/>
              </a:rPr>
              <a:t>《关于进一步加强抗菌药物临床应用管理工作的通知》国卫办医发〔2015〕42号</a:t>
            </a:r>
            <a:endParaRPr lang="zh-CN" sz="1800">
              <a:solidFill>
                <a:srgbClr val="000000"/>
              </a:solidFill>
              <a:ea typeface="宋体" panose="02010600030101010101" pitchFamily="2" charset="-122"/>
            </a:endParaRPr>
          </a:p>
          <a:p>
            <a:r>
              <a:rPr lang="zh-CN" sz="1800">
                <a:solidFill>
                  <a:srgbClr val="000000"/>
                </a:solidFill>
                <a:ea typeface="宋体" panose="02010600030101010101" pitchFamily="2" charset="-122"/>
              </a:rPr>
              <a:t>《国家卫生计生委办公厅关于进一步加强抗菌药物临床应用管理遏制细菌耐药的通知》国卫办医发[2017]10号</a:t>
            </a:r>
            <a:endParaRPr lang="zh-CN" sz="1800">
              <a:solidFill>
                <a:srgbClr val="000000"/>
              </a:solidFill>
              <a:ea typeface="宋体" panose="02010600030101010101" pitchFamily="2" charset="-122"/>
            </a:endParaRPr>
          </a:p>
          <a:p>
            <a:endParaRPr lang="zh-CN" sz="1800">
              <a:solidFill>
                <a:srgbClr val="000000"/>
              </a:solidFill>
              <a:ea typeface="宋体" panose="02010600030101010101" pitchFamily="2" charset="-122"/>
            </a:endParaRPr>
          </a:p>
        </p:txBody>
      </p:sp>
    </p:spTree>
    <p:custDataLst>
      <p:tags r:id="rId5"/>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custDataLst>
              <p:tags r:id="rId1"/>
            </p:custDataLst>
          </p:nvPr>
        </p:nvSpPr>
        <p:spPr>
          <a:xfrm rot="660000">
            <a:off x="972185" y="5839460"/>
            <a:ext cx="718185" cy="718185"/>
          </a:xfrm>
          <a:prstGeom prst="rect">
            <a:avLst/>
          </a:prstGeom>
          <a:solidFill>
            <a:schemeClr val="accent4">
              <a:lumMod val="60000"/>
              <a:lumOff val="4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21" name="任意多边形 15"/>
          <p:cNvSpPr/>
          <p:nvPr>
            <p:custDataLst>
              <p:tags r:id="rId2"/>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2" name="矩形 21"/>
          <p:cNvSpPr/>
          <p:nvPr>
            <p:custDataLst>
              <p:tags r:id="rId3"/>
            </p:custDataLst>
          </p:nvPr>
        </p:nvSpPr>
        <p:spPr>
          <a:xfrm rot="20700000">
            <a:off x="340360" y="5594985"/>
            <a:ext cx="849630" cy="849630"/>
          </a:xfrm>
          <a:prstGeom prst="rect">
            <a:avLst/>
          </a:prstGeom>
          <a:solidFill>
            <a:schemeClr val="accent6"/>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8" name="文本框 7"/>
          <p:cNvSpPr txBox="1"/>
          <p:nvPr>
            <p:custDataLst>
              <p:tags r:id="rId4"/>
            </p:custDataLst>
          </p:nvPr>
        </p:nvSpPr>
        <p:spPr>
          <a:xfrm>
            <a:off x="810895" y="718185"/>
            <a:ext cx="10602595" cy="708025"/>
          </a:xfrm>
          <a:prstGeom prst="rect">
            <a:avLst/>
          </a:prstGeom>
          <a:noFill/>
        </p:spPr>
        <p:txBody>
          <a:bodyPr wrap="square" rtlCol="0" anchor="ctr" anchorCtr="0">
            <a:noAutofit/>
          </a:bodyPr>
          <a:lstStyle/>
          <a:p>
            <a:pPr fontAlgn="auto"/>
            <a:r>
              <a:rPr lang="zh-CN" altLang="en-US" sz="3600" b="1" dirty="0">
                <a:solidFill>
                  <a:schemeClr val="accent1"/>
                </a:solidFill>
                <a:uFillTx/>
                <a:latin typeface="Arial" panose="020B0604020202020204" pitchFamily="34" charset="0"/>
                <a:ea typeface="微软雅黑" panose="020B0503020204020204" pitchFamily="34" charset="-122"/>
              </a:rPr>
              <a:t>策略四   严格落实处方点评，加强监测考核</a:t>
            </a:r>
            <a:br>
              <a:rPr lang="en-US" altLang="zh-CN" sz="3600" b="1" dirty="0">
                <a:solidFill>
                  <a:schemeClr val="accent1"/>
                </a:solidFill>
                <a:uFillTx/>
                <a:latin typeface="Arial" panose="020B0604020202020204" pitchFamily="34" charset="0"/>
                <a:ea typeface="微软雅黑" panose="020B0503020204020204" pitchFamily="34" charset="-122"/>
              </a:rPr>
            </a:br>
            <a:endParaRPr lang="en-US" altLang="zh-CN" sz="3600" b="1" dirty="0">
              <a:solidFill>
                <a:schemeClr val="accent1"/>
              </a:solidFill>
              <a:uFillTx/>
              <a:latin typeface="Arial" panose="020B0604020202020204" pitchFamily="34" charset="0"/>
              <a:ea typeface="微软雅黑" panose="020B0503020204020204" pitchFamily="34" charset="-122"/>
            </a:endParaRPr>
          </a:p>
        </p:txBody>
      </p:sp>
      <p:sp>
        <p:nvSpPr>
          <p:cNvPr id="2" name="文本框 1"/>
          <p:cNvSpPr txBox="1"/>
          <p:nvPr/>
        </p:nvSpPr>
        <p:spPr>
          <a:xfrm>
            <a:off x="1141095" y="1320165"/>
            <a:ext cx="10272395" cy="4892675"/>
          </a:xfrm>
          <a:prstGeom prst="rect">
            <a:avLst/>
          </a:prstGeom>
          <a:noFill/>
        </p:spPr>
        <p:txBody>
          <a:bodyPr wrap="square" rtlCol="0" anchor="t">
            <a:spAutoFit/>
          </a:bodyPr>
          <a:p>
            <a:pPr marR="0" lvl="0" indent="0" algn="l" defTabSz="914400" rtl="0" fontAlgn="auto">
              <a:lnSpc>
                <a:spcPct val="150000"/>
              </a:lnSpc>
              <a:spcBef>
                <a:spcPts val="0"/>
              </a:spcBef>
              <a:spcAft>
                <a:spcPts val="0"/>
              </a:spcAft>
              <a:buClrTx/>
              <a:buSzTx/>
              <a:buFont typeface="Wingdings" panose="05000000000000000000" charset="0"/>
              <a:buNone/>
            </a:pPr>
            <a:r>
              <a:rPr lang="en-US" altLang="zh-CN" sz="2400" b="1">
                <a:latin typeface="Arial" panose="020B0604020202020204" pitchFamily="34" charset="0"/>
                <a:sym typeface="+mn-ea"/>
              </a:rPr>
              <a:t>2.</a:t>
            </a:r>
            <a:r>
              <a:rPr lang="zh-CN" altLang="en-US" sz="2400" b="1">
                <a:latin typeface="Arial" panose="020B0604020202020204" pitchFamily="34" charset="0"/>
                <a:sym typeface="+mn-ea"/>
              </a:rPr>
              <a:t>辅助用药点评与考核</a:t>
            </a:r>
            <a:endParaRPr lang="zh-CN" altLang="en-US" sz="2400" b="1">
              <a:latin typeface="Arial" panose="020B0604020202020204" pitchFamily="34" charset="0"/>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400">
                <a:latin typeface="Arial" panose="020B0604020202020204" pitchFamily="34" charset="0"/>
                <a:sym typeface="+mn-ea"/>
              </a:rPr>
              <a:t> </a:t>
            </a:r>
            <a:r>
              <a:rPr lang="zh-CN" altLang="en-US" sz="2000">
                <a:latin typeface="Arial" panose="020B0604020202020204" pitchFamily="34" charset="0"/>
                <a:sym typeface="+mn-ea"/>
              </a:rPr>
              <a:t>对辅助用药管理目录中的全部药品进行</a:t>
            </a:r>
            <a:r>
              <a:rPr lang="zh-CN" altLang="en-US" sz="2000">
                <a:solidFill>
                  <a:srgbClr val="C00000"/>
                </a:solidFill>
                <a:latin typeface="Arial" panose="020B0604020202020204" pitchFamily="34" charset="0"/>
                <a:sym typeface="+mn-ea"/>
              </a:rPr>
              <a:t>重点监控</a:t>
            </a:r>
            <a:r>
              <a:rPr lang="zh-CN" altLang="en-US" sz="2000">
                <a:latin typeface="Arial" panose="020B0604020202020204" pitchFamily="34" charset="0"/>
                <a:sym typeface="+mn-ea"/>
              </a:rPr>
              <a:t>。严格落实处方审核和处方点评制度，将</a:t>
            </a:r>
            <a:r>
              <a:rPr lang="zh-CN" altLang="en-US" sz="2000">
                <a:solidFill>
                  <a:srgbClr val="C00000"/>
                </a:solidFill>
                <a:latin typeface="Arial" panose="020B0604020202020204" pitchFamily="34" charset="0"/>
                <a:sym typeface="+mn-ea"/>
              </a:rPr>
              <a:t>辅助用药全部纳入审核和点评范畴</a:t>
            </a:r>
            <a:r>
              <a:rPr lang="zh-CN" altLang="en-US" sz="2000">
                <a:latin typeface="Arial" panose="020B0604020202020204" pitchFamily="34" charset="0"/>
                <a:sym typeface="+mn-ea"/>
              </a:rPr>
              <a:t>，充分发挥药师在辅助用药管理和临床用药指导方面的作用。</a:t>
            </a:r>
            <a:endParaRPr lang="zh-CN" altLang="en-US" sz="2000">
              <a:latin typeface="Arial" panose="020B0604020202020204" pitchFamily="34" charset="0"/>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a:latin typeface="Arial" panose="020B0604020202020204" pitchFamily="34" charset="0"/>
                <a:sym typeface="+mn-ea"/>
              </a:rPr>
              <a:t>依托相关信息平台，对辅助用药临床使用情况进行分析、评估，定期通报监测结果及相关预警信息。</a:t>
            </a:r>
            <a:endParaRPr lang="zh-CN" altLang="en-US" sz="2000">
              <a:latin typeface="Arial" panose="020B0604020202020204" pitchFamily="34" charset="0"/>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a:latin typeface="Arial" panose="020B0604020202020204" pitchFamily="34" charset="0"/>
                <a:sym typeface="+mn-ea"/>
              </a:rPr>
              <a:t>定期对本机构辅助用药合理应用情况进行考核，考核结果及时公示。</a:t>
            </a:r>
            <a:endParaRPr lang="zh-CN" altLang="en-US" sz="2000">
              <a:latin typeface="Arial" panose="020B0604020202020204" pitchFamily="34" charset="0"/>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a:latin typeface="Arial" panose="020B0604020202020204" pitchFamily="34" charset="0"/>
                <a:sym typeface="+mn-ea"/>
              </a:rPr>
              <a:t>将辅助用药临床应用情况作为医疗机构绩效考核工作的重要内容，充分运用考核结果，促进提升辅助用药科学管理水平。</a:t>
            </a:r>
            <a:endParaRPr lang="zh-CN" altLang="en-US" sz="2000">
              <a:latin typeface="Arial" panose="020B0604020202020204" pitchFamily="34" charset="0"/>
              <a:sym typeface="+mn-ea"/>
            </a:endParaRPr>
          </a:p>
          <a:p>
            <a:pPr marL="342900" indent="-342900">
              <a:lnSpc>
                <a:spcPct val="150000"/>
              </a:lnSpc>
              <a:buFont typeface="Wingdings" panose="05000000000000000000" charset="0"/>
              <a:buChar char="Ø"/>
            </a:pPr>
            <a:endParaRPr lang="zh-CN" altLang="en-US" sz="2000" noProof="0" dirty="0">
              <a:ln>
                <a:noFill/>
              </a:ln>
              <a:effectLst/>
              <a:uLnTx/>
              <a:uFillTx/>
              <a:latin typeface="Arial" panose="020B0604020202020204" pitchFamily="34" charset="0"/>
              <a:ea typeface="微软雅黑" panose="020B0503020204020204" pitchFamily="34" charset="-122"/>
              <a:sym typeface="+mn-ea"/>
            </a:endParaRPr>
          </a:p>
        </p:txBody>
      </p:sp>
      <p:sp>
        <p:nvSpPr>
          <p:cNvPr id="4" name="文本框 3"/>
          <p:cNvSpPr txBox="1"/>
          <p:nvPr/>
        </p:nvSpPr>
        <p:spPr>
          <a:xfrm>
            <a:off x="1840865" y="6212840"/>
            <a:ext cx="8302625" cy="645160"/>
          </a:xfrm>
          <a:prstGeom prst="rect">
            <a:avLst/>
          </a:prstGeom>
          <a:noFill/>
        </p:spPr>
        <p:txBody>
          <a:bodyPr wrap="none" rtlCol="0">
            <a:spAutoFit/>
          </a:bodyPr>
          <a:p>
            <a:pPr algn="l">
              <a:lnSpc>
                <a:spcPct val="50000"/>
              </a:lnSpc>
              <a:buClrTx/>
              <a:buSzTx/>
              <a:buNone/>
            </a:pPr>
            <a:endParaRPr kumimoji="0" lang="zh-CN" i="0" u="none" strike="noStrike" cap="none" normalizeH="0" baseline="0">
              <a:solidFill>
                <a:srgbClr val="000000"/>
              </a:solidFill>
              <a:ea typeface="宋体" panose="02010600030101010101" pitchFamily="2" charset="-122"/>
            </a:endParaRPr>
          </a:p>
          <a:p>
            <a:pPr indent="0" algn="l">
              <a:lnSpc>
                <a:spcPct val="50000"/>
              </a:lnSpc>
            </a:pPr>
            <a:endParaRPr lang="zh-CN">
              <a:solidFill>
                <a:srgbClr val="000000"/>
              </a:solidFill>
              <a:ea typeface="宋体" panose="02010600030101010101" pitchFamily="2" charset="-122"/>
              <a:sym typeface="+mn-ea"/>
            </a:endParaRPr>
          </a:p>
          <a:p>
            <a:pPr indent="0" algn="l">
              <a:lnSpc>
                <a:spcPct val="50000"/>
              </a:lnSpc>
            </a:pPr>
            <a:r>
              <a:rPr lang="en-US">
                <a:solidFill>
                  <a:srgbClr val="000000"/>
                </a:solidFill>
                <a:latin typeface="Calibri" panose="020F0502020204030204" charset="0"/>
                <a:ea typeface="宋体" panose="02010600030101010101" pitchFamily="2" charset="-122"/>
                <a:sym typeface="+mn-ea"/>
              </a:rPr>
              <a:t> </a:t>
            </a:r>
            <a:r>
              <a:rPr lang="zh-CN" altLang="en-US">
                <a:solidFill>
                  <a:srgbClr val="000000"/>
                </a:solidFill>
                <a:latin typeface="Calibri" panose="020F0502020204030204" charset="0"/>
                <a:ea typeface="宋体" panose="02010600030101010101" pitchFamily="2" charset="-122"/>
                <a:sym typeface="+mn-ea"/>
              </a:rPr>
              <a:t>《</a:t>
            </a:r>
            <a:r>
              <a:rPr lang="en-US">
                <a:solidFill>
                  <a:srgbClr val="000000"/>
                </a:solidFill>
                <a:latin typeface="Calibri" panose="020F0502020204030204" charset="0"/>
                <a:ea typeface="宋体" panose="02010600030101010101" pitchFamily="2" charset="-122"/>
                <a:sym typeface="+mn-ea"/>
              </a:rPr>
              <a:t>关于做好辅助用药临床应用管理有关工作的通知</a:t>
            </a:r>
            <a:r>
              <a:rPr lang="zh-CN" altLang="en-US">
                <a:solidFill>
                  <a:srgbClr val="000000"/>
                </a:solidFill>
                <a:latin typeface="Calibri" panose="020F0502020204030204" charset="0"/>
                <a:ea typeface="宋体" panose="02010600030101010101" pitchFamily="2" charset="-122"/>
                <a:sym typeface="+mn-ea"/>
              </a:rPr>
              <a:t>》</a:t>
            </a:r>
            <a:r>
              <a:rPr lang="zh-CN">
                <a:solidFill>
                  <a:srgbClr val="000000"/>
                </a:solidFill>
                <a:ea typeface="宋体" panose="02010600030101010101" pitchFamily="2" charset="-122"/>
                <a:sym typeface="+mn-ea"/>
              </a:rPr>
              <a:t>国卫办医函〔2018〕1112号</a:t>
            </a:r>
            <a:endParaRPr lang="en-US">
              <a:solidFill>
                <a:srgbClr val="000000"/>
              </a:solidFill>
              <a:latin typeface="Calibri" panose="020F0502020204030204" charset="0"/>
              <a:ea typeface="宋体" panose="02010600030101010101" pitchFamily="2" charset="-122"/>
              <a:sym typeface="+mn-ea"/>
            </a:endParaRPr>
          </a:p>
          <a:p>
            <a:pPr indent="0" algn="l">
              <a:lnSpc>
                <a:spcPct val="50000"/>
              </a:lnSpc>
            </a:pPr>
            <a:endParaRPr kumimoji="0" lang="zh-CN" altLang="en-US" i="0" u="none" strike="noStrike" cap="none"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mn-ea"/>
            </a:endParaRPr>
          </a:p>
        </p:txBody>
      </p:sp>
      <p:pic>
        <p:nvPicPr>
          <p:cNvPr id="5" name="Picture 3" descr="C:\Users\Administrator\Desktop\222.png222"/>
          <p:cNvPicPr>
            <a:picLocks noChangeAspect="1" noChangeArrowheads="1"/>
          </p:cNvPicPr>
          <p:nvPr/>
        </p:nvPicPr>
        <p:blipFill>
          <a:blip r:embed="rId5"/>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6"/>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11"/>
          <p:cNvSpPr/>
          <p:nvPr>
            <p:custDataLst>
              <p:tags r:id="rId1"/>
            </p:custDataLst>
          </p:nvPr>
        </p:nvSpPr>
        <p:spPr>
          <a:xfrm>
            <a:off x="11015939" y="1027104"/>
            <a:ext cx="1176061" cy="4750435"/>
          </a:xfrm>
          <a:custGeom>
            <a:avLst/>
            <a:gdLst>
              <a:gd name="ir" fmla="*/ w 3 4"/>
              <a:gd name="ib" fmla="*/ h 3 4"/>
            </a:gdLst>
            <a:ahLst/>
            <a:cxnLst>
              <a:cxn ang="3">
                <a:pos x="hc" y="t"/>
              </a:cxn>
              <a:cxn ang="cd2">
                <a:pos x="l" y="vc"/>
              </a:cxn>
              <a:cxn ang="cd4">
                <a:pos x="hc" y="b"/>
              </a:cxn>
              <a:cxn ang="0">
                <a:pos x="r" y="vc"/>
              </a:cxn>
            </a:cxnLst>
            <a:rect l="l" t="t" r="r" b="b"/>
            <a:pathLst>
              <a:path w="3741" h="7481">
                <a:moveTo>
                  <a:pt x="3741" y="0"/>
                </a:moveTo>
                <a:lnTo>
                  <a:pt x="3741" y="1"/>
                </a:lnTo>
                <a:lnTo>
                  <a:pt x="3741" y="7481"/>
                </a:lnTo>
                <a:lnTo>
                  <a:pt x="3741" y="7481"/>
                </a:lnTo>
                <a:lnTo>
                  <a:pt x="0" y="3741"/>
                </a:lnTo>
                <a:lnTo>
                  <a:pt x="3741" y="0"/>
                </a:lnTo>
                <a:close/>
              </a:path>
            </a:pathLst>
          </a:custGeom>
          <a:solidFill>
            <a:schemeClr val="accent1">
              <a:lumMod val="5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0" name="矩形 19"/>
          <p:cNvSpPr/>
          <p:nvPr>
            <p:custDataLst>
              <p:tags r:id="rId2"/>
            </p:custDataLst>
          </p:nvPr>
        </p:nvSpPr>
        <p:spPr>
          <a:xfrm rot="660000">
            <a:off x="972185" y="5839460"/>
            <a:ext cx="718185" cy="718185"/>
          </a:xfrm>
          <a:prstGeom prst="rect">
            <a:avLst/>
          </a:prstGeom>
          <a:solidFill>
            <a:schemeClr val="accent4">
              <a:lumMod val="60000"/>
              <a:lumOff val="4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21" name="任意多边形 15"/>
          <p:cNvSpPr/>
          <p:nvPr>
            <p:custDataLst>
              <p:tags r:id="rId3"/>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2" name="矩形 21"/>
          <p:cNvSpPr/>
          <p:nvPr>
            <p:custDataLst>
              <p:tags r:id="rId4"/>
            </p:custDataLst>
          </p:nvPr>
        </p:nvSpPr>
        <p:spPr>
          <a:xfrm rot="20700000">
            <a:off x="340360" y="5594985"/>
            <a:ext cx="849630" cy="849630"/>
          </a:xfrm>
          <a:prstGeom prst="rect">
            <a:avLst/>
          </a:prstGeom>
          <a:solidFill>
            <a:schemeClr val="accent6"/>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8" name="文本框 7"/>
          <p:cNvSpPr txBox="1"/>
          <p:nvPr>
            <p:custDataLst>
              <p:tags r:id="rId5"/>
            </p:custDataLst>
          </p:nvPr>
        </p:nvSpPr>
        <p:spPr>
          <a:xfrm>
            <a:off x="869315" y="718185"/>
            <a:ext cx="10602595" cy="708025"/>
          </a:xfrm>
          <a:prstGeom prst="rect">
            <a:avLst/>
          </a:prstGeom>
          <a:noFill/>
        </p:spPr>
        <p:txBody>
          <a:bodyPr wrap="square" rtlCol="0" anchor="ctr" anchorCtr="0">
            <a:noAutofit/>
          </a:bodyPr>
          <a:lstStyle/>
          <a:p>
            <a:pPr fontAlgn="auto"/>
            <a:r>
              <a:rPr lang="zh-CN" altLang="en-US" sz="3600" b="1" dirty="0">
                <a:solidFill>
                  <a:schemeClr val="accent1"/>
                </a:solidFill>
                <a:uFillTx/>
                <a:latin typeface="Arial" panose="020B0604020202020204" pitchFamily="34" charset="0"/>
                <a:ea typeface="微软雅黑" panose="020B0503020204020204" pitchFamily="34" charset="-122"/>
              </a:rPr>
              <a:t>策略四   </a:t>
            </a:r>
            <a:r>
              <a:rPr lang="zh-CN" altLang="en-US" sz="3600" b="1" dirty="0">
                <a:solidFill>
                  <a:schemeClr val="accent1"/>
                </a:solidFill>
                <a:uFillTx/>
                <a:latin typeface="Arial" panose="020B0604020202020204" pitchFamily="34" charset="0"/>
                <a:ea typeface="微软雅黑" panose="020B0503020204020204" pitchFamily="34" charset="-122"/>
                <a:sym typeface="+mn-ea"/>
              </a:rPr>
              <a:t>严格落实处方点评，加强监测考核</a:t>
            </a:r>
            <a:br>
              <a:rPr lang="en-US" altLang="zh-CN" sz="3600" b="1" dirty="0">
                <a:solidFill>
                  <a:schemeClr val="accent1"/>
                </a:solidFill>
                <a:uFillTx/>
                <a:latin typeface="Arial" panose="020B0604020202020204" pitchFamily="34" charset="0"/>
                <a:ea typeface="微软雅黑" panose="020B0503020204020204" pitchFamily="34" charset="-122"/>
                <a:sym typeface="+mn-ea"/>
              </a:rPr>
            </a:br>
            <a:endParaRPr lang="en-US" altLang="zh-CN" sz="3600" b="1" dirty="0">
              <a:solidFill>
                <a:schemeClr val="accent1"/>
              </a:solidFill>
              <a:uFillTx/>
              <a:latin typeface="Arial" panose="020B0604020202020204" pitchFamily="34" charset="0"/>
              <a:ea typeface="微软雅黑" panose="020B0503020204020204" pitchFamily="34" charset="-122"/>
            </a:endParaRPr>
          </a:p>
        </p:txBody>
      </p:sp>
      <p:sp>
        <p:nvSpPr>
          <p:cNvPr id="2" name="文本框 1"/>
          <p:cNvSpPr txBox="1"/>
          <p:nvPr/>
        </p:nvSpPr>
        <p:spPr>
          <a:xfrm>
            <a:off x="1187450" y="1457960"/>
            <a:ext cx="9740900" cy="3846195"/>
          </a:xfrm>
          <a:prstGeom prst="rect">
            <a:avLst/>
          </a:prstGeom>
          <a:noFill/>
        </p:spPr>
        <p:txBody>
          <a:bodyPr wrap="square" rtlCol="0" anchor="t">
            <a:spAutoFit/>
          </a:bodyPr>
          <a:p>
            <a:pPr marR="0" lvl="0" indent="0" algn="l" defTabSz="914400" rtl="0" fontAlgn="auto">
              <a:lnSpc>
                <a:spcPct val="200000"/>
              </a:lnSpc>
              <a:spcBef>
                <a:spcPts val="0"/>
              </a:spcBef>
              <a:spcAft>
                <a:spcPts val="0"/>
              </a:spcAft>
              <a:buClrTx/>
              <a:buSzTx/>
              <a:buFont typeface="Wingdings" panose="05000000000000000000" charset="0"/>
              <a:buNone/>
            </a:pPr>
            <a:r>
              <a:rPr lang="en-US" altLang="zh-CN" sz="2400" b="1">
                <a:latin typeface="Arial" panose="020B0604020202020204" pitchFamily="34" charset="0"/>
                <a:sym typeface="+mn-ea"/>
              </a:rPr>
              <a:t>3.</a:t>
            </a:r>
            <a:r>
              <a:rPr lang="zh-CN" altLang="en-US" sz="2400" b="1">
                <a:latin typeface="Arial" panose="020B0604020202020204" pitchFamily="34" charset="0"/>
                <a:sym typeface="+mn-ea"/>
              </a:rPr>
              <a:t>基本药物点评与考核</a:t>
            </a:r>
            <a:endParaRPr lang="en-US" altLang="zh-CN" sz="2400" b="1">
              <a:latin typeface="Arial" panose="020B0604020202020204" pitchFamily="34" charset="0"/>
              <a:sym typeface="+mn-ea"/>
            </a:endParaRPr>
          </a:p>
          <a:p>
            <a:pPr marL="342900" marR="0" lvl="0" indent="-342900" algn="l" defTabSz="914400" rtl="0" fontAlgn="auto">
              <a:lnSpc>
                <a:spcPct val="200000"/>
              </a:lnSpc>
              <a:spcBef>
                <a:spcPts val="0"/>
              </a:spcBef>
              <a:spcAft>
                <a:spcPts val="0"/>
              </a:spcAft>
              <a:buClrTx/>
              <a:buSzTx/>
              <a:buFont typeface="Wingdings" panose="05000000000000000000" charset="0"/>
              <a:buChar char="Ø"/>
            </a:pPr>
            <a:r>
              <a:rPr lang="zh-CN" altLang="en-US" sz="2000">
                <a:latin typeface="Arial" panose="020B0604020202020204" pitchFamily="34" charset="0"/>
                <a:sym typeface="+mn-ea"/>
              </a:rPr>
              <a:t>将基本药物使用情况作为处方点评的重点内容，对无正当理由不首选基本药物的予以通报。</a:t>
            </a:r>
            <a:endParaRPr lang="zh-CN" altLang="en-US" sz="2000">
              <a:latin typeface="Arial" panose="020B0604020202020204" pitchFamily="34" charset="0"/>
              <a:sym typeface="+mn-ea"/>
            </a:endParaRPr>
          </a:p>
          <a:p>
            <a:pPr marL="342900" marR="0" lvl="0" indent="-342900" algn="l" defTabSz="914400" rtl="0" fontAlgn="auto">
              <a:lnSpc>
                <a:spcPct val="200000"/>
              </a:lnSpc>
              <a:spcBef>
                <a:spcPts val="0"/>
              </a:spcBef>
              <a:spcAft>
                <a:spcPts val="0"/>
              </a:spcAft>
              <a:buClrTx/>
              <a:buSzTx/>
              <a:buFont typeface="Wingdings" panose="05000000000000000000" charset="0"/>
              <a:buChar char="Ø"/>
            </a:pPr>
            <a:r>
              <a:rPr lang="zh-CN" altLang="en-US" sz="2000">
                <a:sym typeface="+mn-ea"/>
              </a:rPr>
              <a:t>合理用药考核的重点内容包括公立医疗机构国家基本药物配备使用情况；加强考核结果运用，根据考核中发现的问题持续改进工作，不断提高合理用药水平。</a:t>
            </a:r>
            <a:endParaRPr lang="zh-CN" altLang="en-US" sz="2400">
              <a:latin typeface="Arial" panose="020B0604020202020204" pitchFamily="34" charset="0"/>
              <a:sym typeface="+mn-ea"/>
            </a:endParaRPr>
          </a:p>
          <a:p>
            <a:pPr marL="342900" indent="-342900">
              <a:lnSpc>
                <a:spcPct val="150000"/>
              </a:lnSpc>
              <a:buFont typeface="Wingdings" panose="05000000000000000000" charset="0"/>
              <a:buChar char="Ø"/>
            </a:pPr>
            <a:endParaRPr lang="zh-CN" altLang="en-US" sz="2400" noProof="0" dirty="0">
              <a:ln>
                <a:noFill/>
              </a:ln>
              <a:effectLst/>
              <a:uLnTx/>
              <a:uFillTx/>
              <a:latin typeface="Arial" panose="020B0604020202020204" pitchFamily="34" charset="0"/>
              <a:ea typeface="微软雅黑" panose="020B0503020204020204" pitchFamily="34" charset="-122"/>
              <a:sym typeface="+mn-ea"/>
            </a:endParaRPr>
          </a:p>
        </p:txBody>
      </p:sp>
      <p:sp>
        <p:nvSpPr>
          <p:cNvPr id="3" name="文本框 2"/>
          <p:cNvSpPr txBox="1"/>
          <p:nvPr/>
        </p:nvSpPr>
        <p:spPr>
          <a:xfrm>
            <a:off x="1898650" y="6351270"/>
            <a:ext cx="11403330" cy="506730"/>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2000"/>
              </a:spcAft>
              <a:buClrTx/>
              <a:buSzTx/>
              <a:buFontTx/>
              <a:buNone/>
            </a:pPr>
            <a:r>
              <a:rPr lang="zh-CN" altLang="en-US" noProof="0" dirty="0">
                <a:ln>
                  <a:noFill/>
                </a:ln>
                <a:effectLst/>
                <a:uLnTx/>
                <a:uFillTx/>
                <a:latin typeface="Arial" panose="020B0604020202020204" pitchFamily="34" charset="0"/>
                <a:ea typeface="微软雅黑" panose="020B0503020204020204" pitchFamily="34" charset="-122"/>
                <a:sym typeface="+mn-ea"/>
              </a:rPr>
              <a:t>  </a:t>
            </a:r>
            <a:endParaRPr lang="zh-CN">
              <a:solidFill>
                <a:srgbClr val="000000"/>
              </a:solidFill>
              <a:ea typeface="宋体" panose="02010600030101010101" pitchFamily="2" charset="-122"/>
              <a:sym typeface="+mn-ea"/>
            </a:endParaRPr>
          </a:p>
        </p:txBody>
      </p:sp>
      <p:pic>
        <p:nvPicPr>
          <p:cNvPr id="5" name="Picture 3" descr="C:\Users\Administrator\Desktop\222.png222"/>
          <p:cNvPicPr>
            <a:picLocks noChangeAspect="1" noChangeArrowheads="1"/>
          </p:cNvPicPr>
          <p:nvPr/>
        </p:nvPicPr>
        <p:blipFill>
          <a:blip r:embed="rId6"/>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1898650" y="5987415"/>
            <a:ext cx="10050780" cy="1032510"/>
          </a:xfrm>
          <a:prstGeom prst="rect">
            <a:avLst/>
          </a:prstGeom>
          <a:noFill/>
        </p:spPr>
        <p:txBody>
          <a:bodyPr wrap="none" rtlCol="0" anchor="t">
            <a:spAutoFit/>
          </a:bodyPr>
          <a:p>
            <a:pPr algn="l">
              <a:lnSpc>
                <a:spcPct val="120000"/>
              </a:lnSpc>
              <a:buClrTx/>
              <a:buSzTx/>
              <a:buNone/>
            </a:pPr>
            <a:r>
              <a:rPr lang="zh-CN">
                <a:solidFill>
                  <a:srgbClr val="000000"/>
                </a:solidFill>
                <a:ea typeface="宋体" panose="02010600030101010101" pitchFamily="2" charset="-122"/>
                <a:sym typeface="+mn-ea"/>
              </a:rPr>
              <a:t>《国家卫生健康委办公厅关于做好医疗机构合理用药考核 工作的通知》国卫办医函〔2019〕903号</a:t>
            </a:r>
            <a:endParaRPr lang="zh-CN">
              <a:solidFill>
                <a:srgbClr val="000000"/>
              </a:solidFill>
              <a:ea typeface="宋体" panose="02010600030101010101" pitchFamily="2" charset="-122"/>
              <a:sym typeface="+mn-ea"/>
            </a:endParaRPr>
          </a:p>
          <a:p>
            <a:pPr algn="l">
              <a:lnSpc>
                <a:spcPct val="120000"/>
              </a:lnSpc>
              <a:buClrTx/>
              <a:buSzTx/>
              <a:buNone/>
            </a:pPr>
            <a:r>
              <a:rPr lang="zh-CN">
                <a:solidFill>
                  <a:srgbClr val="000000"/>
                </a:solidFill>
                <a:ea typeface="宋体" panose="02010600030101010101" pitchFamily="2" charset="-122"/>
                <a:sym typeface="+mn-ea"/>
              </a:rPr>
              <a:t>《国务院办公厅关于完善国家基本药物制度的意见》国办发〔2018〕88号</a:t>
            </a:r>
            <a:endParaRPr lang="zh-CN">
              <a:solidFill>
                <a:srgbClr val="000000"/>
              </a:solidFill>
              <a:ea typeface="宋体" panose="02010600030101010101" pitchFamily="2" charset="-122"/>
              <a:sym typeface="+mn-ea"/>
            </a:endParaRPr>
          </a:p>
          <a:p>
            <a:pPr algn="l">
              <a:lnSpc>
                <a:spcPct val="100000"/>
              </a:lnSpc>
              <a:buClrTx/>
              <a:buSzTx/>
              <a:buNone/>
            </a:pPr>
            <a:endParaRPr lang="zh-CN">
              <a:solidFill>
                <a:srgbClr val="000000"/>
              </a:solidFill>
              <a:ea typeface="宋体" panose="02010600030101010101" pitchFamily="2" charset="-122"/>
              <a:sym typeface="+mn-ea"/>
            </a:endParaRPr>
          </a:p>
        </p:txBody>
      </p:sp>
    </p:spTree>
    <p:custDataLst>
      <p:tags r:id="rId7"/>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11"/>
          <p:cNvSpPr/>
          <p:nvPr>
            <p:custDataLst>
              <p:tags r:id="rId1"/>
            </p:custDataLst>
          </p:nvPr>
        </p:nvSpPr>
        <p:spPr>
          <a:xfrm>
            <a:off x="11015939" y="1027104"/>
            <a:ext cx="1176061" cy="4750435"/>
          </a:xfrm>
          <a:custGeom>
            <a:avLst/>
            <a:gdLst>
              <a:gd name="ir" fmla="*/ w 3 4"/>
              <a:gd name="ib" fmla="*/ h 3 4"/>
            </a:gdLst>
            <a:ahLst/>
            <a:cxnLst>
              <a:cxn ang="3">
                <a:pos x="hc" y="t"/>
              </a:cxn>
              <a:cxn ang="cd2">
                <a:pos x="l" y="vc"/>
              </a:cxn>
              <a:cxn ang="cd4">
                <a:pos x="hc" y="b"/>
              </a:cxn>
              <a:cxn ang="0">
                <a:pos x="r" y="vc"/>
              </a:cxn>
            </a:cxnLst>
            <a:rect l="l" t="t" r="r" b="b"/>
            <a:pathLst>
              <a:path w="3741" h="7481">
                <a:moveTo>
                  <a:pt x="3741" y="0"/>
                </a:moveTo>
                <a:lnTo>
                  <a:pt x="3741" y="1"/>
                </a:lnTo>
                <a:lnTo>
                  <a:pt x="3741" y="7481"/>
                </a:lnTo>
                <a:lnTo>
                  <a:pt x="3741" y="7481"/>
                </a:lnTo>
                <a:lnTo>
                  <a:pt x="0" y="3741"/>
                </a:lnTo>
                <a:lnTo>
                  <a:pt x="3741" y="0"/>
                </a:lnTo>
                <a:close/>
              </a:path>
            </a:pathLst>
          </a:custGeom>
          <a:solidFill>
            <a:schemeClr val="accent1">
              <a:lumMod val="5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0" name="矩形 19"/>
          <p:cNvSpPr/>
          <p:nvPr>
            <p:custDataLst>
              <p:tags r:id="rId2"/>
            </p:custDataLst>
          </p:nvPr>
        </p:nvSpPr>
        <p:spPr>
          <a:xfrm rot="660000">
            <a:off x="972185" y="5839460"/>
            <a:ext cx="718185" cy="718185"/>
          </a:xfrm>
          <a:prstGeom prst="rect">
            <a:avLst/>
          </a:prstGeom>
          <a:solidFill>
            <a:schemeClr val="accent4">
              <a:lumMod val="60000"/>
              <a:lumOff val="40000"/>
            </a:schemeClr>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21" name="任意多边形 15"/>
          <p:cNvSpPr/>
          <p:nvPr>
            <p:custDataLst>
              <p:tags r:id="rId3"/>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22" name="矩形 21"/>
          <p:cNvSpPr/>
          <p:nvPr>
            <p:custDataLst>
              <p:tags r:id="rId4"/>
            </p:custDataLst>
          </p:nvPr>
        </p:nvSpPr>
        <p:spPr>
          <a:xfrm rot="20700000">
            <a:off x="340360" y="5594985"/>
            <a:ext cx="849630" cy="849630"/>
          </a:xfrm>
          <a:prstGeom prst="rect">
            <a:avLst/>
          </a:prstGeom>
          <a:solidFill>
            <a:schemeClr val="accent6"/>
          </a:solidFill>
          <a:ln>
            <a:noFill/>
          </a:ln>
        </p:spPr>
        <p:style>
          <a:lnRef idx="2">
            <a:srgbClr val="0894A5">
              <a:shade val="50000"/>
            </a:srgbClr>
          </a:lnRef>
          <a:fillRef idx="1">
            <a:srgbClr val="0894A5"/>
          </a:fillRef>
          <a:effectRef idx="0">
            <a:srgbClr val="0894A5"/>
          </a:effectRef>
          <a:fontRef idx="minor">
            <a:sysClr val="window" lastClr="FFFFFF"/>
          </a:fontRef>
        </p:style>
        <p:txBody>
          <a:bodyPr rtlCol="0" anchor="ctr"/>
          <a:lstStyle/>
          <a:p>
            <a:pPr algn="ctr"/>
            <a:endParaRPr lang="zh-CN" altLang="en-US"/>
          </a:p>
        </p:txBody>
      </p:sp>
      <p:sp>
        <p:nvSpPr>
          <p:cNvPr id="2" name="文本框 1"/>
          <p:cNvSpPr txBox="1"/>
          <p:nvPr/>
        </p:nvSpPr>
        <p:spPr>
          <a:xfrm>
            <a:off x="1169035" y="1663700"/>
            <a:ext cx="9740900" cy="3692525"/>
          </a:xfrm>
          <a:prstGeom prst="rect">
            <a:avLst/>
          </a:prstGeom>
          <a:noFill/>
        </p:spPr>
        <p:txBody>
          <a:bodyPr wrap="square" rtlCol="0" anchor="t">
            <a:spAutoFit/>
          </a:bodyPr>
          <a:p>
            <a:pPr marR="0" lvl="0" indent="0" algn="l" defTabSz="914400" rtl="0" fontAlgn="auto">
              <a:lnSpc>
                <a:spcPct val="150000"/>
              </a:lnSpc>
              <a:spcBef>
                <a:spcPts val="0"/>
              </a:spcBef>
              <a:spcAft>
                <a:spcPts val="0"/>
              </a:spcAft>
              <a:buClrTx/>
              <a:buSzTx/>
              <a:buFont typeface="Wingdings" panose="05000000000000000000" charset="0"/>
              <a:buNone/>
            </a:pPr>
            <a:r>
              <a:rPr lang="en-US" altLang="zh-CN" sz="2400">
                <a:sym typeface="+mn-ea"/>
              </a:rPr>
              <a:t>1.</a:t>
            </a:r>
            <a:r>
              <a:rPr lang="zh-CN" altLang="en-US" sz="2400">
                <a:sym typeface="+mn-ea"/>
              </a:rPr>
              <a:t>依托信息管理平台，对</a:t>
            </a:r>
            <a:r>
              <a:rPr lang="zh-CN" altLang="en-US" sz="2400">
                <a:sym typeface="+mn-ea"/>
              </a:rPr>
              <a:t>抗菌药物、</a:t>
            </a:r>
            <a:r>
              <a:rPr lang="zh-CN" altLang="en-US" sz="2400">
                <a:sym typeface="+mn-ea"/>
              </a:rPr>
              <a:t>基本药物和辅助用药的临床使用情况指标进行分析、评估，发现问题，及时纠正，并定期通报监测结果及相关预警信息。</a:t>
            </a:r>
            <a:endParaRPr lang="zh-CN" altLang="en-US" sz="2400">
              <a:sym typeface="+mn-ea"/>
            </a:endParaRPr>
          </a:p>
          <a:p>
            <a:pPr marR="0" lvl="0" indent="0" algn="l" defTabSz="914400" rtl="0" fontAlgn="auto">
              <a:lnSpc>
                <a:spcPct val="150000"/>
              </a:lnSpc>
              <a:spcBef>
                <a:spcPts val="0"/>
              </a:spcBef>
              <a:spcAft>
                <a:spcPts val="0"/>
              </a:spcAft>
              <a:buClrTx/>
              <a:buSzTx/>
              <a:buFont typeface="Wingdings" panose="05000000000000000000" charset="0"/>
              <a:buNone/>
            </a:pPr>
            <a:r>
              <a:rPr lang="en-US" altLang="zh-CN" sz="2400" noProof="0" dirty="0">
                <a:ln>
                  <a:noFill/>
                </a:ln>
                <a:effectLst/>
                <a:uLnTx/>
                <a:uFillTx/>
                <a:latin typeface="Arial" panose="020B0604020202020204" pitchFamily="34" charset="0"/>
                <a:ea typeface="微软雅黑" panose="020B0503020204020204" pitchFamily="34" charset="-122"/>
                <a:sym typeface="+mn-ea"/>
              </a:rPr>
              <a:t>2.</a:t>
            </a:r>
            <a:r>
              <a:rPr lang="zh-CN" altLang="en-US" sz="2400" noProof="0" dirty="0">
                <a:ln>
                  <a:noFill/>
                </a:ln>
                <a:effectLst/>
                <a:uLnTx/>
                <a:uFillTx/>
                <a:latin typeface="Arial" panose="020B0604020202020204" pitchFamily="34" charset="0"/>
                <a:ea typeface="微软雅黑" panose="020B0503020204020204" pitchFamily="34" charset="-122"/>
                <a:sym typeface="+mn-ea"/>
              </a:rPr>
              <a:t>建立奖惩制度</a:t>
            </a:r>
            <a:endParaRPr lang="zh-CN" altLang="en-US" sz="2400" noProof="0" dirty="0">
              <a:ln>
                <a:noFill/>
              </a:ln>
              <a:effectLst/>
              <a:uLnTx/>
              <a:uFillTx/>
              <a:latin typeface="Arial" panose="020B0604020202020204" pitchFamily="34" charset="0"/>
              <a:ea typeface="微软雅黑" panose="020B0503020204020204" pitchFamily="34" charset="-122"/>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noProof="0" dirty="0">
                <a:ln>
                  <a:noFill/>
                </a:ln>
                <a:effectLst/>
                <a:uLnTx/>
                <a:uFillTx/>
                <a:latin typeface="Arial" panose="020B0604020202020204" pitchFamily="34" charset="0"/>
                <a:ea typeface="微软雅黑" panose="020B0503020204020204" pitchFamily="34" charset="-122"/>
                <a:sym typeface="+mn-ea"/>
              </a:rPr>
              <a:t>对优先使用基本药物，使用量逐年增加的科室，予以奖励。</a:t>
            </a:r>
            <a:endParaRPr lang="zh-CN" altLang="en-US" sz="2000" noProof="0" dirty="0">
              <a:ln>
                <a:noFill/>
              </a:ln>
              <a:effectLst/>
              <a:uLnTx/>
              <a:uFillTx/>
              <a:latin typeface="Arial" panose="020B0604020202020204" pitchFamily="34" charset="0"/>
              <a:ea typeface="微软雅黑" panose="020B0503020204020204" pitchFamily="34" charset="-122"/>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a:solidFill>
                  <a:schemeClr val="tx1"/>
                </a:solidFill>
                <a:sym typeface="+mn-ea"/>
              </a:rPr>
              <a:t>对辅助用药考核指标，与上一年比较，逐渐下降科室予以奖励，上升</a:t>
            </a:r>
            <a:r>
              <a:rPr lang="zh-CN" altLang="en-US" sz="2000" noProof="0" dirty="0">
                <a:ln>
                  <a:noFill/>
                </a:ln>
                <a:effectLst/>
                <a:uLnTx/>
                <a:uFillTx/>
                <a:latin typeface="Arial" panose="020B0604020202020204" pitchFamily="34" charset="0"/>
                <a:ea typeface="微软雅黑" panose="020B0503020204020204" pitchFamily="34" charset="-122"/>
                <a:sym typeface="+mn-ea"/>
              </a:rPr>
              <a:t>予以处罚。</a:t>
            </a:r>
            <a:endParaRPr lang="zh-CN" altLang="en-US" sz="2000" noProof="0" dirty="0">
              <a:ln>
                <a:noFill/>
              </a:ln>
              <a:effectLst/>
              <a:uLnTx/>
              <a:uFillTx/>
              <a:latin typeface="Arial" panose="020B0604020202020204" pitchFamily="34" charset="0"/>
              <a:ea typeface="微软雅黑" panose="020B0503020204020204" pitchFamily="34" charset="-122"/>
              <a:sym typeface="+mn-ea"/>
            </a:endParaRPr>
          </a:p>
          <a:p>
            <a:pPr marL="342900" marR="0" lvl="0" indent="-342900" algn="l" defTabSz="914400" rtl="0" fontAlgn="auto">
              <a:lnSpc>
                <a:spcPct val="150000"/>
              </a:lnSpc>
              <a:spcBef>
                <a:spcPts val="0"/>
              </a:spcBef>
              <a:spcAft>
                <a:spcPts val="0"/>
              </a:spcAft>
              <a:buClrTx/>
              <a:buSzTx/>
              <a:buFont typeface="Wingdings" panose="05000000000000000000" charset="0"/>
              <a:buChar char="Ø"/>
            </a:pPr>
            <a:r>
              <a:rPr lang="zh-CN" altLang="en-US" sz="2000" noProof="0" dirty="0">
                <a:ln>
                  <a:noFill/>
                </a:ln>
                <a:effectLst/>
                <a:uLnTx/>
                <a:uFillTx/>
                <a:latin typeface="Arial" panose="020B0604020202020204" pitchFamily="34" charset="0"/>
                <a:ea typeface="微软雅黑" panose="020B0503020204020204" pitchFamily="34" charset="-122"/>
                <a:sym typeface="+mn-ea"/>
              </a:rPr>
              <a:t>各科室针对抗菌药物指标签订责任状，未达标科室，予以处罚。</a:t>
            </a:r>
            <a:endParaRPr lang="zh-CN" altLang="en-US" sz="2000" noProof="0" dirty="0">
              <a:ln>
                <a:noFill/>
              </a:ln>
              <a:effectLst/>
              <a:uLnTx/>
              <a:uFillTx/>
              <a:latin typeface="Arial" panose="020B0604020202020204" pitchFamily="34" charset="0"/>
              <a:ea typeface="微软雅黑" panose="020B0503020204020204" pitchFamily="34" charset="-122"/>
              <a:sym typeface="+mn-ea"/>
            </a:endParaRPr>
          </a:p>
        </p:txBody>
      </p:sp>
      <p:sp>
        <p:nvSpPr>
          <p:cNvPr id="3" name="文本框 2"/>
          <p:cNvSpPr txBox="1"/>
          <p:nvPr/>
        </p:nvSpPr>
        <p:spPr>
          <a:xfrm>
            <a:off x="1880870" y="6351270"/>
            <a:ext cx="11403330" cy="506730"/>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2000"/>
              </a:spcAft>
              <a:buClrTx/>
              <a:buSzTx/>
              <a:buFontTx/>
              <a:buNone/>
            </a:pPr>
            <a:r>
              <a:rPr lang="zh-CN" altLang="en-US" noProof="0" dirty="0">
                <a:ln>
                  <a:noFill/>
                </a:ln>
                <a:effectLst/>
                <a:uLnTx/>
                <a:uFillTx/>
                <a:latin typeface="Arial" panose="020B0604020202020204" pitchFamily="34" charset="0"/>
                <a:ea typeface="微软雅黑" panose="020B0503020204020204" pitchFamily="34" charset="-122"/>
                <a:sym typeface="+mn-ea"/>
              </a:rPr>
              <a:t>   </a:t>
            </a:r>
            <a:r>
              <a:rPr lang="zh-CN">
                <a:solidFill>
                  <a:srgbClr val="000000"/>
                </a:solidFill>
                <a:ea typeface="宋体" panose="02010600030101010101" pitchFamily="2" charset="-122"/>
                <a:sym typeface="+mn-ea"/>
              </a:rPr>
              <a:t>《国务院办公厅关于完善国家基本药物制度的意见》</a:t>
            </a:r>
            <a:r>
              <a:rPr lang="zh-CN">
                <a:solidFill>
                  <a:srgbClr val="000000"/>
                </a:solidFill>
                <a:ea typeface="宋体" panose="02010600030101010101" pitchFamily="2" charset="-122"/>
                <a:sym typeface="+mn-ea"/>
              </a:rPr>
              <a:t>国办发〔2018〕88号</a:t>
            </a:r>
            <a:endParaRPr lang="zh-CN">
              <a:solidFill>
                <a:srgbClr val="000000"/>
              </a:solidFill>
              <a:ea typeface="宋体" panose="02010600030101010101" pitchFamily="2" charset="-122"/>
              <a:sym typeface="+mn-ea"/>
            </a:endParaRPr>
          </a:p>
        </p:txBody>
      </p:sp>
      <p:sp>
        <p:nvSpPr>
          <p:cNvPr id="4" name="文本框 3"/>
          <p:cNvSpPr txBox="1"/>
          <p:nvPr/>
        </p:nvSpPr>
        <p:spPr>
          <a:xfrm>
            <a:off x="1751965" y="622935"/>
            <a:ext cx="7879080" cy="1198880"/>
          </a:xfrm>
          <a:prstGeom prst="rect">
            <a:avLst/>
          </a:prstGeom>
          <a:noFill/>
        </p:spPr>
        <p:txBody>
          <a:bodyPr wrap="none" rtlCol="0" anchor="t">
            <a:spAutoFit/>
          </a:bodyPr>
          <a:p>
            <a:r>
              <a:rPr lang="zh-CN" altLang="en-US" sz="3600" b="1" dirty="0">
                <a:solidFill>
                  <a:schemeClr val="accent1"/>
                </a:solidFill>
                <a:uFillTx/>
                <a:latin typeface="Arial" panose="020B0604020202020204" pitchFamily="34" charset="0"/>
                <a:ea typeface="微软雅黑" panose="020B0503020204020204" pitchFamily="34" charset="-122"/>
                <a:sym typeface="+mn-ea"/>
              </a:rPr>
              <a:t>策略五   健全激励机制，完善奖惩制度</a:t>
            </a:r>
            <a:br>
              <a:rPr lang="en-US" altLang="zh-CN" sz="3600" b="1" dirty="0">
                <a:solidFill>
                  <a:schemeClr val="accent1"/>
                </a:solidFill>
                <a:uFillTx/>
                <a:latin typeface="Arial" panose="020B0604020202020204" pitchFamily="34" charset="0"/>
                <a:ea typeface="微软雅黑" panose="020B0503020204020204" pitchFamily="34" charset="-122"/>
                <a:sym typeface="+mn-ea"/>
              </a:rPr>
            </a:br>
            <a:endParaRPr lang="zh-CN" altLang="en-US" sz="3600"/>
          </a:p>
        </p:txBody>
      </p:sp>
      <p:pic>
        <p:nvPicPr>
          <p:cNvPr id="5" name="Picture 3" descr="C:\Users\Administrator\Desktop\222.png222"/>
          <p:cNvPicPr>
            <a:picLocks noChangeAspect="1" noChangeArrowheads="1"/>
          </p:cNvPicPr>
          <p:nvPr/>
        </p:nvPicPr>
        <p:blipFill>
          <a:blip r:embed="rId5"/>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6"/>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15"/>
          <p:cNvSpPr/>
          <p:nvPr>
            <p:custDataLst>
              <p:tags r:id="rId1"/>
            </p:custDataLst>
          </p:nvPr>
        </p:nvSpPr>
        <p:spPr>
          <a:xfrm rot="8220000">
            <a:off x="-337217" y="762539"/>
            <a:ext cx="692111" cy="716280"/>
          </a:xfrm>
          <a:custGeom>
            <a:avLst/>
            <a:gdLst/>
            <a:ahLst/>
            <a:cxnLst>
              <a:cxn ang="3">
                <a:pos x="hc" y="t"/>
              </a:cxn>
              <a:cxn ang="cd2">
                <a:pos x="l" y="vc"/>
              </a:cxn>
              <a:cxn ang="cd4">
                <a:pos x="hc" y="b"/>
              </a:cxn>
              <a:cxn ang="0">
                <a:pos x="r" y="vc"/>
              </a:cxn>
            </a:cxnLst>
            <a:rect l="l" t="t" r="r" b="b"/>
            <a:pathLst>
              <a:path w="1090" h="1128">
                <a:moveTo>
                  <a:pt x="0" y="0"/>
                </a:moveTo>
                <a:lnTo>
                  <a:pt x="1090" y="0"/>
                </a:lnTo>
                <a:lnTo>
                  <a:pt x="38" y="1128"/>
                </a:lnTo>
                <a:lnTo>
                  <a:pt x="0" y="1128"/>
                </a:lnTo>
                <a:lnTo>
                  <a:pt x="0" y="0"/>
                </a:lnTo>
                <a:close/>
              </a:path>
            </a:pathLst>
          </a:custGeom>
          <a:solidFill>
            <a:schemeClr val="accent1"/>
          </a:solidFill>
          <a:ln>
            <a:noFill/>
          </a:ln>
        </p:spPr>
        <p:style>
          <a:lnRef idx="2">
            <a:srgbClr val="0894A5">
              <a:shade val="50000"/>
            </a:srgbClr>
          </a:lnRef>
          <a:fillRef idx="1">
            <a:srgbClr val="0894A5"/>
          </a:fillRef>
          <a:effectRef idx="0">
            <a:srgbClr val="0894A5"/>
          </a:effectRef>
          <a:fontRef idx="minor">
            <a:sysClr val="window" lastClr="FFFFFF"/>
          </a:fontRef>
        </p:style>
        <p:txBody>
          <a:bodyPr wrap="square" rtlCol="0" anchor="ctr">
            <a:noAutofit/>
          </a:bodyPr>
          <a:lstStyle/>
          <a:p>
            <a:pPr algn="ctr"/>
            <a:endParaRPr lang="zh-CN" altLang="en-US"/>
          </a:p>
        </p:txBody>
      </p:sp>
      <p:sp>
        <p:nvSpPr>
          <p:cNvPr id="3" name="文本框 2"/>
          <p:cNvSpPr txBox="1"/>
          <p:nvPr/>
        </p:nvSpPr>
        <p:spPr>
          <a:xfrm>
            <a:off x="1186815" y="6351270"/>
            <a:ext cx="9427210" cy="506730"/>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2000"/>
              </a:spcAft>
              <a:buClrTx/>
              <a:buSzTx/>
              <a:buFontTx/>
              <a:buNone/>
            </a:pPr>
            <a:r>
              <a:rPr lang="zh-CN">
                <a:solidFill>
                  <a:srgbClr val="000000"/>
                </a:solidFill>
                <a:ea typeface="宋体" panose="02010600030101010101" pitchFamily="2" charset="-122"/>
                <a:sym typeface="+mn-ea"/>
              </a:rPr>
              <a:t>《关于印发加强医疗机构药事管理促进合理用药的意见的通知》</a:t>
            </a:r>
            <a:r>
              <a:rPr lang="zh-CN">
                <a:solidFill>
                  <a:srgbClr val="000000"/>
                </a:solidFill>
                <a:ea typeface="宋体" panose="02010600030101010101" pitchFamily="2" charset="-122"/>
                <a:sym typeface="+mn-ea"/>
              </a:rPr>
              <a:t>国卫医发〔2020〕2号 </a:t>
            </a:r>
            <a:endParaRPr lang="zh-CN">
              <a:solidFill>
                <a:srgbClr val="000000"/>
              </a:solidFill>
              <a:ea typeface="宋体" panose="02010600030101010101" pitchFamily="2" charset="-122"/>
              <a:sym typeface="+mn-ea"/>
            </a:endParaRPr>
          </a:p>
        </p:txBody>
      </p:sp>
      <p:sp>
        <p:nvSpPr>
          <p:cNvPr id="4" name="文本框 3"/>
          <p:cNvSpPr txBox="1"/>
          <p:nvPr/>
        </p:nvSpPr>
        <p:spPr>
          <a:xfrm>
            <a:off x="1751965" y="622935"/>
            <a:ext cx="7879080" cy="645160"/>
          </a:xfrm>
          <a:prstGeom prst="rect">
            <a:avLst/>
          </a:prstGeom>
          <a:noFill/>
        </p:spPr>
        <p:txBody>
          <a:bodyPr wrap="none" rtlCol="0" anchor="t">
            <a:spAutoFit/>
          </a:bodyPr>
          <a:p>
            <a:r>
              <a:rPr lang="zh-CN" altLang="en-US" sz="3600" b="1" dirty="0">
                <a:solidFill>
                  <a:schemeClr val="accent1"/>
                </a:solidFill>
                <a:uFillTx/>
                <a:latin typeface="Arial" panose="020B0604020202020204" pitchFamily="34" charset="0"/>
                <a:ea typeface="微软雅黑" panose="020B0503020204020204" pitchFamily="34" charset="-122"/>
                <a:sym typeface="+mn-ea"/>
              </a:rPr>
              <a:t>策略六   强化药师队伍建设和人才培养</a:t>
            </a:r>
            <a:endParaRPr lang="en-US" sz="3600"/>
          </a:p>
        </p:txBody>
      </p:sp>
      <p:sp>
        <p:nvSpPr>
          <p:cNvPr id="5" name="文本框 4"/>
          <p:cNvSpPr txBox="1"/>
          <p:nvPr/>
        </p:nvSpPr>
        <p:spPr>
          <a:xfrm>
            <a:off x="909955" y="1663065"/>
            <a:ext cx="10913745" cy="4477385"/>
          </a:xfrm>
          <a:prstGeom prst="rect">
            <a:avLst/>
          </a:prstGeom>
          <a:noFill/>
        </p:spPr>
        <p:txBody>
          <a:bodyPr wrap="square" rtlCol="0" anchor="t">
            <a:spAutoFit/>
          </a:bodyPr>
          <a:p>
            <a:pPr indent="0">
              <a:lnSpc>
                <a:spcPct val="150000"/>
              </a:lnSpc>
              <a:buFont typeface="Wingdings" panose="05000000000000000000" charset="0"/>
              <a:buNone/>
            </a:pPr>
            <a:r>
              <a:rPr lang="en-US" altLang="zh-CN" sz="2200"/>
              <a:t>1.</a:t>
            </a:r>
            <a:r>
              <a:rPr lang="en-US" altLang="zh-CN" sz="2200">
                <a:solidFill>
                  <a:srgbClr val="FF0000"/>
                </a:solidFill>
              </a:rPr>
              <a:t>加大药学人员配备和培训力度。</a:t>
            </a:r>
            <a:endParaRPr lang="en-US" altLang="zh-CN" sz="2200"/>
          </a:p>
          <a:p>
            <a:pPr marL="342900" indent="-342900">
              <a:lnSpc>
                <a:spcPct val="150000"/>
              </a:lnSpc>
              <a:buFont typeface="Wingdings" panose="05000000000000000000" charset="0"/>
              <a:buChar char="Ø"/>
            </a:pPr>
            <a:r>
              <a:rPr lang="en-US" altLang="zh-CN" sz="2000"/>
              <a:t> 强化临床药师配备，围绕患者需求和临床治疗特点开展专科药学服务。</a:t>
            </a:r>
            <a:endParaRPr lang="en-US" altLang="zh-CN" sz="2400"/>
          </a:p>
          <a:p>
            <a:pPr indent="0">
              <a:lnSpc>
                <a:spcPct val="150000"/>
              </a:lnSpc>
              <a:buFont typeface="Wingdings" panose="05000000000000000000" charset="0"/>
              <a:buNone/>
            </a:pPr>
            <a:r>
              <a:rPr lang="en-US" altLang="zh-CN" sz="2200"/>
              <a:t>2. </a:t>
            </a:r>
            <a:r>
              <a:rPr lang="zh-CN" altLang="en-US" sz="2200">
                <a:solidFill>
                  <a:srgbClr val="FF0000"/>
                </a:solidFill>
              </a:rPr>
              <a:t>强化药师或其他药学技术人员对处方的审核。</a:t>
            </a:r>
            <a:endParaRPr lang="zh-CN" altLang="en-US" sz="2400" b="1"/>
          </a:p>
          <a:p>
            <a:pPr marL="342900" indent="-342900">
              <a:lnSpc>
                <a:spcPct val="150000"/>
              </a:lnSpc>
              <a:buFont typeface="Wingdings" panose="05000000000000000000" charset="0"/>
              <a:buChar char="Ø"/>
            </a:pPr>
            <a:r>
              <a:rPr lang="zh-CN" altLang="en-US" sz="2000"/>
              <a:t> 加大培养培训力度，完善管理制度，提高药师或其他药学技术人员参与药物治疗管理的能力。</a:t>
            </a:r>
            <a:endParaRPr lang="zh-CN" altLang="en-US" sz="2000"/>
          </a:p>
          <a:p>
            <a:pPr marL="342900" indent="-342900">
              <a:lnSpc>
                <a:spcPct val="150000"/>
              </a:lnSpc>
              <a:buFont typeface="Wingdings" panose="05000000000000000000" charset="0"/>
              <a:buChar char="Ø"/>
            </a:pPr>
            <a:r>
              <a:rPr lang="zh-CN" altLang="en-US" sz="2000"/>
              <a:t> 加大处方审核和点评力度，重点对处方的合法性、规范性、适宜性进行审核。</a:t>
            </a:r>
            <a:endParaRPr lang="zh-CN" altLang="en-US" sz="2000"/>
          </a:p>
          <a:p>
            <a:pPr>
              <a:lnSpc>
                <a:spcPct val="150000"/>
              </a:lnSpc>
            </a:pPr>
            <a:r>
              <a:rPr lang="en-US" altLang="zh-CN" sz="2200"/>
              <a:t>3.</a:t>
            </a:r>
            <a:r>
              <a:rPr lang="zh-CN" altLang="en-US" sz="2200">
                <a:solidFill>
                  <a:srgbClr val="FF0000"/>
                </a:solidFill>
              </a:rPr>
              <a:t>加强药学人才队伍建设。</a:t>
            </a:r>
            <a:endParaRPr lang="zh-CN" altLang="en-US" sz="2200">
              <a:solidFill>
                <a:srgbClr val="FF0000"/>
              </a:solidFill>
            </a:endParaRPr>
          </a:p>
          <a:p>
            <a:pPr marL="342900" indent="-342900">
              <a:lnSpc>
                <a:spcPct val="150000"/>
              </a:lnSpc>
              <a:buFont typeface="Wingdings" panose="05000000000000000000" charset="0"/>
              <a:buChar char="Ø"/>
            </a:pPr>
            <a:r>
              <a:rPr lang="zh-CN" altLang="en-US" sz="2000"/>
              <a:t> 加强药学人才培养</a:t>
            </a:r>
            <a:endParaRPr lang="zh-CN" altLang="en-US" sz="2000"/>
          </a:p>
          <a:p>
            <a:pPr marL="342900" indent="-342900">
              <a:lnSpc>
                <a:spcPct val="150000"/>
              </a:lnSpc>
              <a:buFont typeface="Wingdings" panose="05000000000000000000" charset="0"/>
              <a:buChar char="Ø"/>
            </a:pPr>
            <a:r>
              <a:rPr lang="zh-CN" altLang="en-US" sz="2000"/>
              <a:t> 合理体现药学服务价值。</a:t>
            </a:r>
            <a:endParaRPr lang="zh-CN" altLang="en-US" sz="2000"/>
          </a:p>
          <a:p>
            <a:pPr marL="342900" indent="-342900">
              <a:lnSpc>
                <a:spcPct val="150000"/>
              </a:lnSpc>
              <a:buFont typeface="Wingdings" panose="05000000000000000000" charset="0"/>
              <a:buChar char="Ø"/>
            </a:pPr>
            <a:r>
              <a:rPr lang="zh-CN" altLang="en-US" sz="2000"/>
              <a:t> 保障药师合理薪酬待遇</a:t>
            </a:r>
            <a:r>
              <a:rPr lang="zh-CN" altLang="en-US" sz="2400"/>
              <a:t>。</a:t>
            </a:r>
            <a:endParaRPr lang="zh-CN" altLang="en-US" sz="2400"/>
          </a:p>
        </p:txBody>
      </p:sp>
      <p:pic>
        <p:nvPicPr>
          <p:cNvPr id="7" name="Picture 3" descr="C:\Users\Administrator\Desktop\222.png222"/>
          <p:cNvPicPr>
            <a:picLocks noChangeAspect="1" noChangeArrowheads="1"/>
          </p:cNvPicPr>
          <p:nvPr/>
        </p:nvPicPr>
        <p:blipFill>
          <a:blip r:embed="rId2"/>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任意多边形 58"/>
          <p:cNvSpPr/>
          <p:nvPr>
            <p:custDataLst>
              <p:tags r:id="rId1"/>
            </p:custDataLst>
          </p:nvPr>
        </p:nvSpPr>
        <p:spPr bwMode="auto">
          <a:xfrm>
            <a:off x="2404439" y="4196566"/>
            <a:ext cx="1312941" cy="621155"/>
          </a:xfrm>
          <a:custGeom>
            <a:avLst/>
            <a:gdLst/>
            <a:ahLst/>
            <a:cxnLst>
              <a:cxn ang="0">
                <a:pos x="297" y="299"/>
              </a:cxn>
              <a:cxn ang="0">
                <a:pos x="0" y="0"/>
              </a:cxn>
              <a:cxn ang="0">
                <a:pos x="335" y="0"/>
              </a:cxn>
              <a:cxn ang="0">
                <a:pos x="632" y="299"/>
              </a:cxn>
              <a:cxn ang="0">
                <a:pos x="297" y="299"/>
              </a:cxn>
            </a:cxnLst>
            <a:rect l="0" t="0" r="r" b="b"/>
            <a:pathLst>
              <a:path w="632" h="299">
                <a:moveTo>
                  <a:pt x="297" y="299"/>
                </a:moveTo>
                <a:lnTo>
                  <a:pt x="0" y="0"/>
                </a:lnTo>
                <a:lnTo>
                  <a:pt x="335" y="0"/>
                </a:lnTo>
                <a:lnTo>
                  <a:pt x="632" y="299"/>
                </a:lnTo>
                <a:lnTo>
                  <a:pt x="297" y="299"/>
                </a:lnTo>
                <a:close/>
              </a:path>
            </a:pathLst>
          </a:custGeom>
          <a:solidFill>
            <a:srgbClr val="1F74AD">
              <a:lumMod val="75000"/>
            </a:srgbClr>
          </a:solidFill>
          <a:ln w="9525">
            <a:noFill/>
            <a:round/>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59"/>
          <p:cNvSpPr/>
          <p:nvPr>
            <p:custDataLst>
              <p:tags r:id="rId2"/>
            </p:custDataLst>
          </p:nvPr>
        </p:nvSpPr>
        <p:spPr bwMode="auto">
          <a:xfrm>
            <a:off x="2404439" y="4196566"/>
            <a:ext cx="616999" cy="1300478"/>
          </a:xfrm>
          <a:custGeom>
            <a:avLst/>
            <a:gdLst/>
            <a:ahLst/>
            <a:cxnLst>
              <a:cxn ang="0">
                <a:pos x="0" y="0"/>
              </a:cxn>
              <a:cxn ang="0">
                <a:pos x="297" y="299"/>
              </a:cxn>
              <a:cxn ang="0">
                <a:pos x="297" y="626"/>
              </a:cxn>
              <a:cxn ang="0">
                <a:pos x="0" y="327"/>
              </a:cxn>
              <a:cxn ang="0">
                <a:pos x="0" y="0"/>
              </a:cxn>
            </a:cxnLst>
            <a:rect l="0" t="0" r="r" b="b"/>
            <a:pathLst>
              <a:path w="297" h="626">
                <a:moveTo>
                  <a:pt x="0" y="0"/>
                </a:moveTo>
                <a:lnTo>
                  <a:pt x="297" y="299"/>
                </a:lnTo>
                <a:lnTo>
                  <a:pt x="297" y="626"/>
                </a:lnTo>
                <a:lnTo>
                  <a:pt x="0" y="327"/>
                </a:lnTo>
                <a:lnTo>
                  <a:pt x="0" y="0"/>
                </a:lnTo>
                <a:close/>
              </a:path>
            </a:pathLst>
          </a:custGeom>
          <a:solidFill>
            <a:srgbClr val="1F74AD"/>
          </a:solidFill>
          <a:ln w="9525">
            <a:noFill/>
            <a:round/>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56"/>
          <p:cNvSpPr/>
          <p:nvPr>
            <p:custDataLst>
              <p:tags r:id="rId3"/>
            </p:custDataLst>
          </p:nvPr>
        </p:nvSpPr>
        <p:spPr bwMode="auto">
          <a:xfrm>
            <a:off x="3121488" y="3343125"/>
            <a:ext cx="747878" cy="1578853"/>
          </a:xfrm>
          <a:custGeom>
            <a:avLst/>
            <a:gdLst/>
            <a:ahLst/>
            <a:cxnLst>
              <a:cxn ang="0">
                <a:pos x="360" y="760"/>
              </a:cxn>
              <a:cxn ang="0">
                <a:pos x="0" y="398"/>
              </a:cxn>
              <a:cxn ang="0">
                <a:pos x="0" y="0"/>
              </a:cxn>
              <a:cxn ang="0">
                <a:pos x="360" y="362"/>
              </a:cxn>
              <a:cxn ang="0">
                <a:pos x="360" y="760"/>
              </a:cxn>
            </a:cxnLst>
            <a:rect l="0" t="0" r="r" b="b"/>
            <a:pathLst>
              <a:path w="360" h="760">
                <a:moveTo>
                  <a:pt x="360" y="760"/>
                </a:moveTo>
                <a:lnTo>
                  <a:pt x="0" y="398"/>
                </a:lnTo>
                <a:lnTo>
                  <a:pt x="0" y="0"/>
                </a:lnTo>
                <a:lnTo>
                  <a:pt x="360" y="362"/>
                </a:lnTo>
                <a:lnTo>
                  <a:pt x="360" y="760"/>
                </a:lnTo>
                <a:close/>
              </a:path>
            </a:pathLst>
          </a:custGeom>
          <a:solidFill>
            <a:srgbClr val="3498DB"/>
          </a:solidFill>
          <a:ln w="9525">
            <a:noFill/>
            <a:round/>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57"/>
          <p:cNvSpPr/>
          <p:nvPr>
            <p:custDataLst>
              <p:tags r:id="rId4"/>
            </p:custDataLst>
          </p:nvPr>
        </p:nvSpPr>
        <p:spPr bwMode="auto">
          <a:xfrm>
            <a:off x="3121488" y="3343125"/>
            <a:ext cx="1593396" cy="752032"/>
          </a:xfrm>
          <a:custGeom>
            <a:avLst/>
            <a:gdLst/>
            <a:ahLst/>
            <a:cxnLst>
              <a:cxn ang="0">
                <a:pos x="360" y="362"/>
              </a:cxn>
              <a:cxn ang="0">
                <a:pos x="0" y="0"/>
              </a:cxn>
              <a:cxn ang="0">
                <a:pos x="405" y="0"/>
              </a:cxn>
              <a:cxn ang="0">
                <a:pos x="767" y="362"/>
              </a:cxn>
              <a:cxn ang="0">
                <a:pos x="360" y="362"/>
              </a:cxn>
            </a:cxnLst>
            <a:rect l="0" t="0" r="r" b="b"/>
            <a:pathLst>
              <a:path w="767" h="362">
                <a:moveTo>
                  <a:pt x="360" y="362"/>
                </a:moveTo>
                <a:lnTo>
                  <a:pt x="0" y="0"/>
                </a:lnTo>
                <a:lnTo>
                  <a:pt x="405" y="0"/>
                </a:lnTo>
                <a:lnTo>
                  <a:pt x="767" y="362"/>
                </a:lnTo>
                <a:lnTo>
                  <a:pt x="360" y="362"/>
                </a:lnTo>
                <a:close/>
              </a:path>
            </a:pathLst>
          </a:custGeom>
          <a:solidFill>
            <a:srgbClr val="3498DB">
              <a:lumMod val="50000"/>
            </a:srgbClr>
          </a:solidFill>
          <a:ln w="9525">
            <a:noFill/>
            <a:round/>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54"/>
          <p:cNvSpPr/>
          <p:nvPr>
            <p:custDataLst>
              <p:tags r:id="rId5"/>
            </p:custDataLst>
          </p:nvPr>
        </p:nvSpPr>
        <p:spPr bwMode="auto">
          <a:xfrm>
            <a:off x="4006434" y="2366830"/>
            <a:ext cx="866292" cy="1819836"/>
          </a:xfrm>
          <a:custGeom>
            <a:avLst/>
            <a:gdLst/>
            <a:ahLst/>
            <a:cxnLst>
              <a:cxn ang="0">
                <a:pos x="0" y="0"/>
              </a:cxn>
              <a:cxn ang="0">
                <a:pos x="417" y="418"/>
              </a:cxn>
              <a:cxn ang="0">
                <a:pos x="417" y="876"/>
              </a:cxn>
              <a:cxn ang="0">
                <a:pos x="0" y="457"/>
              </a:cxn>
              <a:cxn ang="0">
                <a:pos x="0" y="0"/>
              </a:cxn>
            </a:cxnLst>
            <a:rect l="0" t="0" r="r" b="b"/>
            <a:pathLst>
              <a:path w="417" h="876">
                <a:moveTo>
                  <a:pt x="0" y="0"/>
                </a:moveTo>
                <a:lnTo>
                  <a:pt x="417" y="418"/>
                </a:lnTo>
                <a:lnTo>
                  <a:pt x="417" y="876"/>
                </a:lnTo>
                <a:lnTo>
                  <a:pt x="0" y="457"/>
                </a:lnTo>
                <a:lnTo>
                  <a:pt x="0" y="0"/>
                </a:lnTo>
                <a:close/>
              </a:path>
            </a:pathLst>
          </a:custGeom>
          <a:solidFill>
            <a:srgbClr val="1AA3AA"/>
          </a:solidFill>
          <a:ln w="9525">
            <a:noFill/>
            <a:round/>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55"/>
          <p:cNvSpPr/>
          <p:nvPr>
            <p:custDataLst>
              <p:tags r:id="rId6"/>
            </p:custDataLst>
          </p:nvPr>
        </p:nvSpPr>
        <p:spPr bwMode="auto">
          <a:xfrm>
            <a:off x="4006434" y="2366830"/>
            <a:ext cx="1842687" cy="868369"/>
          </a:xfrm>
          <a:custGeom>
            <a:avLst/>
            <a:gdLst/>
            <a:ahLst/>
            <a:cxnLst>
              <a:cxn ang="0">
                <a:pos x="417" y="418"/>
              </a:cxn>
              <a:cxn ang="0">
                <a:pos x="0" y="0"/>
              </a:cxn>
              <a:cxn ang="0">
                <a:pos x="470" y="0"/>
              </a:cxn>
              <a:cxn ang="0">
                <a:pos x="887" y="418"/>
              </a:cxn>
              <a:cxn ang="0">
                <a:pos x="417" y="418"/>
              </a:cxn>
            </a:cxnLst>
            <a:rect l="0" t="0" r="r" b="b"/>
            <a:pathLst>
              <a:path w="887" h="418">
                <a:moveTo>
                  <a:pt x="417" y="418"/>
                </a:moveTo>
                <a:lnTo>
                  <a:pt x="0" y="0"/>
                </a:lnTo>
                <a:lnTo>
                  <a:pt x="470" y="0"/>
                </a:lnTo>
                <a:lnTo>
                  <a:pt x="887" y="418"/>
                </a:lnTo>
                <a:lnTo>
                  <a:pt x="417" y="418"/>
                </a:lnTo>
                <a:close/>
              </a:path>
            </a:pathLst>
          </a:custGeom>
          <a:solidFill>
            <a:srgbClr val="1AA3AA">
              <a:lumMod val="75000"/>
            </a:srgbClr>
          </a:solidFill>
          <a:ln w="9525">
            <a:noFill/>
            <a:round/>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custDataLst>
              <p:tags r:id="rId7"/>
            </p:custDataLst>
          </p:nvPr>
        </p:nvSpPr>
        <p:spPr bwMode="auto">
          <a:xfrm>
            <a:off x="3029046" y="4817714"/>
            <a:ext cx="695943" cy="679323"/>
          </a:xfrm>
          <a:prstGeom prst="rect">
            <a:avLst/>
          </a:prstGeom>
          <a:solidFill>
            <a:srgbClr val="1F74AD">
              <a:lumMod val="40000"/>
              <a:lumOff val="60000"/>
            </a:srgbClr>
          </a:solidFill>
          <a:ln w="9525">
            <a:noFill/>
            <a:miter lim="800000"/>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custDataLst>
              <p:tags r:id="rId8"/>
            </p:custDataLst>
          </p:nvPr>
        </p:nvSpPr>
        <p:spPr bwMode="auto">
          <a:xfrm>
            <a:off x="3110985" y="4897695"/>
            <a:ext cx="532065" cy="519360"/>
          </a:xfrm>
          <a:prstGeom prst="rect">
            <a:avLst/>
          </a:prstGeom>
          <a:solidFill>
            <a:srgbClr val="1F74AD"/>
          </a:solidFill>
          <a:ln w="9525">
            <a:noFill/>
            <a:miter lim="800000"/>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6" name="文本框 45"/>
          <p:cNvSpPr txBox="1"/>
          <p:nvPr>
            <p:custDataLst>
              <p:tags r:id="rId9"/>
            </p:custDataLst>
          </p:nvPr>
        </p:nvSpPr>
        <p:spPr>
          <a:xfrm>
            <a:off x="3236176" y="5044150"/>
            <a:ext cx="286670" cy="310088"/>
          </a:xfrm>
          <a:prstGeom prst="rect">
            <a:avLst/>
          </a:prstGeom>
        </p:spPr>
        <p:txBody>
          <a:bodyPr wrap="none" lIns="0" tIns="0" rIns="0" bIns="0" anchor="b">
            <a:normAutofit/>
          </a:bodyPr>
          <a:p>
            <a:pPr marL="0" marR="0" lvl="0" indent="0" defTabSz="914400" eaLnBrk="1" fontAlgn="auto" latinLnBrk="0" hangingPunct="1">
              <a:lnSpc>
                <a:spcPct val="120000"/>
              </a:lnSpc>
              <a:spcBef>
                <a:spcPct val="0"/>
              </a:spcBef>
              <a:buClrTx/>
              <a:buSzTx/>
              <a:buFont typeface="Arial" panose="020B0604020202020204" pitchFamily="34" charset="0"/>
              <a:buNone/>
              <a:defRPr/>
            </a:pPr>
            <a:r>
              <a:rPr lang="en-US" sz="16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01</a:t>
            </a:r>
            <a:endParaRPr lang="en-US" sz="16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custDataLst>
              <p:tags r:id="rId10"/>
            </p:custDataLst>
          </p:nvPr>
        </p:nvSpPr>
        <p:spPr bwMode="auto">
          <a:xfrm>
            <a:off x="3863520" y="4095157"/>
            <a:ext cx="845517" cy="826820"/>
          </a:xfrm>
          <a:prstGeom prst="rect">
            <a:avLst/>
          </a:prstGeom>
          <a:solidFill>
            <a:srgbClr val="3498DB">
              <a:lumMod val="40000"/>
              <a:lumOff val="60000"/>
            </a:srgbClr>
          </a:solidFill>
          <a:ln w="9525">
            <a:noFill/>
            <a:miter lim="800000"/>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custDataLst>
              <p:tags r:id="rId11"/>
            </p:custDataLst>
          </p:nvPr>
        </p:nvSpPr>
        <p:spPr bwMode="auto">
          <a:xfrm>
            <a:off x="3945198" y="4175028"/>
            <a:ext cx="682162" cy="667078"/>
          </a:xfrm>
          <a:prstGeom prst="rect">
            <a:avLst/>
          </a:prstGeom>
          <a:solidFill>
            <a:srgbClr val="3498DB"/>
          </a:solidFill>
          <a:ln w="9525">
            <a:noFill/>
            <a:miter lim="800000"/>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p:cNvSpPr txBox="1"/>
          <p:nvPr>
            <p:custDataLst>
              <p:tags r:id="rId12"/>
            </p:custDataLst>
          </p:nvPr>
        </p:nvSpPr>
        <p:spPr>
          <a:xfrm>
            <a:off x="4142942" y="4399860"/>
            <a:ext cx="286670" cy="310088"/>
          </a:xfrm>
          <a:prstGeom prst="rect">
            <a:avLst/>
          </a:prstGeom>
        </p:spPr>
        <p:txBody>
          <a:bodyPr wrap="none" lIns="0" tIns="0" rIns="0" bIns="0" anchor="b">
            <a:normAutofit/>
          </a:bodyPr>
          <a:p>
            <a:pPr marL="0" marR="0" lvl="0" indent="0" defTabSz="914400" eaLnBrk="1" fontAlgn="auto" latinLnBrk="0" hangingPunct="1">
              <a:lnSpc>
                <a:spcPct val="120000"/>
              </a:lnSpc>
              <a:spcBef>
                <a:spcPct val="0"/>
              </a:spcBef>
              <a:buClrTx/>
              <a:buSzTx/>
              <a:buFont typeface="Arial" panose="020B0604020202020204" pitchFamily="34" charset="0"/>
              <a:buNone/>
              <a:defRPr/>
            </a:pPr>
            <a:r>
              <a:rPr lang="en-US" sz="16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02</a:t>
            </a:r>
            <a:endParaRPr lang="en-US" sz="16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custDataLst>
              <p:tags r:id="rId13"/>
            </p:custDataLst>
          </p:nvPr>
        </p:nvSpPr>
        <p:spPr bwMode="auto">
          <a:xfrm>
            <a:off x="4865793" y="3235199"/>
            <a:ext cx="976395" cy="951467"/>
          </a:xfrm>
          <a:prstGeom prst="rect">
            <a:avLst/>
          </a:prstGeom>
          <a:solidFill>
            <a:srgbClr val="1AA3AA">
              <a:lumMod val="40000"/>
              <a:lumOff val="60000"/>
            </a:srgbClr>
          </a:solidFill>
          <a:ln w="9525">
            <a:noFill/>
            <a:miter lim="800000"/>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custDataLst>
              <p:tags r:id="rId14"/>
            </p:custDataLst>
          </p:nvPr>
        </p:nvSpPr>
        <p:spPr bwMode="auto">
          <a:xfrm>
            <a:off x="4961794" y="3328749"/>
            <a:ext cx="784393" cy="764367"/>
          </a:xfrm>
          <a:prstGeom prst="rect">
            <a:avLst/>
          </a:prstGeom>
          <a:solidFill>
            <a:srgbClr val="1AA3AA"/>
          </a:solidFill>
          <a:ln w="9525">
            <a:noFill/>
            <a:miter lim="800000"/>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custDataLst>
              <p:tags r:id="rId15"/>
            </p:custDataLst>
          </p:nvPr>
        </p:nvSpPr>
        <p:spPr>
          <a:xfrm>
            <a:off x="5210655" y="3602227"/>
            <a:ext cx="286670" cy="310088"/>
          </a:xfrm>
          <a:prstGeom prst="rect">
            <a:avLst/>
          </a:prstGeom>
        </p:spPr>
        <p:txBody>
          <a:bodyPr wrap="none" lIns="0" tIns="0" rIns="0" bIns="0" anchor="b">
            <a:normAutofit/>
          </a:bodyPr>
          <a:p>
            <a:pPr marL="0" marR="0" lvl="0" indent="0" defTabSz="914400" eaLnBrk="1" fontAlgn="auto" latinLnBrk="0" hangingPunct="1">
              <a:lnSpc>
                <a:spcPct val="120000"/>
              </a:lnSpc>
              <a:spcBef>
                <a:spcPct val="0"/>
              </a:spcBef>
              <a:buClrTx/>
              <a:buSzTx/>
              <a:buFont typeface="Arial" panose="020B0604020202020204" pitchFamily="34" charset="0"/>
              <a:buNone/>
              <a:defRPr/>
            </a:pPr>
            <a:r>
              <a:rPr lang="en-US" sz="16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03</a:t>
            </a:r>
            <a:endParaRPr lang="en-US" sz="16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33"/>
          <p:cNvSpPr/>
          <p:nvPr>
            <p:custDataLst>
              <p:tags r:id="rId16"/>
            </p:custDataLst>
          </p:nvPr>
        </p:nvSpPr>
        <p:spPr bwMode="auto">
          <a:xfrm rot="707884">
            <a:off x="4758924" y="1770074"/>
            <a:ext cx="209093" cy="209092"/>
          </a:xfrm>
          <a:custGeom>
            <a:avLst/>
            <a:gdLst/>
            <a:ahLst/>
            <a:cxnLst>
              <a:cxn ang="0">
                <a:pos x="61" y="31"/>
              </a:cxn>
              <a:cxn ang="0">
                <a:pos x="31" y="61"/>
              </a:cxn>
              <a:cxn ang="0">
                <a:pos x="0" y="31"/>
              </a:cxn>
              <a:cxn ang="0">
                <a:pos x="31" y="0"/>
              </a:cxn>
              <a:cxn ang="0">
                <a:pos x="61" y="31"/>
              </a:cxn>
              <a:cxn ang="0">
                <a:pos x="61" y="31"/>
              </a:cxn>
              <a:cxn ang="0">
                <a:pos x="61" y="31"/>
              </a:cxn>
            </a:cxnLst>
            <a:rect l="0" t="0" r="r" b="b"/>
            <a:pathLst>
              <a:path w="61" h="61">
                <a:moveTo>
                  <a:pt x="61" y="31"/>
                </a:moveTo>
                <a:cubicBezTo>
                  <a:pt x="61" y="48"/>
                  <a:pt x="48" y="61"/>
                  <a:pt x="31" y="61"/>
                </a:cubicBezTo>
                <a:cubicBezTo>
                  <a:pt x="14" y="61"/>
                  <a:pt x="0" y="48"/>
                  <a:pt x="0" y="31"/>
                </a:cubicBezTo>
                <a:cubicBezTo>
                  <a:pt x="0" y="14"/>
                  <a:pt x="14" y="0"/>
                  <a:pt x="31" y="0"/>
                </a:cubicBezTo>
                <a:cubicBezTo>
                  <a:pt x="48" y="0"/>
                  <a:pt x="61" y="14"/>
                  <a:pt x="61" y="31"/>
                </a:cubicBezTo>
                <a:close/>
                <a:moveTo>
                  <a:pt x="61" y="31"/>
                </a:moveTo>
                <a:cubicBezTo>
                  <a:pt x="61" y="31"/>
                  <a:pt x="61" y="31"/>
                  <a:pt x="61" y="31"/>
                </a:cubicBezTo>
              </a:path>
            </a:pathLst>
          </a:custGeom>
          <a:solidFill>
            <a:srgbClr val="000000">
              <a:lumMod val="75000"/>
              <a:lumOff val="25000"/>
            </a:srgbClr>
          </a:solidFill>
          <a:ln w="12700">
            <a:noFill/>
            <a:round/>
          </a:ln>
        </p:spPr>
        <p:txBody>
          <a:bodyPr anchor="ctr"/>
          <a:p>
            <a:pPr algn="ctr">
              <a:lnSpc>
                <a:spcPct val="120000"/>
              </a:lnSpc>
            </a:pPr>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34"/>
          <p:cNvSpPr/>
          <p:nvPr>
            <p:custDataLst>
              <p:tags r:id="rId17"/>
            </p:custDataLst>
          </p:nvPr>
        </p:nvSpPr>
        <p:spPr bwMode="auto">
          <a:xfrm rot="707884">
            <a:off x="4360688" y="1875339"/>
            <a:ext cx="996769" cy="965262"/>
          </a:xfrm>
          <a:custGeom>
            <a:avLst/>
            <a:gdLst/>
            <a:ahLst/>
            <a:cxnLst>
              <a:cxn ang="0">
                <a:pos x="287" y="194"/>
              </a:cxn>
              <a:cxn ang="0">
                <a:pos x="218" y="136"/>
              </a:cxn>
              <a:cxn ang="0">
                <a:pos x="171" y="43"/>
              </a:cxn>
              <a:cxn ang="0">
                <a:pos x="123" y="43"/>
              </a:cxn>
              <a:cxn ang="0">
                <a:pos x="121" y="46"/>
              </a:cxn>
              <a:cxn ang="0">
                <a:pos x="32" y="8"/>
              </a:cxn>
              <a:cxn ang="0">
                <a:pos x="22" y="43"/>
              </a:cxn>
              <a:cxn ang="0">
                <a:pos x="121" y="89"/>
              </a:cxn>
              <a:cxn ang="0">
                <a:pos x="124" y="91"/>
              </a:cxn>
              <a:cxn ang="0">
                <a:pos x="151" y="145"/>
              </a:cxn>
              <a:cxn ang="0">
                <a:pos x="152" y="155"/>
              </a:cxn>
              <a:cxn ang="0">
                <a:pos x="144" y="189"/>
              </a:cxn>
              <a:cxn ang="0">
                <a:pos x="115" y="153"/>
              </a:cxn>
              <a:cxn ang="0">
                <a:pos x="76" y="176"/>
              </a:cxn>
              <a:cxn ang="0">
                <a:pos x="137" y="245"/>
              </a:cxn>
              <a:cxn ang="0">
                <a:pos x="173" y="241"/>
              </a:cxn>
              <a:cxn ang="0">
                <a:pos x="193" y="176"/>
              </a:cxn>
              <a:cxn ang="0">
                <a:pos x="198" y="175"/>
              </a:cxn>
              <a:cxn ang="0">
                <a:pos x="203" y="178"/>
              </a:cxn>
              <a:cxn ang="0">
                <a:pos x="239" y="204"/>
              </a:cxn>
              <a:cxn ang="0">
                <a:pos x="203" y="231"/>
              </a:cxn>
              <a:cxn ang="0">
                <a:pos x="226" y="270"/>
              </a:cxn>
              <a:cxn ang="0">
                <a:pos x="283" y="221"/>
              </a:cxn>
              <a:cxn ang="0">
                <a:pos x="287" y="194"/>
              </a:cxn>
              <a:cxn ang="0">
                <a:pos x="287" y="194"/>
              </a:cxn>
              <a:cxn ang="0">
                <a:pos x="287" y="194"/>
              </a:cxn>
            </a:cxnLst>
            <a:rect l="0" t="0" r="r" b="b"/>
            <a:pathLst>
              <a:path w="292" h="283">
                <a:moveTo>
                  <a:pt x="287" y="194"/>
                </a:moveTo>
                <a:cubicBezTo>
                  <a:pt x="271" y="167"/>
                  <a:pt x="247" y="148"/>
                  <a:pt x="218" y="136"/>
                </a:cubicBezTo>
                <a:cubicBezTo>
                  <a:pt x="217" y="100"/>
                  <a:pt x="199" y="66"/>
                  <a:pt x="171" y="43"/>
                </a:cubicBezTo>
                <a:cubicBezTo>
                  <a:pt x="157" y="32"/>
                  <a:pt x="137" y="29"/>
                  <a:pt x="123" y="43"/>
                </a:cubicBezTo>
                <a:cubicBezTo>
                  <a:pt x="122" y="44"/>
                  <a:pt x="122" y="45"/>
                  <a:pt x="121" y="46"/>
                </a:cubicBezTo>
                <a:cubicBezTo>
                  <a:pt x="92" y="30"/>
                  <a:pt x="61" y="18"/>
                  <a:pt x="32" y="8"/>
                </a:cubicBezTo>
                <a:cubicBezTo>
                  <a:pt x="10" y="0"/>
                  <a:pt x="0" y="35"/>
                  <a:pt x="22" y="43"/>
                </a:cubicBezTo>
                <a:cubicBezTo>
                  <a:pt x="55" y="54"/>
                  <a:pt x="91" y="68"/>
                  <a:pt x="121" y="89"/>
                </a:cubicBezTo>
                <a:cubicBezTo>
                  <a:pt x="122" y="90"/>
                  <a:pt x="123" y="91"/>
                  <a:pt x="124" y="91"/>
                </a:cubicBezTo>
                <a:cubicBezTo>
                  <a:pt x="141" y="105"/>
                  <a:pt x="152" y="122"/>
                  <a:pt x="151" y="145"/>
                </a:cubicBezTo>
                <a:cubicBezTo>
                  <a:pt x="151" y="148"/>
                  <a:pt x="151" y="152"/>
                  <a:pt x="152" y="155"/>
                </a:cubicBezTo>
                <a:cubicBezTo>
                  <a:pt x="150" y="166"/>
                  <a:pt x="148" y="178"/>
                  <a:pt x="144" y="189"/>
                </a:cubicBezTo>
                <a:cubicBezTo>
                  <a:pt x="133" y="178"/>
                  <a:pt x="124" y="167"/>
                  <a:pt x="115" y="153"/>
                </a:cubicBezTo>
                <a:cubicBezTo>
                  <a:pt x="100" y="129"/>
                  <a:pt x="61" y="152"/>
                  <a:pt x="76" y="176"/>
                </a:cubicBezTo>
                <a:cubicBezTo>
                  <a:pt x="93" y="202"/>
                  <a:pt x="115" y="224"/>
                  <a:pt x="137" y="245"/>
                </a:cubicBezTo>
                <a:cubicBezTo>
                  <a:pt x="147" y="254"/>
                  <a:pt x="167" y="255"/>
                  <a:pt x="173" y="241"/>
                </a:cubicBezTo>
                <a:cubicBezTo>
                  <a:pt x="182" y="220"/>
                  <a:pt x="189" y="198"/>
                  <a:pt x="193" y="176"/>
                </a:cubicBezTo>
                <a:cubicBezTo>
                  <a:pt x="195" y="176"/>
                  <a:pt x="196" y="176"/>
                  <a:pt x="198" y="175"/>
                </a:cubicBezTo>
                <a:cubicBezTo>
                  <a:pt x="199" y="176"/>
                  <a:pt x="201" y="177"/>
                  <a:pt x="203" y="178"/>
                </a:cubicBezTo>
                <a:cubicBezTo>
                  <a:pt x="217" y="183"/>
                  <a:pt x="229" y="192"/>
                  <a:pt x="239" y="204"/>
                </a:cubicBezTo>
                <a:cubicBezTo>
                  <a:pt x="228" y="215"/>
                  <a:pt x="217" y="224"/>
                  <a:pt x="203" y="231"/>
                </a:cubicBezTo>
                <a:cubicBezTo>
                  <a:pt x="178" y="244"/>
                  <a:pt x="200" y="283"/>
                  <a:pt x="226" y="270"/>
                </a:cubicBezTo>
                <a:cubicBezTo>
                  <a:pt x="249" y="259"/>
                  <a:pt x="267" y="241"/>
                  <a:pt x="283" y="221"/>
                </a:cubicBezTo>
                <a:cubicBezTo>
                  <a:pt x="290" y="214"/>
                  <a:pt x="292" y="204"/>
                  <a:pt x="287" y="194"/>
                </a:cubicBezTo>
                <a:close/>
                <a:moveTo>
                  <a:pt x="287" y="194"/>
                </a:moveTo>
                <a:cubicBezTo>
                  <a:pt x="287" y="194"/>
                  <a:pt x="287" y="194"/>
                  <a:pt x="287" y="194"/>
                </a:cubicBezTo>
              </a:path>
            </a:pathLst>
          </a:custGeom>
          <a:solidFill>
            <a:srgbClr val="000000">
              <a:lumMod val="75000"/>
              <a:lumOff val="25000"/>
            </a:srgbClr>
          </a:solidFill>
          <a:ln w="12700">
            <a:noFill/>
            <a:round/>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35"/>
          <p:cNvSpPr/>
          <p:nvPr>
            <p:custDataLst>
              <p:tags r:id="rId18"/>
            </p:custDataLst>
          </p:nvPr>
        </p:nvSpPr>
        <p:spPr bwMode="auto">
          <a:xfrm rot="707884">
            <a:off x="4794392" y="1573292"/>
            <a:ext cx="187610" cy="204796"/>
          </a:xfrm>
          <a:custGeom>
            <a:avLst/>
            <a:gdLst/>
            <a:ahLst/>
            <a:cxnLst>
              <a:cxn ang="0">
                <a:pos x="14" y="54"/>
              </a:cxn>
              <a:cxn ang="0">
                <a:pos x="27" y="49"/>
              </a:cxn>
              <a:cxn ang="0">
                <a:pos x="55" y="60"/>
              </a:cxn>
              <a:cxn ang="0">
                <a:pos x="42" y="22"/>
              </a:cxn>
              <a:cxn ang="0">
                <a:pos x="7" y="31"/>
              </a:cxn>
              <a:cxn ang="0">
                <a:pos x="14" y="54"/>
              </a:cxn>
              <a:cxn ang="0">
                <a:pos x="14" y="54"/>
              </a:cxn>
              <a:cxn ang="0">
                <a:pos x="14" y="54"/>
              </a:cxn>
            </a:cxnLst>
            <a:rect l="0" t="0" r="r" b="b"/>
            <a:pathLst>
              <a:path w="55" h="60">
                <a:moveTo>
                  <a:pt x="14" y="54"/>
                </a:moveTo>
                <a:cubicBezTo>
                  <a:pt x="18" y="52"/>
                  <a:pt x="23" y="49"/>
                  <a:pt x="27" y="49"/>
                </a:cubicBezTo>
                <a:cubicBezTo>
                  <a:pt x="38" y="49"/>
                  <a:pt x="48" y="53"/>
                  <a:pt x="55" y="60"/>
                </a:cubicBezTo>
                <a:cubicBezTo>
                  <a:pt x="50" y="48"/>
                  <a:pt x="46" y="35"/>
                  <a:pt x="42" y="22"/>
                </a:cubicBezTo>
                <a:cubicBezTo>
                  <a:pt x="35" y="0"/>
                  <a:pt x="0" y="9"/>
                  <a:pt x="7" y="31"/>
                </a:cubicBezTo>
                <a:cubicBezTo>
                  <a:pt x="9" y="38"/>
                  <a:pt x="11" y="47"/>
                  <a:pt x="14" y="54"/>
                </a:cubicBezTo>
                <a:close/>
                <a:moveTo>
                  <a:pt x="14" y="54"/>
                </a:moveTo>
                <a:cubicBezTo>
                  <a:pt x="14" y="54"/>
                  <a:pt x="14" y="54"/>
                  <a:pt x="14" y="54"/>
                </a:cubicBezTo>
              </a:path>
            </a:pathLst>
          </a:custGeom>
          <a:solidFill>
            <a:srgbClr val="000000">
              <a:lumMod val="75000"/>
              <a:lumOff val="25000"/>
            </a:srgbClr>
          </a:solidFill>
          <a:ln w="12700">
            <a:noFill/>
            <a:round/>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32"/>
          <p:cNvSpPr/>
          <p:nvPr>
            <p:custDataLst>
              <p:tags r:id="rId19"/>
            </p:custDataLst>
          </p:nvPr>
        </p:nvSpPr>
        <p:spPr bwMode="auto">
          <a:xfrm rot="18520286" flipH="1">
            <a:off x="4641623" y="1252943"/>
            <a:ext cx="441031" cy="531024"/>
          </a:xfrm>
          <a:custGeom>
            <a:avLst/>
            <a:gdLst/>
            <a:ahLst/>
            <a:cxnLst>
              <a:cxn ang="0">
                <a:pos x="328" y="0"/>
              </a:cxn>
              <a:cxn ang="0">
                <a:pos x="271" y="33"/>
              </a:cxn>
              <a:cxn ang="0">
                <a:pos x="122" y="33"/>
              </a:cxn>
              <a:cxn ang="0">
                <a:pos x="66" y="0"/>
              </a:cxn>
              <a:cxn ang="0">
                <a:pos x="0" y="66"/>
              </a:cxn>
              <a:cxn ang="0">
                <a:pos x="73" y="181"/>
              </a:cxn>
              <a:cxn ang="0">
                <a:pos x="116" y="222"/>
              </a:cxn>
              <a:cxn ang="0">
                <a:pos x="163" y="298"/>
              </a:cxn>
              <a:cxn ang="0">
                <a:pos x="97" y="474"/>
              </a:cxn>
              <a:cxn ang="0">
                <a:pos x="295" y="474"/>
              </a:cxn>
              <a:cxn ang="0">
                <a:pos x="226" y="301"/>
              </a:cxn>
              <a:cxn ang="0">
                <a:pos x="278" y="222"/>
              </a:cxn>
              <a:cxn ang="0">
                <a:pos x="321" y="181"/>
              </a:cxn>
              <a:cxn ang="0">
                <a:pos x="394" y="66"/>
              </a:cxn>
              <a:cxn ang="0">
                <a:pos x="328" y="0"/>
              </a:cxn>
              <a:cxn ang="0">
                <a:pos x="156" y="126"/>
              </a:cxn>
              <a:cxn ang="0">
                <a:pos x="187" y="99"/>
              </a:cxn>
              <a:cxn ang="0">
                <a:pos x="213" y="99"/>
              </a:cxn>
              <a:cxn ang="0">
                <a:pos x="213" y="213"/>
              </a:cxn>
              <a:cxn ang="0">
                <a:pos x="180" y="213"/>
              </a:cxn>
              <a:cxn ang="0">
                <a:pos x="180" y="148"/>
              </a:cxn>
              <a:cxn ang="0">
                <a:pos x="156" y="148"/>
              </a:cxn>
              <a:cxn ang="0">
                <a:pos x="156" y="126"/>
              </a:cxn>
              <a:cxn ang="0">
                <a:pos x="94" y="156"/>
              </a:cxn>
              <a:cxn ang="0">
                <a:pos x="33" y="66"/>
              </a:cxn>
              <a:cxn ang="0">
                <a:pos x="66" y="33"/>
              </a:cxn>
              <a:cxn ang="0">
                <a:pos x="82" y="37"/>
              </a:cxn>
              <a:cxn ang="0">
                <a:pos x="96" y="158"/>
              </a:cxn>
              <a:cxn ang="0">
                <a:pos x="94" y="156"/>
              </a:cxn>
              <a:cxn ang="0">
                <a:pos x="299" y="156"/>
              </a:cxn>
              <a:cxn ang="0">
                <a:pos x="297" y="158"/>
              </a:cxn>
              <a:cxn ang="0">
                <a:pos x="312" y="37"/>
              </a:cxn>
              <a:cxn ang="0">
                <a:pos x="328" y="33"/>
              </a:cxn>
              <a:cxn ang="0">
                <a:pos x="361" y="66"/>
              </a:cxn>
              <a:cxn ang="0">
                <a:pos x="299" y="156"/>
              </a:cxn>
              <a:cxn ang="0">
                <a:pos x="299" y="156"/>
              </a:cxn>
              <a:cxn ang="0">
                <a:pos x="299" y="156"/>
              </a:cxn>
            </a:cxnLst>
            <a:rect l="0" t="0" r="r" b="b"/>
            <a:pathLst>
              <a:path w="394" h="474">
                <a:moveTo>
                  <a:pt x="328" y="0"/>
                </a:moveTo>
                <a:cubicBezTo>
                  <a:pt x="303" y="0"/>
                  <a:pt x="282" y="13"/>
                  <a:pt x="271" y="33"/>
                </a:cubicBezTo>
                <a:cubicBezTo>
                  <a:pt x="122" y="33"/>
                  <a:pt x="122" y="33"/>
                  <a:pt x="122" y="33"/>
                </a:cubicBezTo>
                <a:cubicBezTo>
                  <a:pt x="111" y="13"/>
                  <a:pt x="90" y="0"/>
                  <a:pt x="66" y="0"/>
                </a:cubicBezTo>
                <a:cubicBezTo>
                  <a:pt x="29" y="0"/>
                  <a:pt x="0" y="29"/>
                  <a:pt x="0" y="66"/>
                </a:cubicBezTo>
                <a:cubicBezTo>
                  <a:pt x="0" y="119"/>
                  <a:pt x="37" y="151"/>
                  <a:pt x="73" y="181"/>
                </a:cubicBezTo>
                <a:cubicBezTo>
                  <a:pt x="89" y="195"/>
                  <a:pt x="104" y="208"/>
                  <a:pt x="116" y="222"/>
                </a:cubicBezTo>
                <a:cubicBezTo>
                  <a:pt x="129" y="255"/>
                  <a:pt x="145" y="282"/>
                  <a:pt x="163" y="298"/>
                </a:cubicBezTo>
                <a:cubicBezTo>
                  <a:pt x="214" y="353"/>
                  <a:pt x="97" y="425"/>
                  <a:pt x="97" y="474"/>
                </a:cubicBezTo>
                <a:cubicBezTo>
                  <a:pt x="295" y="474"/>
                  <a:pt x="295" y="474"/>
                  <a:pt x="295" y="474"/>
                </a:cubicBezTo>
                <a:cubicBezTo>
                  <a:pt x="295" y="426"/>
                  <a:pt x="183" y="352"/>
                  <a:pt x="226" y="301"/>
                </a:cubicBezTo>
                <a:cubicBezTo>
                  <a:pt x="246" y="286"/>
                  <a:pt x="264" y="258"/>
                  <a:pt x="278" y="222"/>
                </a:cubicBezTo>
                <a:cubicBezTo>
                  <a:pt x="290" y="208"/>
                  <a:pt x="305" y="195"/>
                  <a:pt x="321" y="181"/>
                </a:cubicBezTo>
                <a:cubicBezTo>
                  <a:pt x="356" y="151"/>
                  <a:pt x="394" y="119"/>
                  <a:pt x="394" y="66"/>
                </a:cubicBezTo>
                <a:cubicBezTo>
                  <a:pt x="394" y="29"/>
                  <a:pt x="365" y="0"/>
                  <a:pt x="328" y="0"/>
                </a:cubicBezTo>
                <a:close/>
                <a:moveTo>
                  <a:pt x="156" y="126"/>
                </a:moveTo>
                <a:cubicBezTo>
                  <a:pt x="175" y="126"/>
                  <a:pt x="185" y="107"/>
                  <a:pt x="187" y="99"/>
                </a:cubicBezTo>
                <a:cubicBezTo>
                  <a:pt x="213" y="99"/>
                  <a:pt x="213" y="99"/>
                  <a:pt x="213" y="99"/>
                </a:cubicBezTo>
                <a:cubicBezTo>
                  <a:pt x="213" y="213"/>
                  <a:pt x="213" y="213"/>
                  <a:pt x="213" y="213"/>
                </a:cubicBezTo>
                <a:cubicBezTo>
                  <a:pt x="180" y="213"/>
                  <a:pt x="180" y="213"/>
                  <a:pt x="180" y="213"/>
                </a:cubicBezTo>
                <a:cubicBezTo>
                  <a:pt x="180" y="148"/>
                  <a:pt x="180" y="148"/>
                  <a:pt x="180" y="148"/>
                </a:cubicBezTo>
                <a:cubicBezTo>
                  <a:pt x="156" y="148"/>
                  <a:pt x="156" y="148"/>
                  <a:pt x="156" y="148"/>
                </a:cubicBezTo>
                <a:lnTo>
                  <a:pt x="156" y="126"/>
                </a:lnTo>
                <a:close/>
                <a:moveTo>
                  <a:pt x="94" y="156"/>
                </a:moveTo>
                <a:cubicBezTo>
                  <a:pt x="61" y="128"/>
                  <a:pt x="33" y="104"/>
                  <a:pt x="33" y="66"/>
                </a:cubicBezTo>
                <a:cubicBezTo>
                  <a:pt x="33" y="47"/>
                  <a:pt x="47" y="33"/>
                  <a:pt x="66" y="33"/>
                </a:cubicBezTo>
                <a:cubicBezTo>
                  <a:pt x="72" y="33"/>
                  <a:pt x="77" y="35"/>
                  <a:pt x="82" y="37"/>
                </a:cubicBezTo>
                <a:cubicBezTo>
                  <a:pt x="82" y="78"/>
                  <a:pt x="88" y="120"/>
                  <a:pt x="96" y="158"/>
                </a:cubicBezTo>
                <a:cubicBezTo>
                  <a:pt x="96" y="157"/>
                  <a:pt x="95" y="157"/>
                  <a:pt x="94" y="156"/>
                </a:cubicBezTo>
                <a:close/>
                <a:moveTo>
                  <a:pt x="299" y="156"/>
                </a:moveTo>
                <a:cubicBezTo>
                  <a:pt x="299" y="157"/>
                  <a:pt x="298" y="157"/>
                  <a:pt x="297" y="158"/>
                </a:cubicBezTo>
                <a:cubicBezTo>
                  <a:pt x="306" y="120"/>
                  <a:pt x="311" y="78"/>
                  <a:pt x="312" y="37"/>
                </a:cubicBezTo>
                <a:cubicBezTo>
                  <a:pt x="316" y="35"/>
                  <a:pt x="322" y="33"/>
                  <a:pt x="328" y="33"/>
                </a:cubicBezTo>
                <a:cubicBezTo>
                  <a:pt x="347" y="33"/>
                  <a:pt x="361" y="47"/>
                  <a:pt x="361" y="66"/>
                </a:cubicBezTo>
                <a:cubicBezTo>
                  <a:pt x="361" y="104"/>
                  <a:pt x="332" y="128"/>
                  <a:pt x="299" y="156"/>
                </a:cubicBezTo>
                <a:close/>
                <a:moveTo>
                  <a:pt x="299" y="156"/>
                </a:moveTo>
                <a:cubicBezTo>
                  <a:pt x="299" y="156"/>
                  <a:pt x="299" y="156"/>
                  <a:pt x="299" y="156"/>
                </a:cubicBezTo>
              </a:path>
            </a:pathLst>
          </a:custGeom>
          <a:solidFill>
            <a:srgbClr val="000000">
              <a:lumMod val="75000"/>
              <a:lumOff val="25000"/>
            </a:srgbClr>
          </a:solidFill>
          <a:ln w="9525">
            <a:noFill/>
            <a:round/>
          </a:ln>
        </p:spPr>
        <p:txBody>
          <a:bodyPr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6722745" y="1917700"/>
            <a:ext cx="4471035" cy="368300"/>
          </a:xfrm>
          <a:prstGeom prst="rect">
            <a:avLst/>
          </a:prstGeom>
          <a:noFill/>
        </p:spPr>
        <p:txBody>
          <a:bodyPr wrap="square" rtlCol="0">
            <a:spAutoFit/>
          </a:bodyPr>
          <a:p>
            <a:endParaRPr lang="zh-CN" altLang="en-US"/>
          </a:p>
        </p:txBody>
      </p:sp>
      <p:sp>
        <p:nvSpPr>
          <p:cNvPr id="7" name="文本框 6"/>
          <p:cNvSpPr txBox="1"/>
          <p:nvPr/>
        </p:nvSpPr>
        <p:spPr>
          <a:xfrm>
            <a:off x="6513195" y="2078355"/>
            <a:ext cx="5292090" cy="1476375"/>
          </a:xfrm>
          <a:prstGeom prst="rect">
            <a:avLst/>
          </a:prstGeom>
          <a:noFill/>
        </p:spPr>
        <p:txBody>
          <a:bodyPr wrap="square" rtlCol="0">
            <a:spAutoFit/>
          </a:bodyPr>
          <a:p>
            <a:pPr>
              <a:lnSpc>
                <a:spcPct val="250000"/>
              </a:lnSpc>
            </a:pPr>
            <a:r>
              <a:rPr lang="en-US" altLang="zh-CN" sz="3600"/>
              <a:t>PDCA</a:t>
            </a:r>
            <a:r>
              <a:rPr lang="zh-CN" altLang="en-US" sz="3600"/>
              <a:t>循环，持续改进！</a:t>
            </a:r>
            <a:endParaRPr lang="zh-CN" altLang="en-US" sz="3600"/>
          </a:p>
        </p:txBody>
      </p:sp>
    </p:spTree>
    <p:custDataLst>
      <p:tags r:id="rId20"/>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dirty="0"/>
              <a:t>THANKS</a:t>
            </a:r>
            <a:endParaRPr lang="en-US" altLang="zh-CN" dirty="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054725" y="793750"/>
            <a:ext cx="5398135" cy="5611495"/>
          </a:xfrm>
          <a:prstGeom prst="rect">
            <a:avLst/>
          </a:prstGeom>
          <a:effectLst>
            <a:innerShdw blurRad="63500" dist="50800" dir="18900000">
              <a:prstClr val="black">
                <a:alpha val="50000"/>
              </a:prstClr>
            </a:innerShdw>
          </a:effectLst>
        </p:spPr>
      </p:pic>
      <p:grpSp>
        <p:nvGrpSpPr>
          <p:cNvPr id="50" name="组合 49"/>
          <p:cNvGrpSpPr/>
          <p:nvPr>
            <p:custDataLst>
              <p:tags r:id="rId2"/>
            </p:custDataLst>
          </p:nvPr>
        </p:nvGrpSpPr>
        <p:grpSpPr>
          <a:xfrm flipH="1" flipV="1">
            <a:off x="-635" y="6219825"/>
            <a:ext cx="12192635" cy="640080"/>
            <a:chOff x="-1" y="0"/>
            <a:chExt cx="19201" cy="1008"/>
          </a:xfrm>
        </p:grpSpPr>
        <p:sp>
          <p:nvSpPr>
            <p:cNvPr id="51" name="任意多边形: 形状 7"/>
            <p:cNvSpPr/>
            <p:nvPr>
              <p:custDataLst>
                <p:tags r:id="rId3"/>
              </p:custDataLst>
            </p:nvPr>
          </p:nvSpPr>
          <p:spPr>
            <a:xfrm rot="10800000">
              <a:off x="896" y="0"/>
              <a:ext cx="18304" cy="716"/>
            </a:xfrm>
            <a:custGeom>
              <a:avLst/>
              <a:gdLst>
                <a:gd name="connsiteX0" fmla="*/ 7843520 w 7843519"/>
                <a:gd name="connsiteY0" fmla="*/ 1186815 h 1186815"/>
                <a:gd name="connsiteX1" fmla="*/ 0 w 7843519"/>
                <a:gd name="connsiteY1" fmla="*/ 1186815 h 1186815"/>
                <a:gd name="connsiteX2" fmla="*/ 0 w 7843519"/>
                <a:gd name="connsiteY2" fmla="*/ 0 h 1186815"/>
              </a:gdLst>
              <a:ahLst/>
              <a:cxnLst>
                <a:cxn ang="0">
                  <a:pos x="connsiteX0" y="connsiteY0"/>
                </a:cxn>
                <a:cxn ang="0">
                  <a:pos x="connsiteX1" y="connsiteY1"/>
                </a:cxn>
                <a:cxn ang="0">
                  <a:pos x="connsiteX2" y="connsiteY2"/>
                </a:cxn>
              </a:cxnLst>
              <a:rect l="l" t="t" r="r" b="b"/>
              <a:pathLst>
                <a:path w="7843519" h="1186815">
                  <a:moveTo>
                    <a:pt x="7843520" y="1186815"/>
                  </a:moveTo>
                  <a:lnTo>
                    <a:pt x="0" y="1186815"/>
                  </a:lnTo>
                  <a:lnTo>
                    <a:pt x="0" y="0"/>
                  </a:lnTo>
                  <a:close/>
                </a:path>
              </a:pathLst>
            </a:custGeom>
            <a:solidFill>
              <a:schemeClr val="accent1"/>
            </a:solidFill>
            <a:ln w="6350" cap="flat">
              <a:noFill/>
              <a:prstDash val="solid"/>
              <a:miter/>
            </a:ln>
          </p:spPr>
          <p:txBody>
            <a:bodyPr rtlCol="0" anchor="ctr"/>
            <a:lstStyle/>
            <a:p>
              <a:endParaRPr lang="zh-CN" altLang="en-US"/>
            </a:p>
          </p:txBody>
        </p:sp>
        <p:grpSp>
          <p:nvGrpSpPr>
            <p:cNvPr id="52" name="组合 51"/>
            <p:cNvGrpSpPr/>
            <p:nvPr/>
          </p:nvGrpSpPr>
          <p:grpSpPr>
            <a:xfrm rot="10800000">
              <a:off x="-1" y="0"/>
              <a:ext cx="6718" cy="1008"/>
              <a:chOff x="6681" y="8932"/>
              <a:chExt cx="12521" cy="1880"/>
            </a:xfrm>
          </p:grpSpPr>
          <p:sp>
            <p:nvSpPr>
              <p:cNvPr id="53" name="任意多边形: 形状 3"/>
              <p:cNvSpPr/>
              <p:nvPr>
                <p:custDataLst>
                  <p:tags r:id="rId4"/>
                </p:custDataLst>
              </p:nvPr>
            </p:nvSpPr>
            <p:spPr>
              <a:xfrm>
                <a:off x="6681" y="8932"/>
                <a:ext cx="12521" cy="1880"/>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4"/>
              </a:solidFill>
              <a:ln w="6350" cap="flat">
                <a:noFill/>
                <a:prstDash val="solid"/>
                <a:miter/>
              </a:ln>
            </p:spPr>
            <p:txBody>
              <a:bodyPr rtlCol="0" anchor="ctr"/>
              <a:lstStyle/>
              <a:p>
                <a:endParaRPr lang="zh-CN" altLang="en-US"/>
              </a:p>
            </p:txBody>
          </p:sp>
          <p:sp>
            <p:nvSpPr>
              <p:cNvPr id="54" name="任意多边形: 形状 4"/>
              <p:cNvSpPr/>
              <p:nvPr>
                <p:custDataLst>
                  <p:tags r:id="rId5"/>
                </p:custDataLst>
              </p:nvPr>
            </p:nvSpPr>
            <p:spPr>
              <a:xfrm>
                <a:off x="7765" y="9076"/>
                <a:ext cx="11435" cy="1724"/>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6"/>
              </a:solidFill>
              <a:ln w="6350" cap="flat">
                <a:noFill/>
                <a:prstDash val="solid"/>
                <a:miter/>
              </a:ln>
            </p:spPr>
            <p:txBody>
              <a:bodyPr rtlCol="0" anchor="ctr"/>
              <a:lstStyle/>
              <a:p>
                <a:endParaRPr lang="zh-CN" altLang="en-US"/>
              </a:p>
            </p:txBody>
          </p:sp>
        </p:grpSp>
      </p:grpSp>
      <p:sp>
        <p:nvSpPr>
          <p:cNvPr id="8" name="TextBox 7"/>
          <p:cNvSpPr txBox="1"/>
          <p:nvPr/>
        </p:nvSpPr>
        <p:spPr>
          <a:xfrm>
            <a:off x="1003300" y="1094740"/>
            <a:ext cx="4218305" cy="4187825"/>
          </a:xfrm>
          <a:prstGeom prst="rect">
            <a:avLst/>
          </a:prstGeom>
          <a:noFill/>
        </p:spPr>
        <p:txBody>
          <a:bodyPr wrap="square" rtlCol="0">
            <a:spAutoFit/>
          </a:bodyPr>
          <a:p>
            <a:pPr algn="just">
              <a:lnSpc>
                <a:spcPct val="180000"/>
              </a:lnSpc>
            </a:pPr>
            <a:r>
              <a:rPr lang="en-US" altLang="zh-CN" dirty="0" smtClean="0"/>
              <a:t>       </a:t>
            </a:r>
            <a:r>
              <a:rPr lang="en-US" altLang="zh-CN" sz="2000" dirty="0" smtClean="0"/>
              <a:t> </a:t>
            </a:r>
            <a:r>
              <a:rPr lang="en-US" altLang="zh-CN" sz="2800" dirty="0" smtClean="0"/>
              <a:t> </a:t>
            </a:r>
            <a:r>
              <a:rPr lang="en-US" altLang="zh-CN" sz="2400" dirty="0" smtClean="0"/>
              <a:t> </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16</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日，国务院办公厅印</a:t>
            </a:r>
            <a:r>
              <a:rPr sz="2400" b="1" dirty="0" smtClean="0">
                <a:latin typeface="微软雅黑" panose="020B0503020204020204" pitchFamily="34" charset="-122"/>
                <a:ea typeface="微软雅黑" panose="020B0503020204020204" pitchFamily="34" charset="-122"/>
              </a:rPr>
              <a:t>发[2019]4号文件《</a:t>
            </a:r>
            <a:r>
              <a:rPr sz="2400" b="1" dirty="0" smtClean="0">
                <a:solidFill>
                  <a:schemeClr val="tx1"/>
                </a:solidFill>
                <a:latin typeface="微软雅黑" panose="020B0503020204020204" pitchFamily="34" charset="-122"/>
                <a:ea typeface="微软雅黑" panose="020B0503020204020204" pitchFamily="34" charset="-122"/>
              </a:rPr>
              <a:t>国务院办公厅</a:t>
            </a:r>
            <a:r>
              <a:rPr sz="2400" b="1" dirty="0" smtClean="0">
                <a:latin typeface="微软雅黑" panose="020B0503020204020204" pitchFamily="34" charset="-122"/>
                <a:ea typeface="微软雅黑" panose="020B0503020204020204" pitchFamily="34" charset="-122"/>
              </a:rPr>
              <a:t>关于加强三级公立医院绩效考核工作的意见》</a:t>
            </a:r>
            <a:r>
              <a:rPr lang="zh-CN" sz="2400" b="1" dirty="0" smtClean="0">
                <a:latin typeface="微软雅黑" panose="020B0503020204020204" pitchFamily="34" charset="-122"/>
                <a:ea typeface="微软雅黑" panose="020B0503020204020204" pitchFamily="34" charset="-122"/>
              </a:rPr>
              <a:t>，对医院开展绩效考核工作提出了具体要求。</a:t>
            </a:r>
            <a:endParaRPr lang="zh-CN" sz="2400" b="1" dirty="0" smtClean="0">
              <a:latin typeface="微软雅黑" panose="020B0503020204020204" pitchFamily="34" charset="-122"/>
              <a:ea typeface="微软雅黑" panose="020B0503020204020204" pitchFamily="34" charset="-122"/>
            </a:endParaRPr>
          </a:p>
        </p:txBody>
      </p:sp>
      <p:pic>
        <p:nvPicPr>
          <p:cNvPr id="5" name="Picture 3" descr="C:\Users\Administrator\Desktop\222.png222"/>
          <p:cNvPicPr>
            <a:picLocks noChangeAspect="1" noChangeArrowheads="1"/>
          </p:cNvPicPr>
          <p:nvPr/>
        </p:nvPicPr>
        <p:blipFill>
          <a:blip r:embed="rId6"/>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7"/>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676390" y="874395"/>
            <a:ext cx="5109845" cy="5520690"/>
          </a:xfrm>
          <a:prstGeom prst="rect">
            <a:avLst/>
          </a:prstGeom>
          <a:effectLst>
            <a:innerShdw blurRad="63500" dist="50800" dir="18900000">
              <a:prstClr val="black">
                <a:alpha val="50000"/>
              </a:prstClr>
            </a:innerShdw>
          </a:effectLst>
        </p:spPr>
      </p:pic>
      <p:grpSp>
        <p:nvGrpSpPr>
          <p:cNvPr id="50" name="组合 49"/>
          <p:cNvGrpSpPr/>
          <p:nvPr>
            <p:custDataLst>
              <p:tags r:id="rId2"/>
            </p:custDataLst>
          </p:nvPr>
        </p:nvGrpSpPr>
        <p:grpSpPr>
          <a:xfrm flipH="1" flipV="1">
            <a:off x="-635" y="6219825"/>
            <a:ext cx="12192635" cy="640080"/>
            <a:chOff x="-1" y="0"/>
            <a:chExt cx="19201" cy="1008"/>
          </a:xfrm>
        </p:grpSpPr>
        <p:sp>
          <p:nvSpPr>
            <p:cNvPr id="51" name="任意多边形: 形状 7"/>
            <p:cNvSpPr/>
            <p:nvPr>
              <p:custDataLst>
                <p:tags r:id="rId3"/>
              </p:custDataLst>
            </p:nvPr>
          </p:nvSpPr>
          <p:spPr>
            <a:xfrm rot="10800000">
              <a:off x="896" y="0"/>
              <a:ext cx="18304" cy="716"/>
            </a:xfrm>
            <a:custGeom>
              <a:avLst/>
              <a:gdLst>
                <a:gd name="connsiteX0" fmla="*/ 7843520 w 7843519"/>
                <a:gd name="connsiteY0" fmla="*/ 1186815 h 1186815"/>
                <a:gd name="connsiteX1" fmla="*/ 0 w 7843519"/>
                <a:gd name="connsiteY1" fmla="*/ 1186815 h 1186815"/>
                <a:gd name="connsiteX2" fmla="*/ 0 w 7843519"/>
                <a:gd name="connsiteY2" fmla="*/ 0 h 1186815"/>
              </a:gdLst>
              <a:ahLst/>
              <a:cxnLst>
                <a:cxn ang="0">
                  <a:pos x="connsiteX0" y="connsiteY0"/>
                </a:cxn>
                <a:cxn ang="0">
                  <a:pos x="connsiteX1" y="connsiteY1"/>
                </a:cxn>
                <a:cxn ang="0">
                  <a:pos x="connsiteX2" y="connsiteY2"/>
                </a:cxn>
              </a:cxnLst>
              <a:rect l="l" t="t" r="r" b="b"/>
              <a:pathLst>
                <a:path w="7843519" h="1186815">
                  <a:moveTo>
                    <a:pt x="7843520" y="1186815"/>
                  </a:moveTo>
                  <a:lnTo>
                    <a:pt x="0" y="1186815"/>
                  </a:lnTo>
                  <a:lnTo>
                    <a:pt x="0" y="0"/>
                  </a:lnTo>
                  <a:close/>
                </a:path>
              </a:pathLst>
            </a:custGeom>
            <a:solidFill>
              <a:schemeClr val="accent1"/>
            </a:solidFill>
            <a:ln w="6350" cap="flat">
              <a:noFill/>
              <a:prstDash val="solid"/>
              <a:miter/>
            </a:ln>
          </p:spPr>
          <p:txBody>
            <a:bodyPr rtlCol="0" anchor="ctr"/>
            <a:lstStyle/>
            <a:p>
              <a:endParaRPr lang="zh-CN" altLang="en-US"/>
            </a:p>
          </p:txBody>
        </p:sp>
        <p:grpSp>
          <p:nvGrpSpPr>
            <p:cNvPr id="52" name="组合 51"/>
            <p:cNvGrpSpPr/>
            <p:nvPr/>
          </p:nvGrpSpPr>
          <p:grpSpPr>
            <a:xfrm rot="10800000">
              <a:off x="-1" y="0"/>
              <a:ext cx="6718" cy="1008"/>
              <a:chOff x="6681" y="8932"/>
              <a:chExt cx="12521" cy="1880"/>
            </a:xfrm>
          </p:grpSpPr>
          <p:sp>
            <p:nvSpPr>
              <p:cNvPr id="53" name="任意多边形: 形状 3"/>
              <p:cNvSpPr/>
              <p:nvPr>
                <p:custDataLst>
                  <p:tags r:id="rId4"/>
                </p:custDataLst>
              </p:nvPr>
            </p:nvSpPr>
            <p:spPr>
              <a:xfrm>
                <a:off x="6681" y="8932"/>
                <a:ext cx="12521" cy="1880"/>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4"/>
              </a:solidFill>
              <a:ln w="6350" cap="flat">
                <a:noFill/>
                <a:prstDash val="solid"/>
                <a:miter/>
              </a:ln>
            </p:spPr>
            <p:txBody>
              <a:bodyPr rtlCol="0" anchor="ctr"/>
              <a:lstStyle/>
              <a:p>
                <a:endParaRPr lang="zh-CN" altLang="en-US"/>
              </a:p>
            </p:txBody>
          </p:sp>
          <p:sp>
            <p:nvSpPr>
              <p:cNvPr id="54" name="任意多边形: 形状 4"/>
              <p:cNvSpPr/>
              <p:nvPr>
                <p:custDataLst>
                  <p:tags r:id="rId5"/>
                </p:custDataLst>
              </p:nvPr>
            </p:nvSpPr>
            <p:spPr>
              <a:xfrm>
                <a:off x="7765" y="9076"/>
                <a:ext cx="11435" cy="1724"/>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6"/>
              </a:solidFill>
              <a:ln w="6350" cap="flat">
                <a:noFill/>
                <a:prstDash val="solid"/>
                <a:miter/>
              </a:ln>
            </p:spPr>
            <p:txBody>
              <a:bodyPr rtlCol="0" anchor="ctr"/>
              <a:lstStyle/>
              <a:p>
                <a:endParaRPr lang="zh-CN" altLang="en-US"/>
              </a:p>
            </p:txBody>
          </p:sp>
        </p:grpSp>
      </p:grpSp>
      <p:sp>
        <p:nvSpPr>
          <p:cNvPr id="8" name="TextBox 7"/>
          <p:cNvSpPr txBox="1"/>
          <p:nvPr/>
        </p:nvSpPr>
        <p:spPr>
          <a:xfrm>
            <a:off x="967105" y="1216025"/>
            <a:ext cx="4815205" cy="4852035"/>
          </a:xfrm>
          <a:prstGeom prst="rect">
            <a:avLst/>
          </a:prstGeom>
          <a:noFill/>
        </p:spPr>
        <p:txBody>
          <a:bodyPr wrap="square" rtlCol="0">
            <a:spAutoFit/>
          </a:bodyPr>
          <a:p>
            <a:pPr algn="just">
              <a:lnSpc>
                <a:spcPct val="180000"/>
              </a:lnSpc>
            </a:pPr>
            <a:r>
              <a:rPr lang="en-US" altLang="zh-CN" dirty="0" smtClean="0"/>
              <a:t>       </a:t>
            </a:r>
            <a:r>
              <a:rPr lang="en-US" altLang="zh-CN" sz="2000" dirty="0" smtClean="0"/>
              <a:t> </a:t>
            </a:r>
            <a:r>
              <a:rPr lang="en-US" altLang="zh-CN" sz="2800" dirty="0" smtClean="0"/>
              <a:t> </a:t>
            </a:r>
            <a:r>
              <a:rPr lang="en-US" altLang="zh-CN" sz="2400" dirty="0" smtClean="0"/>
              <a:t> </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09</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日，国家中医药管理局印</a:t>
            </a:r>
            <a:r>
              <a:rPr sz="2400" b="1" dirty="0" smtClean="0">
                <a:latin typeface="微软雅黑" panose="020B0503020204020204" pitchFamily="34" charset="-122"/>
                <a:ea typeface="微软雅黑" panose="020B0503020204020204" pitchFamily="34" charset="-122"/>
              </a:rPr>
              <a:t>发[2019]</a:t>
            </a:r>
            <a:r>
              <a:rPr lang="en-US" sz="2400" b="1" dirty="0" smtClean="0">
                <a:latin typeface="微软雅黑" panose="020B0503020204020204" pitchFamily="34" charset="-122"/>
                <a:ea typeface="微软雅黑" panose="020B0503020204020204" pitchFamily="34" charset="-122"/>
              </a:rPr>
              <a:t>23</a:t>
            </a:r>
            <a:r>
              <a:rPr sz="2400" b="1" dirty="0" smtClean="0">
                <a:latin typeface="微软雅黑" panose="020B0503020204020204" pitchFamily="34" charset="-122"/>
                <a:ea typeface="微软雅黑" panose="020B0503020204020204" pitchFamily="34" charset="-122"/>
              </a:rPr>
              <a:t>号文件《关于加强二级公立医院绩效考核工作的通知》</a:t>
            </a:r>
            <a:r>
              <a:rPr lang="zh-CN" sz="2400" b="1" dirty="0" smtClean="0">
                <a:latin typeface="微软雅黑" panose="020B0503020204020204" pitchFamily="34" charset="-122"/>
                <a:ea typeface="微软雅黑" panose="020B0503020204020204" pitchFamily="34" charset="-122"/>
              </a:rPr>
              <a:t>，在总结三级公立医院绩效考核工作经验的基础上，就加强二级公立医院绩效考核工作提出了要求。</a:t>
            </a:r>
            <a:endParaRPr lang="zh-CN" sz="2400" b="1" dirty="0" smtClean="0">
              <a:latin typeface="微软雅黑" panose="020B0503020204020204" pitchFamily="34" charset="-122"/>
              <a:ea typeface="微软雅黑" panose="020B0503020204020204" pitchFamily="34" charset="-122"/>
            </a:endParaRPr>
          </a:p>
        </p:txBody>
      </p:sp>
      <p:pic>
        <p:nvPicPr>
          <p:cNvPr id="5" name="Picture 3" descr="C:\Users\Administrator\Desktop\222.png222"/>
          <p:cNvPicPr>
            <a:picLocks noChangeAspect="1" noChangeArrowheads="1"/>
          </p:cNvPicPr>
          <p:nvPr/>
        </p:nvPicPr>
        <p:blipFill>
          <a:blip r:embed="rId6"/>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7"/>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custDataLst>
              <p:tags r:id="rId1"/>
            </p:custDataLst>
          </p:nvPr>
        </p:nvGrpSpPr>
        <p:grpSpPr>
          <a:xfrm flipH="1" flipV="1">
            <a:off x="-635" y="6219825"/>
            <a:ext cx="12192635" cy="640080"/>
            <a:chOff x="-1" y="0"/>
            <a:chExt cx="19201" cy="1008"/>
          </a:xfrm>
        </p:grpSpPr>
        <p:sp>
          <p:nvSpPr>
            <p:cNvPr id="51" name="任意多边形: 形状 7"/>
            <p:cNvSpPr/>
            <p:nvPr>
              <p:custDataLst>
                <p:tags r:id="rId2"/>
              </p:custDataLst>
            </p:nvPr>
          </p:nvSpPr>
          <p:spPr>
            <a:xfrm rot="10800000">
              <a:off x="896" y="0"/>
              <a:ext cx="18304" cy="716"/>
            </a:xfrm>
            <a:custGeom>
              <a:avLst/>
              <a:gdLst>
                <a:gd name="connsiteX0" fmla="*/ 7843520 w 7843519"/>
                <a:gd name="connsiteY0" fmla="*/ 1186815 h 1186815"/>
                <a:gd name="connsiteX1" fmla="*/ 0 w 7843519"/>
                <a:gd name="connsiteY1" fmla="*/ 1186815 h 1186815"/>
                <a:gd name="connsiteX2" fmla="*/ 0 w 7843519"/>
                <a:gd name="connsiteY2" fmla="*/ 0 h 1186815"/>
              </a:gdLst>
              <a:ahLst/>
              <a:cxnLst>
                <a:cxn ang="0">
                  <a:pos x="connsiteX0" y="connsiteY0"/>
                </a:cxn>
                <a:cxn ang="0">
                  <a:pos x="connsiteX1" y="connsiteY1"/>
                </a:cxn>
                <a:cxn ang="0">
                  <a:pos x="connsiteX2" y="connsiteY2"/>
                </a:cxn>
              </a:cxnLst>
              <a:rect l="l" t="t" r="r" b="b"/>
              <a:pathLst>
                <a:path w="7843519" h="1186815">
                  <a:moveTo>
                    <a:pt x="7843520" y="1186815"/>
                  </a:moveTo>
                  <a:lnTo>
                    <a:pt x="0" y="1186815"/>
                  </a:lnTo>
                  <a:lnTo>
                    <a:pt x="0" y="0"/>
                  </a:lnTo>
                  <a:close/>
                </a:path>
              </a:pathLst>
            </a:custGeom>
            <a:solidFill>
              <a:schemeClr val="accent1"/>
            </a:solidFill>
            <a:ln w="6350" cap="flat">
              <a:noFill/>
              <a:prstDash val="solid"/>
              <a:miter/>
            </a:ln>
          </p:spPr>
          <p:txBody>
            <a:bodyPr rtlCol="0" anchor="ctr"/>
            <a:lstStyle/>
            <a:p>
              <a:endParaRPr lang="zh-CN" altLang="en-US"/>
            </a:p>
          </p:txBody>
        </p:sp>
        <p:grpSp>
          <p:nvGrpSpPr>
            <p:cNvPr id="52" name="组合 51"/>
            <p:cNvGrpSpPr/>
            <p:nvPr/>
          </p:nvGrpSpPr>
          <p:grpSpPr>
            <a:xfrm rot="10800000">
              <a:off x="-1" y="0"/>
              <a:ext cx="6718" cy="1008"/>
              <a:chOff x="6681" y="8932"/>
              <a:chExt cx="12521" cy="1880"/>
            </a:xfrm>
          </p:grpSpPr>
          <p:sp>
            <p:nvSpPr>
              <p:cNvPr id="53" name="任意多边形: 形状 3"/>
              <p:cNvSpPr/>
              <p:nvPr>
                <p:custDataLst>
                  <p:tags r:id="rId3"/>
                </p:custDataLst>
              </p:nvPr>
            </p:nvSpPr>
            <p:spPr>
              <a:xfrm>
                <a:off x="6681" y="8932"/>
                <a:ext cx="12521" cy="1880"/>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4"/>
              </a:solidFill>
              <a:ln w="6350" cap="flat">
                <a:noFill/>
                <a:prstDash val="solid"/>
                <a:miter/>
              </a:ln>
            </p:spPr>
            <p:txBody>
              <a:bodyPr rtlCol="0" anchor="ctr"/>
              <a:lstStyle/>
              <a:p>
                <a:endParaRPr lang="zh-CN" altLang="en-US"/>
              </a:p>
            </p:txBody>
          </p:sp>
          <p:sp>
            <p:nvSpPr>
              <p:cNvPr id="54" name="任意多边形: 形状 4"/>
              <p:cNvSpPr/>
              <p:nvPr>
                <p:custDataLst>
                  <p:tags r:id="rId4"/>
                </p:custDataLst>
              </p:nvPr>
            </p:nvSpPr>
            <p:spPr>
              <a:xfrm>
                <a:off x="7765" y="9076"/>
                <a:ext cx="11435" cy="1724"/>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6"/>
              </a:solidFill>
              <a:ln w="6350" cap="flat">
                <a:noFill/>
                <a:prstDash val="solid"/>
                <a:miter/>
              </a:ln>
            </p:spPr>
            <p:txBody>
              <a:bodyPr rtlCol="0" anchor="ctr"/>
              <a:lstStyle/>
              <a:p>
                <a:endParaRPr lang="zh-CN" altLang="en-US"/>
              </a:p>
            </p:txBody>
          </p:sp>
        </p:grpSp>
      </p:grpSp>
      <p:sp>
        <p:nvSpPr>
          <p:cNvPr id="8" name="TextBox 7"/>
          <p:cNvSpPr txBox="1"/>
          <p:nvPr/>
        </p:nvSpPr>
        <p:spPr>
          <a:xfrm>
            <a:off x="927100" y="857250"/>
            <a:ext cx="4815205" cy="5354320"/>
          </a:xfrm>
          <a:prstGeom prst="rect">
            <a:avLst/>
          </a:prstGeom>
          <a:noFill/>
        </p:spPr>
        <p:txBody>
          <a:bodyPr wrap="square" rtlCol="0">
            <a:spAutoFit/>
          </a:bodyPr>
          <a:p>
            <a:pPr algn="just">
              <a:lnSpc>
                <a:spcPct val="150000"/>
              </a:lnSpc>
            </a:pPr>
            <a:r>
              <a:rPr lang="en-US" altLang="zh-CN" dirty="0" smtClean="0"/>
              <a:t>       </a:t>
            </a:r>
            <a:r>
              <a:rPr lang="en-US" altLang="zh-CN" sz="2000" dirty="0" smtClean="0"/>
              <a:t> </a:t>
            </a:r>
            <a:r>
              <a:rPr lang="en-US" altLang="zh-CN" sz="2800" dirty="0" smtClean="0"/>
              <a:t> </a:t>
            </a:r>
            <a:r>
              <a:rPr lang="en-US" altLang="zh-CN" sz="2000" dirty="0" smtClean="0"/>
              <a:t> </a:t>
            </a: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年</a:t>
            </a:r>
            <a:r>
              <a:rPr lang="en-US" sz="2000" b="1" dirty="0" smtClean="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月，卫健委发布了</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国卫办医函〔2020〕438号</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a:t>
            </a:r>
            <a:r>
              <a:rPr sz="2000" b="1" dirty="0" smtClean="0">
                <a:latin typeface="微软雅黑" panose="020B0503020204020204" pitchFamily="34" charset="-122"/>
                <a:ea typeface="微软雅黑" panose="020B0503020204020204" pitchFamily="34" charset="-122"/>
              </a:rPr>
              <a:t>国家卫生健康委办公厅关于采集二级和三级公立医院2019年度绩效考核数据有关工作的通知</a:t>
            </a:r>
            <a:r>
              <a:rPr lang="zh-CN" sz="2000" b="1" dirty="0" smtClean="0">
                <a:latin typeface="微软雅黑" panose="020B0503020204020204" pitchFamily="34" charset="-122"/>
                <a:ea typeface="微软雅黑" panose="020B0503020204020204" pitchFamily="34" charset="-122"/>
              </a:rPr>
              <a:t>》，为保证三级公立医院绩效考核工作规范化、标准化、同质化，在《国家三级公立医院绩效考核操作手册（2019 版）》的基础上，结合最新政策文件，组织专家研究，并在部分医院针对调整内容进行试填报后，修订形成《国家三级公立医院绩效考核操作手册 （2020 版）》。</a:t>
            </a:r>
            <a:endParaRPr lang="zh-CN" sz="2000" b="1" dirty="0" smtClean="0">
              <a:latin typeface="微软雅黑" panose="020B0503020204020204" pitchFamily="34" charset="-122"/>
              <a:ea typeface="微软雅黑" panose="020B0503020204020204" pitchFamily="34" charset="-122"/>
            </a:endParaRPr>
          </a:p>
        </p:txBody>
      </p:sp>
      <p:pic>
        <p:nvPicPr>
          <p:cNvPr id="5" name="Picture 3" descr="C:\Users\Administrator\Desktop\222.png222"/>
          <p:cNvPicPr>
            <a:picLocks noChangeAspect="1" noChangeArrowheads="1"/>
          </p:cNvPicPr>
          <p:nvPr/>
        </p:nvPicPr>
        <p:blipFill>
          <a:blip r:embed="rId5"/>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6"/>
          <a:stretch>
            <a:fillRect/>
          </a:stretch>
        </p:blipFill>
        <p:spPr>
          <a:xfrm>
            <a:off x="6229985" y="857250"/>
            <a:ext cx="5239385" cy="5547995"/>
          </a:xfrm>
          <a:prstGeom prst="rect">
            <a:avLst/>
          </a:prstGeom>
        </p:spPr>
      </p:pic>
    </p:spTree>
    <p:custDataLst>
      <p:tags r:id="rId7"/>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custDataLst>
              <p:tags r:id="rId1"/>
            </p:custDataLst>
          </p:nvPr>
        </p:nvGrpSpPr>
        <p:grpSpPr>
          <a:xfrm flipH="1" flipV="1">
            <a:off x="-635" y="6219825"/>
            <a:ext cx="12192635" cy="640080"/>
            <a:chOff x="-1" y="0"/>
            <a:chExt cx="19201" cy="1008"/>
          </a:xfrm>
        </p:grpSpPr>
        <p:sp>
          <p:nvSpPr>
            <p:cNvPr id="51" name="任意多边形: 形状 7"/>
            <p:cNvSpPr/>
            <p:nvPr>
              <p:custDataLst>
                <p:tags r:id="rId2"/>
              </p:custDataLst>
            </p:nvPr>
          </p:nvSpPr>
          <p:spPr>
            <a:xfrm rot="10800000">
              <a:off x="896" y="0"/>
              <a:ext cx="18304" cy="716"/>
            </a:xfrm>
            <a:custGeom>
              <a:avLst/>
              <a:gdLst>
                <a:gd name="connsiteX0" fmla="*/ 7843520 w 7843519"/>
                <a:gd name="connsiteY0" fmla="*/ 1186815 h 1186815"/>
                <a:gd name="connsiteX1" fmla="*/ 0 w 7843519"/>
                <a:gd name="connsiteY1" fmla="*/ 1186815 h 1186815"/>
                <a:gd name="connsiteX2" fmla="*/ 0 w 7843519"/>
                <a:gd name="connsiteY2" fmla="*/ 0 h 1186815"/>
              </a:gdLst>
              <a:ahLst/>
              <a:cxnLst>
                <a:cxn ang="0">
                  <a:pos x="connsiteX0" y="connsiteY0"/>
                </a:cxn>
                <a:cxn ang="0">
                  <a:pos x="connsiteX1" y="connsiteY1"/>
                </a:cxn>
                <a:cxn ang="0">
                  <a:pos x="connsiteX2" y="connsiteY2"/>
                </a:cxn>
              </a:cxnLst>
              <a:rect l="l" t="t" r="r" b="b"/>
              <a:pathLst>
                <a:path w="7843519" h="1186815">
                  <a:moveTo>
                    <a:pt x="7843520" y="1186815"/>
                  </a:moveTo>
                  <a:lnTo>
                    <a:pt x="0" y="1186815"/>
                  </a:lnTo>
                  <a:lnTo>
                    <a:pt x="0" y="0"/>
                  </a:lnTo>
                  <a:close/>
                </a:path>
              </a:pathLst>
            </a:custGeom>
            <a:solidFill>
              <a:schemeClr val="accent1"/>
            </a:solidFill>
            <a:ln w="6350" cap="flat">
              <a:noFill/>
              <a:prstDash val="solid"/>
              <a:miter/>
            </a:ln>
          </p:spPr>
          <p:txBody>
            <a:bodyPr rtlCol="0" anchor="ctr"/>
            <a:lstStyle/>
            <a:p>
              <a:endParaRPr lang="zh-CN" altLang="en-US"/>
            </a:p>
          </p:txBody>
        </p:sp>
        <p:grpSp>
          <p:nvGrpSpPr>
            <p:cNvPr id="52" name="组合 51"/>
            <p:cNvGrpSpPr/>
            <p:nvPr/>
          </p:nvGrpSpPr>
          <p:grpSpPr>
            <a:xfrm rot="10800000">
              <a:off x="-1" y="0"/>
              <a:ext cx="6718" cy="1008"/>
              <a:chOff x="6681" y="8932"/>
              <a:chExt cx="12521" cy="1880"/>
            </a:xfrm>
          </p:grpSpPr>
          <p:sp>
            <p:nvSpPr>
              <p:cNvPr id="53" name="任意多边形: 形状 3"/>
              <p:cNvSpPr/>
              <p:nvPr>
                <p:custDataLst>
                  <p:tags r:id="rId3"/>
                </p:custDataLst>
              </p:nvPr>
            </p:nvSpPr>
            <p:spPr>
              <a:xfrm>
                <a:off x="6681" y="8932"/>
                <a:ext cx="12521" cy="1880"/>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4"/>
              </a:solidFill>
              <a:ln w="6350" cap="flat">
                <a:noFill/>
                <a:prstDash val="solid"/>
                <a:miter/>
              </a:ln>
            </p:spPr>
            <p:txBody>
              <a:bodyPr rtlCol="0" anchor="ctr"/>
              <a:lstStyle/>
              <a:p>
                <a:endParaRPr lang="zh-CN" altLang="en-US"/>
              </a:p>
            </p:txBody>
          </p:sp>
          <p:sp>
            <p:nvSpPr>
              <p:cNvPr id="54" name="任意多边形: 形状 4"/>
              <p:cNvSpPr/>
              <p:nvPr>
                <p:custDataLst>
                  <p:tags r:id="rId4"/>
                </p:custDataLst>
              </p:nvPr>
            </p:nvSpPr>
            <p:spPr>
              <a:xfrm>
                <a:off x="7765" y="9076"/>
                <a:ext cx="11435" cy="1724"/>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6"/>
              </a:solidFill>
              <a:ln w="6350" cap="flat">
                <a:noFill/>
                <a:prstDash val="solid"/>
                <a:miter/>
              </a:ln>
            </p:spPr>
            <p:txBody>
              <a:bodyPr rtlCol="0" anchor="ctr"/>
              <a:lstStyle/>
              <a:p>
                <a:endParaRPr lang="zh-CN" altLang="en-US"/>
              </a:p>
            </p:txBody>
          </p:sp>
        </p:grpSp>
      </p:grpSp>
      <p:sp>
        <p:nvSpPr>
          <p:cNvPr id="36" name="文本框 35"/>
          <p:cNvSpPr txBox="1"/>
          <p:nvPr>
            <p:custDataLst>
              <p:tags r:id="rId5"/>
            </p:custDataLst>
          </p:nvPr>
        </p:nvSpPr>
        <p:spPr>
          <a:xfrm>
            <a:off x="1153160" y="335280"/>
            <a:ext cx="9471660" cy="890905"/>
          </a:xfrm>
          <a:prstGeom prst="rect">
            <a:avLst/>
          </a:prstGeom>
          <a:noFill/>
        </p:spPr>
        <p:txBody>
          <a:bodyPr wrap="square" rtlCol="0">
            <a:noAutofit/>
          </a:bodyPr>
          <a:lstStyle/>
          <a:p>
            <a:pPr algn="ctr"/>
            <a:r>
              <a:rPr lang="zh-CN" altLang="en-US" sz="4800" b="1" dirty="0">
                <a:solidFill>
                  <a:schemeClr val="accent1"/>
                </a:solidFill>
                <a:uFillTx/>
                <a:latin typeface="Arial" panose="020B0604020202020204" pitchFamily="34" charset="0"/>
                <a:ea typeface="微软雅黑" panose="020B0503020204020204" pitchFamily="34" charset="-122"/>
              </a:rPr>
              <a:t>指标体系</a:t>
            </a:r>
            <a:endParaRPr lang="zh-CN" altLang="en-US" sz="4800" b="1" dirty="0">
              <a:solidFill>
                <a:schemeClr val="accent1"/>
              </a:solidFill>
              <a:uFillTx/>
              <a:latin typeface="Arial" panose="020B0604020202020204" pitchFamily="34" charset="0"/>
              <a:ea typeface="微软雅黑" panose="020B0503020204020204" pitchFamily="34" charset="-122"/>
            </a:endParaRPr>
          </a:p>
        </p:txBody>
      </p:sp>
      <p:cxnSp>
        <p:nvCxnSpPr>
          <p:cNvPr id="19" name="直接连接符 18"/>
          <p:cNvCxnSpPr>
            <a:stCxn id="4" idx="3"/>
          </p:cNvCxnSpPr>
          <p:nvPr>
            <p:custDataLst>
              <p:tags r:id="rId6"/>
            </p:custDataLst>
          </p:nvPr>
        </p:nvCxnSpPr>
        <p:spPr>
          <a:xfrm flipH="1">
            <a:off x="3392697" y="3983183"/>
            <a:ext cx="239540" cy="387340"/>
          </a:xfrm>
          <a:prstGeom prst="line">
            <a:avLst/>
          </a:prstGeom>
        </p:spPr>
        <p:style>
          <a:lnRef idx="1">
            <a:srgbClr val="1F74AD"/>
          </a:lnRef>
          <a:fillRef idx="0">
            <a:srgbClr val="1F74AD"/>
          </a:fillRef>
          <a:effectRef idx="0">
            <a:srgbClr val="1F74AD"/>
          </a:effectRef>
          <a:fontRef idx="minor">
            <a:srgbClr val="000000"/>
          </a:fontRef>
        </p:style>
      </p:cxnSp>
      <p:sp>
        <p:nvSpPr>
          <p:cNvPr id="4" name="任意多边形 3"/>
          <p:cNvSpPr/>
          <p:nvPr>
            <p:custDataLst>
              <p:tags r:id="rId7"/>
            </p:custDataLst>
          </p:nvPr>
        </p:nvSpPr>
        <p:spPr>
          <a:xfrm>
            <a:off x="1120775" y="2242185"/>
            <a:ext cx="2773045" cy="1885950"/>
          </a:xfrm>
          <a:custGeom>
            <a:avLst/>
            <a:gdLst>
              <a:gd name="connsiteX0" fmla="*/ 0 w 1964266"/>
              <a:gd name="connsiteY0" fmla="*/ 0 h 1348243"/>
              <a:gd name="connsiteX1" fmla="*/ 1964266 w 1964266"/>
              <a:gd name="connsiteY1" fmla="*/ 0 h 1348243"/>
              <a:gd name="connsiteX2" fmla="*/ 1964266 w 1964266"/>
              <a:gd name="connsiteY2" fmla="*/ 1244600 h 1348243"/>
              <a:gd name="connsiteX3" fmla="*/ 1778846 w 1964266"/>
              <a:gd name="connsiteY3" fmla="*/ 1244600 h 1348243"/>
              <a:gd name="connsiteX4" fmla="*/ 1718733 w 1964266"/>
              <a:gd name="connsiteY4" fmla="*/ 1348243 h 1348243"/>
              <a:gd name="connsiteX5" fmla="*/ 1658620 w 1964266"/>
              <a:gd name="connsiteY5" fmla="*/ 1244600 h 1348243"/>
              <a:gd name="connsiteX6" fmla="*/ 0 w 1964266"/>
              <a:gd name="connsiteY6" fmla="*/ 1244600 h 134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6" h="1348243">
                <a:moveTo>
                  <a:pt x="0" y="0"/>
                </a:moveTo>
                <a:lnTo>
                  <a:pt x="1964266" y="0"/>
                </a:lnTo>
                <a:lnTo>
                  <a:pt x="1964266" y="1244600"/>
                </a:lnTo>
                <a:lnTo>
                  <a:pt x="1778846" y="1244600"/>
                </a:lnTo>
                <a:lnTo>
                  <a:pt x="1718733" y="1348243"/>
                </a:lnTo>
                <a:lnTo>
                  <a:pt x="1658620" y="1244600"/>
                </a:lnTo>
                <a:lnTo>
                  <a:pt x="0" y="1244600"/>
                </a:lnTo>
                <a:close/>
              </a:path>
            </a:pathLst>
          </a:custGeom>
          <a:solidFill>
            <a:sysClr val="window" lastClr="FFFFFF"/>
          </a:solidFill>
          <a:ln w="3175">
            <a:solidFill>
              <a:srgbClr val="1F74AD"/>
            </a:solidFill>
          </a:ln>
        </p:spPr>
        <p:style>
          <a:lnRef idx="2">
            <a:srgbClr val="1F74AD">
              <a:shade val="50000"/>
            </a:srgbClr>
          </a:lnRef>
          <a:fillRef idx="1">
            <a:srgbClr val="1F74AD"/>
          </a:fillRef>
          <a:effectRef idx="0">
            <a:srgbClr val="1F74AD"/>
          </a:effectRef>
          <a:fontRef idx="minor">
            <a:sysClr val="window" lastClr="FFFFFF"/>
          </a:fontRef>
        </p:style>
        <p:txBody>
          <a:bodyPr bIns="72000" rtlCol="0" anchor="ctr">
            <a:normAutofit/>
          </a:bodyPr>
          <a:p>
            <a:pPr algn="ctr">
              <a:lnSpc>
                <a:spcPct val="120000"/>
              </a:lnSpc>
            </a:pPr>
            <a:endParaRPr lang="zh-CN" altLang="en-US" dirty="0">
              <a:solidFill>
                <a:srgbClr val="1F74AD"/>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custDataLst>
              <p:tags r:id="rId8"/>
            </p:custDataLst>
          </p:nvPr>
        </p:nvSpPr>
        <p:spPr>
          <a:xfrm>
            <a:off x="1120775" y="2168525"/>
            <a:ext cx="2773045" cy="76200"/>
          </a:xfrm>
          <a:prstGeom prst="rect">
            <a:avLst/>
          </a:prstGeom>
          <a:ln w="3175">
            <a:solidFill>
              <a:srgbClr val="1F74AD"/>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lnSpc>
                <a:spcPct val="14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椭圆 1"/>
          <p:cNvSpPr/>
          <p:nvPr>
            <p:custDataLst>
              <p:tags r:id="rId9"/>
            </p:custDataLst>
          </p:nvPr>
        </p:nvSpPr>
        <p:spPr>
          <a:xfrm>
            <a:off x="3212279" y="3985271"/>
            <a:ext cx="438306" cy="438306"/>
          </a:xfrm>
          <a:prstGeom prst="ellipse">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62500" lnSpcReduction="20000"/>
          </a:bodyPr>
          <a:p>
            <a:pPr algn="ctr">
              <a:lnSpc>
                <a:spcPct val="140000"/>
              </a:lnSpc>
            </a:pPr>
            <a:r>
              <a:rPr lang="en-US" altLang="zh-CN"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a:t>
            </a:r>
            <a:endParaRPr lang="zh-CN" altLang="en-US"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4" name="直接连接符 23"/>
          <p:cNvCxnSpPr>
            <a:stCxn id="25" idx="3"/>
          </p:cNvCxnSpPr>
          <p:nvPr>
            <p:custDataLst>
              <p:tags r:id="rId10"/>
            </p:custDataLst>
          </p:nvPr>
        </p:nvCxnSpPr>
        <p:spPr>
          <a:xfrm flipH="1">
            <a:off x="6938128" y="3983183"/>
            <a:ext cx="239540" cy="387340"/>
          </a:xfrm>
          <a:prstGeom prst="line">
            <a:avLst/>
          </a:prstGeom>
          <a:ln>
            <a:solidFill>
              <a:srgbClr val="3498DB"/>
            </a:solidFill>
          </a:ln>
        </p:spPr>
        <p:style>
          <a:lnRef idx="1">
            <a:srgbClr val="1F74AD"/>
          </a:lnRef>
          <a:fillRef idx="0">
            <a:srgbClr val="1F74AD"/>
          </a:fillRef>
          <a:effectRef idx="0">
            <a:srgbClr val="1F74AD"/>
          </a:effectRef>
          <a:fontRef idx="minor">
            <a:srgbClr val="000000"/>
          </a:fontRef>
        </p:style>
      </p:cxnSp>
      <p:sp>
        <p:nvSpPr>
          <p:cNvPr id="25" name="任意多边形 24"/>
          <p:cNvSpPr/>
          <p:nvPr>
            <p:custDataLst>
              <p:tags r:id="rId11"/>
            </p:custDataLst>
          </p:nvPr>
        </p:nvSpPr>
        <p:spPr>
          <a:xfrm>
            <a:off x="4627880" y="2242185"/>
            <a:ext cx="2815590" cy="1885950"/>
          </a:xfrm>
          <a:custGeom>
            <a:avLst/>
            <a:gdLst>
              <a:gd name="connsiteX0" fmla="*/ 0 w 1964266"/>
              <a:gd name="connsiteY0" fmla="*/ 0 h 1348243"/>
              <a:gd name="connsiteX1" fmla="*/ 1964266 w 1964266"/>
              <a:gd name="connsiteY1" fmla="*/ 0 h 1348243"/>
              <a:gd name="connsiteX2" fmla="*/ 1964266 w 1964266"/>
              <a:gd name="connsiteY2" fmla="*/ 1244600 h 1348243"/>
              <a:gd name="connsiteX3" fmla="*/ 1778846 w 1964266"/>
              <a:gd name="connsiteY3" fmla="*/ 1244600 h 1348243"/>
              <a:gd name="connsiteX4" fmla="*/ 1718733 w 1964266"/>
              <a:gd name="connsiteY4" fmla="*/ 1348243 h 1348243"/>
              <a:gd name="connsiteX5" fmla="*/ 1658620 w 1964266"/>
              <a:gd name="connsiteY5" fmla="*/ 1244600 h 1348243"/>
              <a:gd name="connsiteX6" fmla="*/ 0 w 1964266"/>
              <a:gd name="connsiteY6" fmla="*/ 1244600 h 134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6" h="1348243">
                <a:moveTo>
                  <a:pt x="0" y="0"/>
                </a:moveTo>
                <a:lnTo>
                  <a:pt x="1964266" y="0"/>
                </a:lnTo>
                <a:lnTo>
                  <a:pt x="1964266" y="1244600"/>
                </a:lnTo>
                <a:lnTo>
                  <a:pt x="1778846" y="1244600"/>
                </a:lnTo>
                <a:lnTo>
                  <a:pt x="1718733" y="1348243"/>
                </a:lnTo>
                <a:lnTo>
                  <a:pt x="1658620" y="1244600"/>
                </a:lnTo>
                <a:lnTo>
                  <a:pt x="0" y="1244600"/>
                </a:lnTo>
                <a:close/>
              </a:path>
            </a:pathLst>
          </a:custGeom>
          <a:solidFill>
            <a:sysClr val="window" lastClr="FFFFFF"/>
          </a:solidFill>
          <a:ln w="3175">
            <a:solidFill>
              <a:srgbClr val="3498DB"/>
            </a:solidFill>
          </a:ln>
        </p:spPr>
        <p:style>
          <a:lnRef idx="2">
            <a:srgbClr val="1F74AD">
              <a:shade val="50000"/>
            </a:srgbClr>
          </a:lnRef>
          <a:fillRef idx="1">
            <a:srgbClr val="1F74AD"/>
          </a:fillRef>
          <a:effectRef idx="0">
            <a:srgbClr val="1F74AD"/>
          </a:effectRef>
          <a:fontRef idx="minor">
            <a:sysClr val="window" lastClr="FFFFFF"/>
          </a:fontRef>
        </p:style>
        <p:txBody>
          <a:bodyPr bIns="72000" rtlCol="0" anchor="ctr">
            <a:normAutofit/>
          </a:bodyPr>
          <a:p>
            <a:pPr algn="ctr">
              <a:lnSpc>
                <a:spcPct val="120000"/>
              </a:lnSpc>
            </a:pPr>
            <a:endParaRPr lang="zh-CN" altLang="en-US" dirty="0">
              <a:solidFill>
                <a:srgbClr val="3498DB"/>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custDataLst>
              <p:tags r:id="rId12"/>
            </p:custDataLst>
          </p:nvPr>
        </p:nvSpPr>
        <p:spPr>
          <a:xfrm>
            <a:off x="4627880" y="2168525"/>
            <a:ext cx="2815590" cy="76200"/>
          </a:xfrm>
          <a:prstGeom prst="rect">
            <a:avLst/>
          </a:prstGeom>
          <a:solidFill>
            <a:srgbClr val="3498DB"/>
          </a:solidFill>
          <a:ln w="3175">
            <a:solidFill>
              <a:srgbClr val="3498DB"/>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lnSpc>
                <a:spcPct val="14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custDataLst>
              <p:tags r:id="rId13"/>
            </p:custDataLst>
          </p:nvPr>
        </p:nvSpPr>
        <p:spPr>
          <a:xfrm>
            <a:off x="6761520" y="3985271"/>
            <a:ext cx="438306" cy="438306"/>
          </a:xfrm>
          <a:prstGeom prst="ellips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62500" lnSpcReduction="20000"/>
          </a:bodyPr>
          <a:p>
            <a:pPr algn="ctr">
              <a:lnSpc>
                <a:spcPct val="140000"/>
              </a:lnSpc>
            </a:pPr>
            <a:r>
              <a:rPr lang="en-US" altLang="zh-CN"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B</a:t>
            </a:r>
            <a:endParaRPr lang="zh-CN" altLang="en-US"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a:stCxn id="14" idx="3"/>
          </p:cNvCxnSpPr>
          <p:nvPr>
            <p:custDataLst>
              <p:tags r:id="rId14"/>
            </p:custDataLst>
          </p:nvPr>
        </p:nvCxnSpPr>
        <p:spPr>
          <a:xfrm flipH="1">
            <a:off x="10472129" y="3983183"/>
            <a:ext cx="239540" cy="387340"/>
          </a:xfrm>
          <a:prstGeom prst="line">
            <a:avLst/>
          </a:prstGeom>
          <a:ln>
            <a:solidFill>
              <a:srgbClr val="1AA3AA"/>
            </a:solidFill>
          </a:ln>
        </p:spPr>
        <p:style>
          <a:lnRef idx="1">
            <a:srgbClr val="1F74AD"/>
          </a:lnRef>
          <a:fillRef idx="0">
            <a:srgbClr val="1F74AD"/>
          </a:fillRef>
          <a:effectRef idx="0">
            <a:srgbClr val="1F74AD"/>
          </a:effectRef>
          <a:fontRef idx="minor">
            <a:srgbClr val="000000"/>
          </a:fontRef>
        </p:style>
      </p:cxnSp>
      <p:sp>
        <p:nvSpPr>
          <p:cNvPr id="14" name="任意多边形 13"/>
          <p:cNvSpPr/>
          <p:nvPr>
            <p:custDataLst>
              <p:tags r:id="rId15"/>
            </p:custDataLst>
          </p:nvPr>
        </p:nvSpPr>
        <p:spPr>
          <a:xfrm>
            <a:off x="8021320" y="2242185"/>
            <a:ext cx="2971165" cy="1885950"/>
          </a:xfrm>
          <a:custGeom>
            <a:avLst/>
            <a:gdLst>
              <a:gd name="connsiteX0" fmla="*/ 0 w 1964266"/>
              <a:gd name="connsiteY0" fmla="*/ 0 h 1348243"/>
              <a:gd name="connsiteX1" fmla="*/ 1964266 w 1964266"/>
              <a:gd name="connsiteY1" fmla="*/ 0 h 1348243"/>
              <a:gd name="connsiteX2" fmla="*/ 1964266 w 1964266"/>
              <a:gd name="connsiteY2" fmla="*/ 1244600 h 1348243"/>
              <a:gd name="connsiteX3" fmla="*/ 1778846 w 1964266"/>
              <a:gd name="connsiteY3" fmla="*/ 1244600 h 1348243"/>
              <a:gd name="connsiteX4" fmla="*/ 1718733 w 1964266"/>
              <a:gd name="connsiteY4" fmla="*/ 1348243 h 1348243"/>
              <a:gd name="connsiteX5" fmla="*/ 1658620 w 1964266"/>
              <a:gd name="connsiteY5" fmla="*/ 1244600 h 1348243"/>
              <a:gd name="connsiteX6" fmla="*/ 0 w 1964266"/>
              <a:gd name="connsiteY6" fmla="*/ 1244600 h 134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6" h="1348243">
                <a:moveTo>
                  <a:pt x="0" y="0"/>
                </a:moveTo>
                <a:lnTo>
                  <a:pt x="1964266" y="0"/>
                </a:lnTo>
                <a:lnTo>
                  <a:pt x="1964266" y="1244600"/>
                </a:lnTo>
                <a:lnTo>
                  <a:pt x="1778846" y="1244600"/>
                </a:lnTo>
                <a:lnTo>
                  <a:pt x="1718733" y="1348243"/>
                </a:lnTo>
                <a:lnTo>
                  <a:pt x="1658620" y="1244600"/>
                </a:lnTo>
                <a:lnTo>
                  <a:pt x="0" y="1244600"/>
                </a:lnTo>
                <a:close/>
              </a:path>
            </a:pathLst>
          </a:custGeom>
          <a:solidFill>
            <a:sysClr val="window" lastClr="FFFFFF"/>
          </a:solidFill>
          <a:ln w="3175">
            <a:solidFill>
              <a:srgbClr val="1AA3AA"/>
            </a:solidFill>
          </a:ln>
        </p:spPr>
        <p:style>
          <a:lnRef idx="2">
            <a:srgbClr val="1F74AD">
              <a:shade val="50000"/>
            </a:srgbClr>
          </a:lnRef>
          <a:fillRef idx="1">
            <a:srgbClr val="1F74AD"/>
          </a:fillRef>
          <a:effectRef idx="0">
            <a:srgbClr val="1F74AD"/>
          </a:effectRef>
          <a:fontRef idx="minor">
            <a:sysClr val="window" lastClr="FFFFFF"/>
          </a:fontRef>
        </p:style>
        <p:txBody>
          <a:bodyPr bIns="72000" rtlCol="0" anchor="ctr">
            <a:normAutofit/>
          </a:bodyPr>
          <a:p>
            <a:pPr algn="ctr">
              <a:lnSpc>
                <a:spcPct val="120000"/>
              </a:lnSpc>
            </a:pPr>
            <a:endParaRPr lang="zh-CN" altLang="en-US" dirty="0">
              <a:solidFill>
                <a:srgbClr val="1AA3AA"/>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custDataLst>
              <p:tags r:id="rId16"/>
            </p:custDataLst>
          </p:nvPr>
        </p:nvSpPr>
        <p:spPr>
          <a:xfrm>
            <a:off x="8021320" y="2168525"/>
            <a:ext cx="2971165" cy="76200"/>
          </a:xfrm>
          <a:prstGeom prst="rect">
            <a:avLst/>
          </a:prstGeom>
          <a:solidFill>
            <a:srgbClr val="1AA3AA"/>
          </a:solidFill>
          <a:ln w="3175">
            <a:solidFill>
              <a:srgbClr val="1AA3AA"/>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lnSpc>
                <a:spcPct val="14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custDataLst>
              <p:tags r:id="rId17"/>
            </p:custDataLst>
          </p:nvPr>
        </p:nvSpPr>
        <p:spPr>
          <a:xfrm>
            <a:off x="10310761" y="3985271"/>
            <a:ext cx="438306" cy="438306"/>
          </a:xfrm>
          <a:prstGeom prst="ellipse">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62500" lnSpcReduction="20000"/>
          </a:bodyPr>
          <a:p>
            <a:pPr algn="ctr">
              <a:lnSpc>
                <a:spcPct val="140000"/>
              </a:lnSpc>
            </a:pPr>
            <a:r>
              <a:rPr lang="en-US" altLang="zh-CN"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C</a:t>
            </a:r>
            <a:endParaRPr lang="zh-CN" altLang="en-US"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custDataLst>
              <p:tags r:id="rId18"/>
            </p:custDataLst>
          </p:nvPr>
        </p:nvSpPr>
        <p:spPr>
          <a:xfrm>
            <a:off x="1355090" y="2321498"/>
            <a:ext cx="2617249" cy="1332609"/>
          </a:xfrm>
          <a:prstGeom prst="rect">
            <a:avLst/>
          </a:prstGeom>
          <a:noFill/>
        </p:spPr>
        <p:txBody>
          <a:bodyPr wrap="square" rtlCol="0" anchor="ctr" anchorCtr="0">
            <a:normAutofit fontScale="90000" lnSpcReduction="10000"/>
          </a:bodyPr>
          <a:p>
            <a:pPr algn="ctr">
              <a:lnSpc>
                <a:spcPct val="120000"/>
              </a:lnSpc>
            </a:pPr>
            <a:r>
              <a:rPr lang="en-US" altLang="zh-CN" sz="8000" spc="150">
                <a:latin typeface="Arial" panose="020B0604020202020204" pitchFamily="34" charset="0"/>
                <a:ea typeface="微软雅黑" panose="020B0503020204020204" pitchFamily="34" charset="-122"/>
                <a:sym typeface="Arial" panose="020B0604020202020204" pitchFamily="34" charset="0"/>
              </a:rPr>
              <a:t>4</a:t>
            </a:r>
            <a:r>
              <a:rPr lang="zh-CN" altLang="en-US" sz="3600" spc="150">
                <a:latin typeface="Arial" panose="020B0604020202020204" pitchFamily="34" charset="0"/>
                <a:ea typeface="微软雅黑" panose="020B0503020204020204" pitchFamily="34" charset="-122"/>
                <a:sym typeface="Arial" panose="020B0604020202020204" pitchFamily="34" charset="0"/>
              </a:rPr>
              <a:t>项</a:t>
            </a:r>
            <a:endParaRPr lang="zh-CN" altLang="en-US" sz="3600" spc="150">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custDataLst>
              <p:tags r:id="rId19"/>
            </p:custDataLst>
          </p:nvPr>
        </p:nvSpPr>
        <p:spPr>
          <a:xfrm>
            <a:off x="4848225" y="2252345"/>
            <a:ext cx="2506345" cy="1610360"/>
          </a:xfrm>
          <a:prstGeom prst="rect">
            <a:avLst/>
          </a:prstGeom>
          <a:noFill/>
        </p:spPr>
        <p:txBody>
          <a:bodyPr wrap="square" rtlCol="0" anchor="ctr" anchorCtr="0">
            <a:normAutofit fontScale="60000"/>
          </a:bodyPr>
          <a:p>
            <a:pPr algn="ctr">
              <a:lnSpc>
                <a:spcPct val="120000"/>
              </a:lnSpc>
            </a:pPr>
            <a:r>
              <a:rPr lang="en-US" altLang="zh-CN" sz="6000" spc="150">
                <a:latin typeface="Arial" panose="020B0604020202020204" pitchFamily="34" charset="0"/>
                <a:ea typeface="微软雅黑" panose="020B0503020204020204" pitchFamily="34" charset="-122"/>
                <a:sym typeface="Arial" panose="020B0604020202020204" pitchFamily="34" charset="0"/>
              </a:rPr>
              <a:t>14</a:t>
            </a:r>
            <a:r>
              <a:rPr lang="zh-CN" altLang="en-US" sz="3335" spc="150">
                <a:latin typeface="Arial" panose="020B0604020202020204" pitchFamily="34" charset="0"/>
                <a:ea typeface="微软雅黑" panose="020B0503020204020204" pitchFamily="34" charset="-122"/>
                <a:sym typeface="Arial" panose="020B0604020202020204" pitchFamily="34" charset="0"/>
              </a:rPr>
              <a:t>项（三级医院）</a:t>
            </a:r>
            <a:endParaRPr lang="zh-CN" altLang="en-US" sz="3200" spc="150">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r>
              <a:rPr lang="en-US" altLang="zh-CN" sz="6000" spc="150">
                <a:latin typeface="Arial" panose="020B0604020202020204" pitchFamily="34" charset="0"/>
                <a:ea typeface="微软雅黑" panose="020B0503020204020204" pitchFamily="34" charset="-122"/>
                <a:sym typeface="Arial" panose="020B0604020202020204" pitchFamily="34" charset="0"/>
              </a:rPr>
              <a:t>10</a:t>
            </a:r>
            <a:r>
              <a:rPr lang="zh-CN" altLang="en-US" sz="3335" spc="150">
                <a:latin typeface="Arial" panose="020B0604020202020204" pitchFamily="34" charset="0"/>
                <a:ea typeface="微软雅黑" panose="020B0503020204020204" pitchFamily="34" charset="-122"/>
                <a:sym typeface="Arial" panose="020B0604020202020204" pitchFamily="34" charset="0"/>
              </a:rPr>
              <a:t>项（二级医院）</a:t>
            </a:r>
            <a:endParaRPr lang="zh-CN" altLang="en-US" sz="3335" spc="150">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p:cNvSpPr txBox="1"/>
          <p:nvPr>
            <p:custDataLst>
              <p:tags r:id="rId20"/>
            </p:custDataLst>
          </p:nvPr>
        </p:nvSpPr>
        <p:spPr>
          <a:xfrm>
            <a:off x="7925435" y="2323465"/>
            <a:ext cx="3066415" cy="1539240"/>
          </a:xfrm>
          <a:prstGeom prst="rect">
            <a:avLst/>
          </a:prstGeom>
          <a:noFill/>
        </p:spPr>
        <p:txBody>
          <a:bodyPr wrap="square" rtlCol="0" anchor="ctr" anchorCtr="0">
            <a:normAutofit fontScale="25000"/>
          </a:bodyPr>
          <a:p>
            <a:pPr algn="ctr">
              <a:lnSpc>
                <a:spcPct val="120000"/>
              </a:lnSpc>
            </a:pPr>
            <a:r>
              <a:rPr lang="en-US" altLang="zh-CN" sz="14400" spc="150">
                <a:latin typeface="Arial" panose="020B0604020202020204" pitchFamily="34" charset="0"/>
                <a:ea typeface="微软雅黑" panose="020B0503020204020204" pitchFamily="34" charset="-122"/>
                <a:sym typeface="Arial" panose="020B0604020202020204" pitchFamily="34" charset="0"/>
              </a:rPr>
              <a:t>  55</a:t>
            </a:r>
            <a:r>
              <a:rPr lang="zh-CN" altLang="en-US" sz="8000" spc="150">
                <a:latin typeface="Arial" panose="020B0604020202020204" pitchFamily="34" charset="0"/>
                <a:ea typeface="微软雅黑" panose="020B0503020204020204" pitchFamily="34" charset="-122"/>
                <a:sym typeface="Arial" panose="020B0604020202020204" pitchFamily="34" charset="0"/>
              </a:rPr>
              <a:t>项（三级医院）</a:t>
            </a:r>
            <a:endParaRPr lang="zh-CN" altLang="en-US" sz="10665" spc="150">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r>
              <a:rPr lang="en-US" altLang="zh-CN" sz="14400" spc="150">
                <a:latin typeface="Arial" panose="020B0604020202020204" pitchFamily="34" charset="0"/>
                <a:ea typeface="微软雅黑" panose="020B0503020204020204" pitchFamily="34" charset="-122"/>
                <a:sym typeface="Arial" panose="020B0604020202020204" pitchFamily="34" charset="0"/>
              </a:rPr>
              <a:t>  28</a:t>
            </a:r>
            <a:r>
              <a:rPr lang="zh-CN" altLang="en-US" sz="8000" spc="150">
                <a:latin typeface="Arial" panose="020B0604020202020204" pitchFamily="34" charset="0"/>
                <a:ea typeface="微软雅黑" panose="020B0503020204020204" pitchFamily="34" charset="-122"/>
                <a:sym typeface="Arial" panose="020B0604020202020204" pitchFamily="34" charset="0"/>
              </a:rPr>
              <a:t>项（二级医院）</a:t>
            </a:r>
            <a:endParaRPr lang="zh-CN" altLang="en-US" sz="8000" spc="150">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nvSpPr>
        <p:spPr>
          <a:xfrm>
            <a:off x="1571625" y="4740275"/>
            <a:ext cx="2251710" cy="645160"/>
          </a:xfrm>
          <a:prstGeom prst="rect">
            <a:avLst/>
          </a:prstGeom>
          <a:noFill/>
        </p:spPr>
        <p:txBody>
          <a:bodyPr wrap="square" rtlCol="0">
            <a:spAutoFit/>
          </a:bodyPr>
          <a:p>
            <a:r>
              <a:rPr lang="zh-CN" altLang="en-US" sz="3600"/>
              <a:t>一级指标</a:t>
            </a:r>
            <a:endParaRPr lang="zh-CN" altLang="en-US" sz="3600"/>
          </a:p>
        </p:txBody>
      </p:sp>
      <p:sp>
        <p:nvSpPr>
          <p:cNvPr id="22" name="文本框 21"/>
          <p:cNvSpPr txBox="1"/>
          <p:nvPr/>
        </p:nvSpPr>
        <p:spPr>
          <a:xfrm>
            <a:off x="5271135" y="4724400"/>
            <a:ext cx="2251710" cy="645160"/>
          </a:xfrm>
          <a:prstGeom prst="rect">
            <a:avLst/>
          </a:prstGeom>
          <a:noFill/>
        </p:spPr>
        <p:txBody>
          <a:bodyPr wrap="square" rtlCol="0">
            <a:spAutoFit/>
          </a:bodyPr>
          <a:p>
            <a:r>
              <a:rPr lang="zh-CN" altLang="en-US" sz="3600"/>
              <a:t>二级指标</a:t>
            </a:r>
            <a:endParaRPr lang="zh-CN" altLang="en-US" sz="3600"/>
          </a:p>
        </p:txBody>
      </p:sp>
      <p:sp>
        <p:nvSpPr>
          <p:cNvPr id="23" name="文本框 22"/>
          <p:cNvSpPr txBox="1"/>
          <p:nvPr/>
        </p:nvSpPr>
        <p:spPr>
          <a:xfrm>
            <a:off x="8750300" y="4724400"/>
            <a:ext cx="2251710" cy="645160"/>
          </a:xfrm>
          <a:prstGeom prst="rect">
            <a:avLst/>
          </a:prstGeom>
          <a:noFill/>
        </p:spPr>
        <p:txBody>
          <a:bodyPr wrap="square" rtlCol="0">
            <a:spAutoFit/>
          </a:bodyPr>
          <a:p>
            <a:r>
              <a:rPr lang="zh-CN" altLang="en-US" sz="3600"/>
              <a:t>三级指标</a:t>
            </a:r>
            <a:endParaRPr lang="zh-CN" altLang="en-US" sz="3600"/>
          </a:p>
        </p:txBody>
      </p:sp>
      <p:pic>
        <p:nvPicPr>
          <p:cNvPr id="8" name="Picture 3" descr="C:\Users\Administrator\Desktop\222.png222"/>
          <p:cNvPicPr>
            <a:picLocks noChangeAspect="1" noChangeArrowheads="1"/>
          </p:cNvPicPr>
          <p:nvPr/>
        </p:nvPicPr>
        <p:blipFill>
          <a:blip r:embed="rId21"/>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22"/>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custDataLst>
              <p:tags r:id="rId1"/>
            </p:custDataLst>
          </p:nvPr>
        </p:nvGrpSpPr>
        <p:grpSpPr>
          <a:xfrm flipH="1" flipV="1">
            <a:off x="0" y="6222365"/>
            <a:ext cx="12192635" cy="640080"/>
            <a:chOff x="-1" y="0"/>
            <a:chExt cx="19201" cy="1008"/>
          </a:xfrm>
        </p:grpSpPr>
        <p:sp>
          <p:nvSpPr>
            <p:cNvPr id="51" name="任意多边形: 形状 7"/>
            <p:cNvSpPr/>
            <p:nvPr>
              <p:custDataLst>
                <p:tags r:id="rId2"/>
              </p:custDataLst>
            </p:nvPr>
          </p:nvSpPr>
          <p:spPr>
            <a:xfrm rot="10800000">
              <a:off x="896" y="0"/>
              <a:ext cx="18304" cy="716"/>
            </a:xfrm>
            <a:custGeom>
              <a:avLst/>
              <a:gdLst>
                <a:gd name="connsiteX0" fmla="*/ 7843520 w 7843519"/>
                <a:gd name="connsiteY0" fmla="*/ 1186815 h 1186815"/>
                <a:gd name="connsiteX1" fmla="*/ 0 w 7843519"/>
                <a:gd name="connsiteY1" fmla="*/ 1186815 h 1186815"/>
                <a:gd name="connsiteX2" fmla="*/ 0 w 7843519"/>
                <a:gd name="connsiteY2" fmla="*/ 0 h 1186815"/>
              </a:gdLst>
              <a:ahLst/>
              <a:cxnLst>
                <a:cxn ang="0">
                  <a:pos x="connsiteX0" y="connsiteY0"/>
                </a:cxn>
                <a:cxn ang="0">
                  <a:pos x="connsiteX1" y="connsiteY1"/>
                </a:cxn>
                <a:cxn ang="0">
                  <a:pos x="connsiteX2" y="connsiteY2"/>
                </a:cxn>
              </a:cxnLst>
              <a:rect l="l" t="t" r="r" b="b"/>
              <a:pathLst>
                <a:path w="7843519" h="1186815">
                  <a:moveTo>
                    <a:pt x="7843520" y="1186815"/>
                  </a:moveTo>
                  <a:lnTo>
                    <a:pt x="0" y="1186815"/>
                  </a:lnTo>
                  <a:lnTo>
                    <a:pt x="0" y="0"/>
                  </a:lnTo>
                  <a:close/>
                </a:path>
              </a:pathLst>
            </a:custGeom>
            <a:solidFill>
              <a:schemeClr val="accent1"/>
            </a:solidFill>
            <a:ln w="6350" cap="flat">
              <a:noFill/>
              <a:prstDash val="solid"/>
              <a:miter/>
            </a:ln>
          </p:spPr>
          <p:txBody>
            <a:bodyPr rtlCol="0" anchor="ctr"/>
            <a:lstStyle/>
            <a:p>
              <a:endParaRPr lang="zh-CN" altLang="en-US"/>
            </a:p>
          </p:txBody>
        </p:sp>
        <p:grpSp>
          <p:nvGrpSpPr>
            <p:cNvPr id="52" name="组合 51"/>
            <p:cNvGrpSpPr/>
            <p:nvPr/>
          </p:nvGrpSpPr>
          <p:grpSpPr>
            <a:xfrm rot="10800000">
              <a:off x="-1" y="0"/>
              <a:ext cx="6718" cy="1008"/>
              <a:chOff x="6681" y="8932"/>
              <a:chExt cx="12521" cy="1880"/>
            </a:xfrm>
          </p:grpSpPr>
          <p:sp>
            <p:nvSpPr>
              <p:cNvPr id="53" name="任意多边形: 形状 3"/>
              <p:cNvSpPr/>
              <p:nvPr>
                <p:custDataLst>
                  <p:tags r:id="rId3"/>
                </p:custDataLst>
              </p:nvPr>
            </p:nvSpPr>
            <p:spPr>
              <a:xfrm>
                <a:off x="6681" y="8932"/>
                <a:ext cx="12521" cy="1880"/>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4"/>
              </a:solidFill>
              <a:ln w="6350" cap="flat">
                <a:noFill/>
                <a:prstDash val="solid"/>
                <a:miter/>
              </a:ln>
            </p:spPr>
            <p:txBody>
              <a:bodyPr rtlCol="0" anchor="ctr"/>
              <a:lstStyle/>
              <a:p>
                <a:endParaRPr lang="zh-CN" altLang="en-US"/>
              </a:p>
            </p:txBody>
          </p:sp>
          <p:sp>
            <p:nvSpPr>
              <p:cNvPr id="54" name="任意多边形: 形状 4"/>
              <p:cNvSpPr/>
              <p:nvPr>
                <p:custDataLst>
                  <p:tags r:id="rId4"/>
                </p:custDataLst>
              </p:nvPr>
            </p:nvSpPr>
            <p:spPr>
              <a:xfrm>
                <a:off x="7765" y="9076"/>
                <a:ext cx="11435" cy="1724"/>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6"/>
              </a:solidFill>
              <a:ln w="6350" cap="flat">
                <a:noFill/>
                <a:prstDash val="solid"/>
                <a:miter/>
              </a:ln>
            </p:spPr>
            <p:txBody>
              <a:bodyPr rtlCol="0" anchor="ctr"/>
              <a:lstStyle/>
              <a:p>
                <a:endParaRPr lang="zh-CN" altLang="en-US"/>
              </a:p>
            </p:txBody>
          </p:sp>
        </p:grpSp>
      </p:grpSp>
      <p:sp>
        <p:nvSpPr>
          <p:cNvPr id="36" name="文本框 35"/>
          <p:cNvSpPr txBox="1"/>
          <p:nvPr>
            <p:custDataLst>
              <p:tags r:id="rId5"/>
            </p:custDataLst>
          </p:nvPr>
        </p:nvSpPr>
        <p:spPr>
          <a:xfrm>
            <a:off x="1191260" y="381000"/>
            <a:ext cx="9471660" cy="644525"/>
          </a:xfrm>
          <a:prstGeom prst="rect">
            <a:avLst/>
          </a:prstGeom>
          <a:noFill/>
        </p:spPr>
        <p:txBody>
          <a:bodyPr wrap="square" rtlCol="0">
            <a:noAutofit/>
          </a:bodyPr>
          <a:lstStyle/>
          <a:p>
            <a:pPr algn="ctr"/>
            <a:r>
              <a:rPr lang="zh-CN" altLang="en-US" sz="4800" b="1" dirty="0">
                <a:solidFill>
                  <a:schemeClr val="accent1"/>
                </a:solidFill>
                <a:uFillTx/>
                <a:latin typeface="Arial" panose="020B0604020202020204" pitchFamily="34" charset="0"/>
                <a:ea typeface="微软雅黑" panose="020B0503020204020204" pitchFamily="34" charset="-122"/>
              </a:rPr>
              <a:t>一级、二级指标</a:t>
            </a:r>
            <a:endParaRPr lang="zh-CN" altLang="en-US" sz="4800" b="1" dirty="0">
              <a:solidFill>
                <a:schemeClr val="accent1"/>
              </a:solidFill>
              <a:uFillTx/>
              <a:latin typeface="Arial" panose="020B0604020202020204" pitchFamily="34" charset="0"/>
              <a:ea typeface="微软雅黑" panose="020B0503020204020204" pitchFamily="34" charset="-122"/>
            </a:endParaRPr>
          </a:p>
        </p:txBody>
      </p:sp>
      <p:sp>
        <p:nvSpPr>
          <p:cNvPr id="9" name="文本框 8"/>
          <p:cNvSpPr txBox="1"/>
          <p:nvPr>
            <p:custDataLst>
              <p:tags r:id="rId6"/>
            </p:custDataLst>
          </p:nvPr>
        </p:nvSpPr>
        <p:spPr>
          <a:xfrm>
            <a:off x="8240047" y="3139622"/>
            <a:ext cx="2647663" cy="399798"/>
          </a:xfrm>
          <a:prstGeom prst="rect">
            <a:avLst/>
          </a:prstGeom>
          <a:noFill/>
        </p:spPr>
        <p:txBody>
          <a:bodyPr wrap="square" lIns="90000" tIns="46800" rIns="90000" bIns="0" anchor="b" anchorCtr="1">
            <a:noAutofit/>
          </a:bodyPr>
          <a:lstStyle/>
          <a:p>
            <a:pPr algn="ctr">
              <a:lnSpc>
                <a:spcPct val="120000"/>
              </a:lnSpc>
            </a:pPr>
            <a:r>
              <a:rPr lang="zh-CN" altLang="en-US" sz="2800" b="1" spc="30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满意度评价</a:t>
            </a:r>
            <a:endParaRPr lang="zh-CN" altLang="en-US" sz="2800" b="1" spc="30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泪滴形 9"/>
          <p:cNvSpPr/>
          <p:nvPr>
            <p:custDataLst>
              <p:tags r:id="rId7"/>
            </p:custDataLst>
          </p:nvPr>
        </p:nvSpPr>
        <p:spPr>
          <a:xfrm>
            <a:off x="9003062" y="1640840"/>
            <a:ext cx="1094671" cy="1109456"/>
          </a:xfrm>
          <a:prstGeom prst="teardrop">
            <a:avLst/>
          </a:prstGeom>
          <a:solidFill>
            <a:schemeClr val="accent4"/>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endParaRPr>
              <a:sym typeface="Arial" panose="020B0604020202020204" pitchFamily="34" charset="0"/>
            </a:endParaRPr>
          </a:p>
        </p:txBody>
      </p:sp>
      <p:cxnSp>
        <p:nvCxnSpPr>
          <p:cNvPr id="11" name="直接连接符 10"/>
          <p:cNvCxnSpPr/>
          <p:nvPr>
            <p:custDataLst>
              <p:tags r:id="rId8"/>
            </p:custDataLst>
          </p:nvPr>
        </p:nvCxnSpPr>
        <p:spPr>
          <a:xfrm>
            <a:off x="9532841" y="2741056"/>
            <a:ext cx="0" cy="330804"/>
          </a:xfrm>
          <a:prstGeom prst="line">
            <a:avLst/>
          </a:prstGeom>
          <a:ln w="12700" cap="flat" cmpd="sng" algn="ctr">
            <a:solidFill>
              <a:schemeClr val="accent4"/>
            </a:solidFill>
            <a:prstDash val="solid"/>
            <a:miter lim="800000"/>
            <a:headEnd type="none" w="med" len="med"/>
            <a:tailEnd type="none" w="med" len="med"/>
          </a:ln>
        </p:spPr>
        <p:style>
          <a:lnRef idx="1">
            <a:srgbClr val="1F74AD"/>
          </a:lnRef>
          <a:fillRef idx="0">
            <a:srgbClr val="1F74AD"/>
          </a:fillRef>
          <a:effectRef idx="0">
            <a:srgbClr val="1F74AD"/>
          </a:effectRef>
          <a:fontRef idx="minor">
            <a:srgbClr val="000000"/>
          </a:fontRef>
        </p:style>
      </p:cxnSp>
      <p:sp>
        <p:nvSpPr>
          <p:cNvPr id="12" name="椭圆 11"/>
          <p:cNvSpPr/>
          <p:nvPr>
            <p:custDataLst>
              <p:tags r:id="rId9"/>
            </p:custDataLst>
          </p:nvPr>
        </p:nvSpPr>
        <p:spPr>
          <a:xfrm>
            <a:off x="9196493" y="1830575"/>
            <a:ext cx="724442" cy="734298"/>
          </a:xfrm>
          <a:prstGeom prst="ellipse">
            <a:avLst/>
          </a:prstGeom>
          <a:solidFill>
            <a:schemeClr val="bg1"/>
          </a:solidFill>
          <a:ln>
            <a:noFill/>
          </a:ln>
          <a:effectLst>
            <a:outerShdw blurRad="38100" dist="38100" algn="ctr" rotWithShape="0">
              <a:srgbClr val="000000">
                <a:alpha val="0"/>
              </a:srgbClr>
            </a:outerShdw>
          </a:effectLst>
        </p:spPr>
        <p:txBody>
          <a:bodyPr anchor="ctr"/>
          <a:lstStyle/>
          <a:p>
            <a:pPr algn="ctr"/>
            <a:endParaRPr>
              <a:sym typeface="Arial" panose="020B0604020202020204" pitchFamily="34" charset="0"/>
            </a:endParaRPr>
          </a:p>
        </p:txBody>
      </p:sp>
      <p:sp>
        <p:nvSpPr>
          <p:cNvPr id="13" name="任意多边形 25"/>
          <p:cNvSpPr/>
          <p:nvPr>
            <p:custDataLst>
              <p:tags r:id="rId10"/>
            </p:custDataLst>
          </p:nvPr>
        </p:nvSpPr>
        <p:spPr bwMode="auto">
          <a:xfrm>
            <a:off x="9407172" y="2044335"/>
            <a:ext cx="303699" cy="307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94" y="21600"/>
                </a:moveTo>
                <a:cubicBezTo>
                  <a:pt x="1006" y="21600"/>
                  <a:pt x="1006" y="21600"/>
                  <a:pt x="1006" y="21600"/>
                </a:cubicBezTo>
                <a:cubicBezTo>
                  <a:pt x="252" y="21600"/>
                  <a:pt x="0" y="21061"/>
                  <a:pt x="0" y="20558"/>
                </a:cubicBezTo>
                <a:cubicBezTo>
                  <a:pt x="0" y="1006"/>
                  <a:pt x="0" y="1006"/>
                  <a:pt x="0" y="1006"/>
                </a:cubicBezTo>
                <a:cubicBezTo>
                  <a:pt x="0" y="252"/>
                  <a:pt x="252" y="0"/>
                  <a:pt x="1006" y="0"/>
                </a:cubicBezTo>
                <a:cubicBezTo>
                  <a:pt x="20594" y="0"/>
                  <a:pt x="20594" y="0"/>
                  <a:pt x="20594" y="0"/>
                </a:cubicBezTo>
                <a:cubicBezTo>
                  <a:pt x="21097" y="0"/>
                  <a:pt x="21600" y="252"/>
                  <a:pt x="21600" y="1006"/>
                </a:cubicBezTo>
                <a:cubicBezTo>
                  <a:pt x="21600" y="20558"/>
                  <a:pt x="21600" y="20558"/>
                  <a:pt x="21600" y="20558"/>
                </a:cubicBezTo>
                <a:cubicBezTo>
                  <a:pt x="21600" y="21061"/>
                  <a:pt x="21097" y="21600"/>
                  <a:pt x="20594" y="21600"/>
                </a:cubicBezTo>
                <a:close/>
                <a:moveTo>
                  <a:pt x="19551" y="2013"/>
                </a:moveTo>
                <a:cubicBezTo>
                  <a:pt x="2049" y="2013"/>
                  <a:pt x="2049" y="2013"/>
                  <a:pt x="2049" y="2013"/>
                </a:cubicBezTo>
                <a:cubicBezTo>
                  <a:pt x="2049" y="19551"/>
                  <a:pt x="2049" y="19551"/>
                  <a:pt x="2049" y="19551"/>
                </a:cubicBezTo>
                <a:cubicBezTo>
                  <a:pt x="19551" y="19551"/>
                  <a:pt x="19551" y="19551"/>
                  <a:pt x="19551" y="19551"/>
                </a:cubicBezTo>
                <a:lnTo>
                  <a:pt x="19551" y="2013"/>
                </a:lnTo>
                <a:close/>
                <a:moveTo>
                  <a:pt x="4061" y="14484"/>
                </a:moveTo>
                <a:cubicBezTo>
                  <a:pt x="6110" y="14484"/>
                  <a:pt x="6110" y="14484"/>
                  <a:pt x="6110" y="14484"/>
                </a:cubicBezTo>
                <a:cubicBezTo>
                  <a:pt x="6613" y="14484"/>
                  <a:pt x="7116" y="14987"/>
                  <a:pt x="7116" y="15490"/>
                </a:cubicBezTo>
                <a:cubicBezTo>
                  <a:pt x="7116" y="17503"/>
                  <a:pt x="7116" y="17503"/>
                  <a:pt x="7116" y="17503"/>
                </a:cubicBezTo>
                <a:cubicBezTo>
                  <a:pt x="7116" y="18042"/>
                  <a:pt x="6613" y="18545"/>
                  <a:pt x="6110" y="18545"/>
                </a:cubicBezTo>
                <a:cubicBezTo>
                  <a:pt x="4061" y="18545"/>
                  <a:pt x="4061" y="18545"/>
                  <a:pt x="4061" y="18545"/>
                </a:cubicBezTo>
                <a:cubicBezTo>
                  <a:pt x="3306" y="18545"/>
                  <a:pt x="3055" y="18042"/>
                  <a:pt x="3055" y="17503"/>
                </a:cubicBezTo>
                <a:cubicBezTo>
                  <a:pt x="3055" y="15490"/>
                  <a:pt x="3055" y="15490"/>
                  <a:pt x="3055" y="15490"/>
                </a:cubicBezTo>
                <a:cubicBezTo>
                  <a:pt x="3055" y="14987"/>
                  <a:pt x="3306" y="14484"/>
                  <a:pt x="4061" y="14484"/>
                </a:cubicBezTo>
                <a:close/>
                <a:moveTo>
                  <a:pt x="9668" y="5319"/>
                </a:moveTo>
                <a:cubicBezTo>
                  <a:pt x="11681" y="5319"/>
                  <a:pt x="11681" y="5319"/>
                  <a:pt x="11681" y="5319"/>
                </a:cubicBezTo>
                <a:cubicBezTo>
                  <a:pt x="12435" y="5319"/>
                  <a:pt x="12687" y="5822"/>
                  <a:pt x="12687" y="6325"/>
                </a:cubicBezTo>
                <a:cubicBezTo>
                  <a:pt x="12687" y="17503"/>
                  <a:pt x="12687" y="17503"/>
                  <a:pt x="12687" y="17503"/>
                </a:cubicBezTo>
                <a:cubicBezTo>
                  <a:pt x="12687" y="18042"/>
                  <a:pt x="12435" y="18545"/>
                  <a:pt x="11681" y="18545"/>
                </a:cubicBezTo>
                <a:cubicBezTo>
                  <a:pt x="9668" y="18545"/>
                  <a:pt x="9668" y="18545"/>
                  <a:pt x="9668" y="18545"/>
                </a:cubicBezTo>
                <a:cubicBezTo>
                  <a:pt x="9165" y="18545"/>
                  <a:pt x="8626" y="18042"/>
                  <a:pt x="8626" y="17503"/>
                </a:cubicBezTo>
                <a:cubicBezTo>
                  <a:pt x="8626" y="6325"/>
                  <a:pt x="8626" y="6325"/>
                  <a:pt x="8626" y="6325"/>
                </a:cubicBezTo>
                <a:cubicBezTo>
                  <a:pt x="8626" y="5822"/>
                  <a:pt x="9165" y="5319"/>
                  <a:pt x="9668" y="5319"/>
                </a:cubicBezTo>
                <a:close/>
                <a:moveTo>
                  <a:pt x="15490" y="9380"/>
                </a:moveTo>
                <a:cubicBezTo>
                  <a:pt x="17539" y="9380"/>
                  <a:pt x="17539" y="9380"/>
                  <a:pt x="17539" y="9380"/>
                </a:cubicBezTo>
                <a:cubicBezTo>
                  <a:pt x="18042" y="9380"/>
                  <a:pt x="18545" y="9919"/>
                  <a:pt x="18545" y="10423"/>
                </a:cubicBezTo>
                <a:cubicBezTo>
                  <a:pt x="18545" y="17503"/>
                  <a:pt x="18545" y="17503"/>
                  <a:pt x="18545" y="17503"/>
                </a:cubicBezTo>
                <a:cubicBezTo>
                  <a:pt x="18545" y="18042"/>
                  <a:pt x="18042" y="18545"/>
                  <a:pt x="17539" y="18545"/>
                </a:cubicBezTo>
                <a:cubicBezTo>
                  <a:pt x="15490" y="18545"/>
                  <a:pt x="15490" y="18545"/>
                  <a:pt x="15490" y="18545"/>
                </a:cubicBezTo>
                <a:cubicBezTo>
                  <a:pt x="14987" y="18545"/>
                  <a:pt x="14484" y="18042"/>
                  <a:pt x="14484" y="17503"/>
                </a:cubicBezTo>
                <a:cubicBezTo>
                  <a:pt x="14484" y="10423"/>
                  <a:pt x="14484" y="10423"/>
                  <a:pt x="14484" y="10423"/>
                </a:cubicBezTo>
                <a:cubicBezTo>
                  <a:pt x="14484" y="9919"/>
                  <a:pt x="14987" y="9380"/>
                  <a:pt x="15490" y="9380"/>
                </a:cubicBezTo>
                <a:close/>
              </a:path>
            </a:pathLst>
          </a:custGeom>
          <a:solidFill>
            <a:schemeClr val="accent4"/>
          </a:solidFill>
          <a:ln>
            <a:noFill/>
          </a:ln>
          <a:effectLst/>
        </p:spPr>
        <p:txBody>
          <a:bodyPr anchor="ctr"/>
          <a:lstStyle/>
          <a:p>
            <a:pPr algn="ctr"/>
            <a:endParaRPr>
              <a:sym typeface="Arial" panose="020B0604020202020204" pitchFamily="34" charset="0"/>
            </a:endParaRPr>
          </a:p>
        </p:txBody>
      </p:sp>
      <p:sp>
        <p:nvSpPr>
          <p:cNvPr id="7" name="文本框 6"/>
          <p:cNvSpPr txBox="1"/>
          <p:nvPr>
            <p:custDataLst>
              <p:tags r:id="rId11"/>
            </p:custDataLst>
          </p:nvPr>
        </p:nvSpPr>
        <p:spPr>
          <a:xfrm>
            <a:off x="5968536" y="3143318"/>
            <a:ext cx="2464705" cy="399798"/>
          </a:xfrm>
          <a:prstGeom prst="rect">
            <a:avLst/>
          </a:prstGeom>
          <a:noFill/>
        </p:spPr>
        <p:txBody>
          <a:bodyPr wrap="square" lIns="90000" tIns="46800" rIns="90000" bIns="0" anchor="b" anchorCtr="1">
            <a:noAutofit/>
          </a:bodyPr>
          <a:lstStyle/>
          <a:p>
            <a:pPr algn="ctr">
              <a:lnSpc>
                <a:spcPct val="120000"/>
              </a:lnSpc>
            </a:pPr>
            <a:r>
              <a:rPr lang="zh-CN" altLang="en-US" sz="2800" b="1" spc="30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持续发展</a:t>
            </a:r>
            <a:endParaRPr lang="zh-CN" altLang="en-US" sz="2800" b="1" spc="30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泪滴形 13"/>
          <p:cNvSpPr/>
          <p:nvPr>
            <p:custDataLst>
              <p:tags r:id="rId12"/>
            </p:custDataLst>
          </p:nvPr>
        </p:nvSpPr>
        <p:spPr>
          <a:xfrm>
            <a:off x="6636304" y="1640840"/>
            <a:ext cx="1094671" cy="1109456"/>
          </a:xfrm>
          <a:prstGeom prst="teardrop">
            <a:avLst/>
          </a:prstGeom>
          <a:solidFill>
            <a:schemeClr val="accent3"/>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endParaRPr>
              <a:sym typeface="Arial" panose="020B0604020202020204" pitchFamily="34" charset="0"/>
            </a:endParaRPr>
          </a:p>
        </p:txBody>
      </p:sp>
      <p:cxnSp>
        <p:nvCxnSpPr>
          <p:cNvPr id="15" name="直接连接符 14"/>
          <p:cNvCxnSpPr/>
          <p:nvPr>
            <p:custDataLst>
              <p:tags r:id="rId13"/>
            </p:custDataLst>
          </p:nvPr>
        </p:nvCxnSpPr>
        <p:spPr>
          <a:xfrm>
            <a:off x="7183948" y="2741056"/>
            <a:ext cx="0" cy="330804"/>
          </a:xfrm>
          <a:prstGeom prst="line">
            <a:avLst/>
          </a:prstGeom>
          <a:ln w="12700" cap="flat" cmpd="sng" algn="ctr">
            <a:solidFill>
              <a:schemeClr val="accent3"/>
            </a:solidFill>
            <a:prstDash val="solid"/>
            <a:miter lim="800000"/>
            <a:headEnd type="none" w="med" len="med"/>
            <a:tailEnd type="none" w="med" len="med"/>
          </a:ln>
        </p:spPr>
        <p:style>
          <a:lnRef idx="1">
            <a:srgbClr val="1F74AD"/>
          </a:lnRef>
          <a:fillRef idx="0">
            <a:srgbClr val="1F74AD"/>
          </a:fillRef>
          <a:effectRef idx="0">
            <a:srgbClr val="1F74AD"/>
          </a:effectRef>
          <a:fontRef idx="minor">
            <a:srgbClr val="000000"/>
          </a:fontRef>
        </p:style>
      </p:cxnSp>
      <p:sp>
        <p:nvSpPr>
          <p:cNvPr id="16" name="椭圆 15"/>
          <p:cNvSpPr/>
          <p:nvPr>
            <p:custDataLst>
              <p:tags r:id="rId14"/>
            </p:custDataLst>
          </p:nvPr>
        </p:nvSpPr>
        <p:spPr>
          <a:xfrm>
            <a:off x="6836512" y="1833039"/>
            <a:ext cx="724442" cy="734298"/>
          </a:xfrm>
          <a:prstGeom prst="ellipse">
            <a:avLst/>
          </a:prstGeom>
          <a:solidFill>
            <a:schemeClr val="bg1"/>
          </a:solidFill>
          <a:ln>
            <a:noFill/>
          </a:ln>
          <a:effectLst>
            <a:outerShdw blurRad="38100" dist="38100" algn="ctr" rotWithShape="0">
              <a:srgbClr val="000000">
                <a:alpha val="0"/>
              </a:srgbClr>
            </a:outerShdw>
          </a:effectLst>
        </p:spPr>
        <p:txBody>
          <a:bodyPr anchor="ctr"/>
          <a:lstStyle/>
          <a:p>
            <a:pPr algn="ctr"/>
            <a:endParaRPr>
              <a:sym typeface="Arial" panose="020B0604020202020204" pitchFamily="34" charset="0"/>
            </a:endParaRPr>
          </a:p>
        </p:txBody>
      </p:sp>
      <p:sp>
        <p:nvSpPr>
          <p:cNvPr id="17" name="任意多边形 21"/>
          <p:cNvSpPr/>
          <p:nvPr>
            <p:custDataLst>
              <p:tags r:id="rId15"/>
            </p:custDataLst>
          </p:nvPr>
        </p:nvSpPr>
        <p:spPr bwMode="auto">
          <a:xfrm>
            <a:off x="7047191" y="2046183"/>
            <a:ext cx="303699" cy="307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0" y="21600"/>
                </a:moveTo>
                <a:cubicBezTo>
                  <a:pt x="995" y="21600"/>
                  <a:pt x="995" y="21600"/>
                  <a:pt x="995" y="21600"/>
                </a:cubicBezTo>
                <a:cubicBezTo>
                  <a:pt x="497" y="21600"/>
                  <a:pt x="0" y="21061"/>
                  <a:pt x="0" y="20558"/>
                </a:cubicBezTo>
                <a:cubicBezTo>
                  <a:pt x="0" y="1006"/>
                  <a:pt x="0" y="1006"/>
                  <a:pt x="0" y="1006"/>
                </a:cubicBezTo>
                <a:cubicBezTo>
                  <a:pt x="0" y="252"/>
                  <a:pt x="497" y="0"/>
                  <a:pt x="995" y="0"/>
                </a:cubicBezTo>
                <a:cubicBezTo>
                  <a:pt x="20570" y="0"/>
                  <a:pt x="20570" y="0"/>
                  <a:pt x="20570" y="0"/>
                </a:cubicBezTo>
                <a:cubicBezTo>
                  <a:pt x="21103" y="0"/>
                  <a:pt x="21600" y="252"/>
                  <a:pt x="21600" y="1006"/>
                </a:cubicBezTo>
                <a:cubicBezTo>
                  <a:pt x="21600" y="20558"/>
                  <a:pt x="21600" y="20558"/>
                  <a:pt x="21600" y="20558"/>
                </a:cubicBezTo>
                <a:cubicBezTo>
                  <a:pt x="21600" y="21061"/>
                  <a:pt x="21103" y="21600"/>
                  <a:pt x="20570" y="21600"/>
                </a:cubicBezTo>
                <a:close/>
                <a:moveTo>
                  <a:pt x="19575" y="2013"/>
                </a:moveTo>
                <a:cubicBezTo>
                  <a:pt x="1989" y="2013"/>
                  <a:pt x="1989" y="2013"/>
                  <a:pt x="1989" y="2013"/>
                </a:cubicBezTo>
                <a:cubicBezTo>
                  <a:pt x="1989" y="19551"/>
                  <a:pt x="1989" y="19551"/>
                  <a:pt x="1989" y="19551"/>
                </a:cubicBezTo>
                <a:cubicBezTo>
                  <a:pt x="19575" y="19551"/>
                  <a:pt x="19575" y="19551"/>
                  <a:pt x="19575" y="19551"/>
                </a:cubicBezTo>
                <a:lnTo>
                  <a:pt x="19575" y="2013"/>
                </a:lnTo>
                <a:close/>
                <a:moveTo>
                  <a:pt x="3517" y="10926"/>
                </a:moveTo>
                <a:cubicBezTo>
                  <a:pt x="6288" y="9129"/>
                  <a:pt x="6288" y="9129"/>
                  <a:pt x="6288" y="9129"/>
                </a:cubicBezTo>
                <a:cubicBezTo>
                  <a:pt x="6537" y="9129"/>
                  <a:pt x="6537" y="9129"/>
                  <a:pt x="6786" y="9129"/>
                </a:cubicBezTo>
                <a:cubicBezTo>
                  <a:pt x="7034" y="9129"/>
                  <a:pt x="7283" y="9129"/>
                  <a:pt x="7283" y="9129"/>
                </a:cubicBezTo>
                <a:cubicBezTo>
                  <a:pt x="11795" y="12184"/>
                  <a:pt x="11795" y="12184"/>
                  <a:pt x="11795" y="12184"/>
                </a:cubicBezTo>
                <a:cubicBezTo>
                  <a:pt x="16804" y="8626"/>
                  <a:pt x="16804" y="8626"/>
                  <a:pt x="16804" y="8626"/>
                </a:cubicBezTo>
                <a:cubicBezTo>
                  <a:pt x="17053" y="8374"/>
                  <a:pt x="17337" y="8374"/>
                  <a:pt x="17586" y="8374"/>
                </a:cubicBezTo>
                <a:cubicBezTo>
                  <a:pt x="18083" y="8374"/>
                  <a:pt x="18580" y="8877"/>
                  <a:pt x="18580" y="9380"/>
                </a:cubicBezTo>
                <a:cubicBezTo>
                  <a:pt x="18580" y="9632"/>
                  <a:pt x="18332" y="10171"/>
                  <a:pt x="18083" y="10171"/>
                </a:cubicBezTo>
                <a:cubicBezTo>
                  <a:pt x="12292" y="14232"/>
                  <a:pt x="12292" y="14232"/>
                  <a:pt x="12292" y="14232"/>
                </a:cubicBezTo>
                <a:cubicBezTo>
                  <a:pt x="12292" y="14484"/>
                  <a:pt x="12043" y="14484"/>
                  <a:pt x="11795" y="14484"/>
                </a:cubicBezTo>
                <a:cubicBezTo>
                  <a:pt x="11546" y="14484"/>
                  <a:pt x="11297" y="14484"/>
                  <a:pt x="11297" y="14232"/>
                </a:cubicBezTo>
                <a:cubicBezTo>
                  <a:pt x="6786" y="11177"/>
                  <a:pt x="6786" y="11177"/>
                  <a:pt x="6786" y="11177"/>
                </a:cubicBezTo>
                <a:cubicBezTo>
                  <a:pt x="4761" y="12687"/>
                  <a:pt x="4761" y="12687"/>
                  <a:pt x="4761" y="12687"/>
                </a:cubicBezTo>
                <a:cubicBezTo>
                  <a:pt x="4512" y="12687"/>
                  <a:pt x="4263" y="12687"/>
                  <a:pt x="4014" y="12687"/>
                </a:cubicBezTo>
                <a:cubicBezTo>
                  <a:pt x="3517" y="12687"/>
                  <a:pt x="3020" y="12435"/>
                  <a:pt x="3020" y="11681"/>
                </a:cubicBezTo>
                <a:cubicBezTo>
                  <a:pt x="3020" y="11429"/>
                  <a:pt x="3268" y="11177"/>
                  <a:pt x="3517" y="10926"/>
                </a:cubicBezTo>
                <a:close/>
              </a:path>
            </a:pathLst>
          </a:custGeom>
          <a:solidFill>
            <a:schemeClr val="accent3"/>
          </a:solidFill>
          <a:ln>
            <a:noFill/>
          </a:ln>
          <a:effectLst/>
        </p:spPr>
        <p:txBody>
          <a:bodyPr anchor="ctr"/>
          <a:lstStyle/>
          <a:p>
            <a:pPr algn="ctr"/>
            <a:endParaRPr>
              <a:sym typeface="Arial" panose="020B0604020202020204" pitchFamily="34" charset="0"/>
            </a:endParaRPr>
          </a:p>
        </p:txBody>
      </p:sp>
      <p:sp>
        <p:nvSpPr>
          <p:cNvPr id="3" name="文本框 2"/>
          <p:cNvSpPr txBox="1"/>
          <p:nvPr>
            <p:custDataLst>
              <p:tags r:id="rId16"/>
            </p:custDataLst>
          </p:nvPr>
        </p:nvSpPr>
        <p:spPr>
          <a:xfrm>
            <a:off x="937260" y="3139404"/>
            <a:ext cx="3044998" cy="399798"/>
          </a:xfrm>
          <a:prstGeom prst="rect">
            <a:avLst/>
          </a:prstGeom>
          <a:noFill/>
        </p:spPr>
        <p:txBody>
          <a:bodyPr wrap="square" lIns="90000" tIns="46800" rIns="90000" bIns="0" anchor="b" anchorCtr="1">
            <a:noAutofit/>
          </a:bodyPr>
          <a:lstStyle/>
          <a:p>
            <a:pPr algn="ctr">
              <a:lnSpc>
                <a:spcPct val="120000"/>
              </a:lnSpc>
            </a:pPr>
            <a:r>
              <a:rPr lang="zh-CN" altLang="en-US" sz="2800" b="1" spc="30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医疗质量</a:t>
            </a:r>
            <a:endParaRPr lang="zh-CN" altLang="en-US" sz="2800" b="1" spc="30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泪滴形 17"/>
          <p:cNvSpPr/>
          <p:nvPr>
            <p:custDataLst>
              <p:tags r:id="rId17"/>
            </p:custDataLst>
          </p:nvPr>
        </p:nvSpPr>
        <p:spPr>
          <a:xfrm>
            <a:off x="1902790" y="1640840"/>
            <a:ext cx="1094671" cy="1109456"/>
          </a:xfrm>
          <a:prstGeom prst="teardrop">
            <a:avLst/>
          </a:prstGeom>
          <a:solidFill>
            <a:schemeClr val="accent1"/>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endParaRPr>
              <a:sym typeface="Arial" panose="020B0604020202020204" pitchFamily="34" charset="0"/>
            </a:endParaRPr>
          </a:p>
        </p:txBody>
      </p:sp>
      <p:cxnSp>
        <p:nvCxnSpPr>
          <p:cNvPr id="19" name="直接连接符 18"/>
          <p:cNvCxnSpPr/>
          <p:nvPr>
            <p:custDataLst>
              <p:tags r:id="rId18"/>
            </p:custDataLst>
          </p:nvPr>
        </p:nvCxnSpPr>
        <p:spPr>
          <a:xfrm>
            <a:off x="2460290" y="2742904"/>
            <a:ext cx="0" cy="330804"/>
          </a:xfrm>
          <a:prstGeom prst="line">
            <a:avLst/>
          </a:prstGeom>
          <a:ln w="12700" cap="flat" cmpd="sng" algn="ctr">
            <a:solidFill>
              <a:schemeClr val="accent1"/>
            </a:solidFill>
            <a:prstDash val="solid"/>
            <a:miter lim="800000"/>
            <a:headEnd type="none" w="med" len="med"/>
            <a:tailEnd type="none" w="med" len="med"/>
          </a:ln>
        </p:spPr>
        <p:style>
          <a:lnRef idx="1">
            <a:srgbClr val="1F74AD"/>
          </a:lnRef>
          <a:fillRef idx="0">
            <a:srgbClr val="1F74AD"/>
          </a:fillRef>
          <a:effectRef idx="0">
            <a:srgbClr val="1F74AD"/>
          </a:effectRef>
          <a:fontRef idx="minor">
            <a:srgbClr val="000000"/>
          </a:fontRef>
        </p:style>
      </p:cxnSp>
      <p:sp>
        <p:nvSpPr>
          <p:cNvPr id="20" name="椭圆 19"/>
          <p:cNvSpPr/>
          <p:nvPr>
            <p:custDataLst>
              <p:tags r:id="rId19"/>
            </p:custDataLst>
          </p:nvPr>
        </p:nvSpPr>
        <p:spPr>
          <a:xfrm>
            <a:off x="2101149" y="1830575"/>
            <a:ext cx="724442" cy="734298"/>
          </a:xfrm>
          <a:prstGeom prst="ellipse">
            <a:avLst/>
          </a:prstGeom>
          <a:solidFill>
            <a:schemeClr val="bg1"/>
          </a:solidFill>
          <a:ln>
            <a:noFill/>
          </a:ln>
          <a:effectLst>
            <a:outerShdw blurRad="38100" dist="38100" algn="ctr" rotWithShape="0">
              <a:srgbClr val="000000">
                <a:alpha val="0"/>
              </a:srgbClr>
            </a:outerShdw>
          </a:effectLst>
        </p:spPr>
        <p:txBody>
          <a:bodyPr anchor="ctr"/>
          <a:lstStyle/>
          <a:p>
            <a:pPr algn="ctr"/>
            <a:endParaRPr>
              <a:sym typeface="Arial" panose="020B0604020202020204" pitchFamily="34" charset="0"/>
            </a:endParaRPr>
          </a:p>
        </p:txBody>
      </p:sp>
      <p:sp>
        <p:nvSpPr>
          <p:cNvPr id="21" name="任意多边形 17"/>
          <p:cNvSpPr/>
          <p:nvPr>
            <p:custDataLst>
              <p:tags r:id="rId20"/>
            </p:custDataLst>
          </p:nvPr>
        </p:nvSpPr>
        <p:spPr bwMode="auto">
          <a:xfrm>
            <a:off x="2311829" y="2044335"/>
            <a:ext cx="303699" cy="307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96" y="7511"/>
                </a:moveTo>
                <a:cubicBezTo>
                  <a:pt x="12456" y="14725"/>
                  <a:pt x="12456" y="14725"/>
                  <a:pt x="12456" y="14725"/>
                </a:cubicBezTo>
                <a:cubicBezTo>
                  <a:pt x="12204" y="14725"/>
                  <a:pt x="11952" y="15022"/>
                  <a:pt x="11700" y="15022"/>
                </a:cubicBezTo>
                <a:cubicBezTo>
                  <a:pt x="11700" y="15022"/>
                  <a:pt x="11448" y="14725"/>
                  <a:pt x="11196" y="14725"/>
                </a:cubicBezTo>
                <a:cubicBezTo>
                  <a:pt x="6588" y="11118"/>
                  <a:pt x="6588" y="11118"/>
                  <a:pt x="6588" y="11118"/>
                </a:cubicBezTo>
                <a:cubicBezTo>
                  <a:pt x="2016" y="14386"/>
                  <a:pt x="2016" y="14386"/>
                  <a:pt x="2016" y="14386"/>
                </a:cubicBezTo>
                <a:cubicBezTo>
                  <a:pt x="2016" y="19181"/>
                  <a:pt x="2016" y="19181"/>
                  <a:pt x="2016" y="19181"/>
                </a:cubicBezTo>
                <a:cubicBezTo>
                  <a:pt x="20592" y="19181"/>
                  <a:pt x="20592" y="19181"/>
                  <a:pt x="20592" y="19181"/>
                </a:cubicBezTo>
                <a:cubicBezTo>
                  <a:pt x="21096" y="19181"/>
                  <a:pt x="21600" y="19818"/>
                  <a:pt x="21600" y="20412"/>
                </a:cubicBezTo>
                <a:cubicBezTo>
                  <a:pt x="21600" y="21303"/>
                  <a:pt x="21096" y="21600"/>
                  <a:pt x="20592" y="21600"/>
                </a:cubicBezTo>
                <a:cubicBezTo>
                  <a:pt x="1008" y="21600"/>
                  <a:pt x="1008" y="21600"/>
                  <a:pt x="1008" y="21600"/>
                </a:cubicBezTo>
                <a:cubicBezTo>
                  <a:pt x="252" y="21600"/>
                  <a:pt x="0" y="21303"/>
                  <a:pt x="0" y="20412"/>
                </a:cubicBezTo>
                <a:cubicBezTo>
                  <a:pt x="0" y="1188"/>
                  <a:pt x="0" y="1188"/>
                  <a:pt x="0" y="1188"/>
                </a:cubicBezTo>
                <a:cubicBezTo>
                  <a:pt x="0" y="594"/>
                  <a:pt x="252" y="0"/>
                  <a:pt x="1008" y="0"/>
                </a:cubicBezTo>
                <a:cubicBezTo>
                  <a:pt x="1512" y="0"/>
                  <a:pt x="2016" y="594"/>
                  <a:pt x="2016" y="1188"/>
                </a:cubicBezTo>
                <a:cubicBezTo>
                  <a:pt x="2016" y="11712"/>
                  <a:pt x="2016" y="11712"/>
                  <a:pt x="2016" y="11712"/>
                </a:cubicBezTo>
                <a:cubicBezTo>
                  <a:pt x="6084" y="8699"/>
                  <a:pt x="6084" y="8699"/>
                  <a:pt x="6084" y="8699"/>
                </a:cubicBezTo>
                <a:cubicBezTo>
                  <a:pt x="6336" y="8699"/>
                  <a:pt x="6588" y="8402"/>
                  <a:pt x="6588" y="8402"/>
                </a:cubicBezTo>
                <a:cubicBezTo>
                  <a:pt x="6876" y="8402"/>
                  <a:pt x="7128" y="8699"/>
                  <a:pt x="7380" y="8699"/>
                </a:cubicBezTo>
                <a:cubicBezTo>
                  <a:pt x="11700" y="12306"/>
                  <a:pt x="11700" y="12306"/>
                  <a:pt x="11700" y="12306"/>
                </a:cubicBezTo>
                <a:cubicBezTo>
                  <a:pt x="20088" y="5389"/>
                  <a:pt x="20088" y="5389"/>
                  <a:pt x="20088" y="5389"/>
                </a:cubicBezTo>
                <a:cubicBezTo>
                  <a:pt x="20088" y="5389"/>
                  <a:pt x="20340" y="5389"/>
                  <a:pt x="20592" y="5389"/>
                </a:cubicBezTo>
                <a:cubicBezTo>
                  <a:pt x="21096" y="5389"/>
                  <a:pt x="21600" y="5686"/>
                  <a:pt x="21600" y="6620"/>
                </a:cubicBezTo>
                <a:cubicBezTo>
                  <a:pt x="21600" y="6917"/>
                  <a:pt x="21348" y="7214"/>
                  <a:pt x="21096" y="7511"/>
                </a:cubicBezTo>
              </a:path>
            </a:pathLst>
          </a:custGeom>
          <a:solidFill>
            <a:schemeClr val="accent1"/>
          </a:solidFill>
          <a:ln>
            <a:noFill/>
          </a:ln>
          <a:effectLst/>
        </p:spPr>
        <p:txBody>
          <a:bodyPr anchor="ctr"/>
          <a:lstStyle/>
          <a:p>
            <a:pPr algn="ctr"/>
            <a:endParaRPr>
              <a:sym typeface="Arial" panose="020B0604020202020204" pitchFamily="34" charset="0"/>
            </a:endParaRPr>
          </a:p>
        </p:txBody>
      </p:sp>
      <p:sp>
        <p:nvSpPr>
          <p:cNvPr id="5" name="文本框 4"/>
          <p:cNvSpPr txBox="1"/>
          <p:nvPr>
            <p:custDataLst>
              <p:tags r:id="rId21"/>
            </p:custDataLst>
          </p:nvPr>
        </p:nvSpPr>
        <p:spPr>
          <a:xfrm>
            <a:off x="3534017" y="3143318"/>
            <a:ext cx="2520147" cy="399798"/>
          </a:xfrm>
          <a:prstGeom prst="rect">
            <a:avLst/>
          </a:prstGeom>
          <a:noFill/>
        </p:spPr>
        <p:txBody>
          <a:bodyPr wrap="square" lIns="90000" tIns="46800" rIns="90000" bIns="0" anchor="b" anchorCtr="1">
            <a:noAutofit/>
          </a:bodyPr>
          <a:lstStyle/>
          <a:p>
            <a:pPr algn="ctr">
              <a:lnSpc>
                <a:spcPct val="120000"/>
              </a:lnSpc>
            </a:pPr>
            <a:r>
              <a:rPr lang="zh-CN" altLang="en-US" sz="2800" b="1" spc="30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运营效率</a:t>
            </a:r>
            <a:endParaRPr lang="zh-CN" altLang="en-US" sz="2800" b="1" spc="30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泪滴形 21"/>
          <p:cNvSpPr/>
          <p:nvPr>
            <p:custDataLst>
              <p:tags r:id="rId22"/>
            </p:custDataLst>
          </p:nvPr>
        </p:nvSpPr>
        <p:spPr>
          <a:xfrm>
            <a:off x="4270163" y="1640840"/>
            <a:ext cx="1094671" cy="1109456"/>
          </a:xfrm>
          <a:prstGeom prst="teardrop">
            <a:avLst/>
          </a:prstGeom>
          <a:solidFill>
            <a:schemeClr val="accent2"/>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endParaRPr>
              <a:sym typeface="Arial" panose="020B0604020202020204" pitchFamily="34" charset="0"/>
            </a:endParaRPr>
          </a:p>
        </p:txBody>
      </p:sp>
      <p:cxnSp>
        <p:nvCxnSpPr>
          <p:cNvPr id="23" name="直接连接符 22"/>
          <p:cNvCxnSpPr/>
          <p:nvPr>
            <p:custDataLst>
              <p:tags r:id="rId23"/>
            </p:custDataLst>
          </p:nvPr>
        </p:nvCxnSpPr>
        <p:spPr>
          <a:xfrm>
            <a:off x="4791318" y="2741056"/>
            <a:ext cx="0" cy="330804"/>
          </a:xfrm>
          <a:prstGeom prst="line">
            <a:avLst/>
          </a:prstGeom>
          <a:ln w="12700" cap="flat" cmpd="sng" algn="ctr">
            <a:solidFill>
              <a:schemeClr val="accent2"/>
            </a:solidFill>
            <a:prstDash val="solid"/>
            <a:miter lim="800000"/>
            <a:headEnd type="none" w="med" len="med"/>
            <a:tailEnd type="none" w="med" len="med"/>
          </a:ln>
        </p:spPr>
        <p:style>
          <a:lnRef idx="1">
            <a:srgbClr val="1F74AD"/>
          </a:lnRef>
          <a:fillRef idx="0">
            <a:srgbClr val="1F74AD"/>
          </a:fillRef>
          <a:effectRef idx="0">
            <a:srgbClr val="1F74AD"/>
          </a:effectRef>
          <a:fontRef idx="minor">
            <a:srgbClr val="000000"/>
          </a:fontRef>
        </p:style>
      </p:cxnSp>
      <p:sp>
        <p:nvSpPr>
          <p:cNvPr id="24" name="椭圆 23"/>
          <p:cNvSpPr/>
          <p:nvPr>
            <p:custDataLst>
              <p:tags r:id="rId24"/>
            </p:custDataLst>
          </p:nvPr>
        </p:nvSpPr>
        <p:spPr>
          <a:xfrm>
            <a:off x="4448194" y="1830575"/>
            <a:ext cx="724442" cy="734298"/>
          </a:xfrm>
          <a:prstGeom prst="ellipse">
            <a:avLst/>
          </a:prstGeom>
          <a:solidFill>
            <a:schemeClr val="bg1"/>
          </a:solidFill>
          <a:ln>
            <a:noFill/>
          </a:ln>
          <a:effectLst>
            <a:outerShdw blurRad="38100" dist="38100" algn="ctr" rotWithShape="0">
              <a:srgbClr val="000000">
                <a:alpha val="0"/>
              </a:srgbClr>
            </a:outerShdw>
          </a:effectLst>
        </p:spPr>
        <p:txBody>
          <a:bodyPr anchor="ctr"/>
          <a:lstStyle/>
          <a:p>
            <a:pPr algn="ctr"/>
            <a:endParaRPr>
              <a:sym typeface="Arial" panose="020B0604020202020204" pitchFamily="34" charset="0"/>
            </a:endParaRPr>
          </a:p>
        </p:txBody>
      </p:sp>
      <p:sp>
        <p:nvSpPr>
          <p:cNvPr id="25" name="任意多边形 13"/>
          <p:cNvSpPr/>
          <p:nvPr>
            <p:custDataLst>
              <p:tags r:id="rId25"/>
            </p:custDataLst>
          </p:nvPr>
        </p:nvSpPr>
        <p:spPr bwMode="auto">
          <a:xfrm>
            <a:off x="4658873" y="2044335"/>
            <a:ext cx="303699" cy="307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32" y="9632"/>
                </a:moveTo>
                <a:cubicBezTo>
                  <a:pt x="11932" y="0"/>
                  <a:pt x="11932" y="0"/>
                  <a:pt x="11932" y="0"/>
                </a:cubicBezTo>
                <a:cubicBezTo>
                  <a:pt x="17287" y="0"/>
                  <a:pt x="21600" y="4313"/>
                  <a:pt x="21600" y="9632"/>
                </a:cubicBezTo>
                <a:lnTo>
                  <a:pt x="11932" y="9632"/>
                </a:lnTo>
                <a:close/>
                <a:moveTo>
                  <a:pt x="9919" y="21600"/>
                </a:moveTo>
                <a:cubicBezTo>
                  <a:pt x="4313" y="21600"/>
                  <a:pt x="0" y="17251"/>
                  <a:pt x="0" y="11681"/>
                </a:cubicBezTo>
                <a:cubicBezTo>
                  <a:pt x="0" y="6325"/>
                  <a:pt x="4313" y="2013"/>
                  <a:pt x="9919" y="2013"/>
                </a:cubicBezTo>
                <a:cubicBezTo>
                  <a:pt x="9919" y="11681"/>
                  <a:pt x="9919" y="11681"/>
                  <a:pt x="9919" y="11681"/>
                </a:cubicBezTo>
                <a:cubicBezTo>
                  <a:pt x="19551" y="11681"/>
                  <a:pt x="19551" y="11681"/>
                  <a:pt x="19551" y="11681"/>
                </a:cubicBezTo>
                <a:cubicBezTo>
                  <a:pt x="19551" y="17251"/>
                  <a:pt x="15239" y="21600"/>
                  <a:pt x="9919" y="21600"/>
                </a:cubicBezTo>
                <a:close/>
              </a:path>
            </a:pathLst>
          </a:custGeom>
          <a:solidFill>
            <a:schemeClr val="accent2"/>
          </a:solidFill>
          <a:ln>
            <a:noFill/>
          </a:ln>
          <a:effectLst/>
        </p:spPr>
        <p:txBody>
          <a:bodyPr anchor="ctr"/>
          <a:lstStyle/>
          <a:p>
            <a:pPr algn="ctr"/>
            <a:endParaRPr>
              <a:sym typeface="Arial" panose="020B0604020202020204" pitchFamily="34" charset="0"/>
            </a:endParaRPr>
          </a:p>
        </p:txBody>
      </p:sp>
      <p:sp>
        <p:nvSpPr>
          <p:cNvPr id="26" name="文本框 25"/>
          <p:cNvSpPr txBox="1"/>
          <p:nvPr/>
        </p:nvSpPr>
        <p:spPr>
          <a:xfrm>
            <a:off x="1694180" y="3765550"/>
            <a:ext cx="1699260" cy="2091690"/>
          </a:xfrm>
          <a:prstGeom prst="rect">
            <a:avLst/>
          </a:prstGeom>
          <a:noFill/>
        </p:spPr>
        <p:txBody>
          <a:bodyPr wrap="square" rtlCol="0">
            <a:spAutoFit/>
          </a:bodyPr>
          <a:p>
            <a:pPr>
              <a:lnSpc>
                <a:spcPct val="130000"/>
              </a:lnSpc>
            </a:pPr>
            <a:r>
              <a:rPr lang="zh-CN" altLang="en-US" sz="2000">
                <a:solidFill>
                  <a:schemeClr val="tx1"/>
                </a:solidFill>
              </a:rPr>
              <a:t>功能定位</a:t>
            </a:r>
            <a:endParaRPr lang="zh-CN" altLang="en-US" sz="2000">
              <a:solidFill>
                <a:schemeClr val="tx1"/>
              </a:solidFill>
            </a:endParaRPr>
          </a:p>
          <a:p>
            <a:pPr>
              <a:lnSpc>
                <a:spcPct val="130000"/>
              </a:lnSpc>
            </a:pPr>
            <a:r>
              <a:rPr lang="zh-CN" altLang="en-US" sz="2000">
                <a:solidFill>
                  <a:schemeClr val="tx1"/>
                </a:solidFill>
              </a:rPr>
              <a:t>质量安全</a:t>
            </a:r>
            <a:endParaRPr lang="zh-CN" altLang="en-US" sz="2000">
              <a:solidFill>
                <a:schemeClr val="tx1"/>
              </a:solidFill>
            </a:endParaRPr>
          </a:p>
          <a:p>
            <a:pPr>
              <a:lnSpc>
                <a:spcPct val="130000"/>
              </a:lnSpc>
            </a:pPr>
            <a:r>
              <a:rPr lang="zh-CN" altLang="en-US" sz="2000">
                <a:solidFill>
                  <a:srgbClr val="C00000"/>
                </a:solidFill>
              </a:rPr>
              <a:t>合理用药</a:t>
            </a:r>
            <a:endParaRPr lang="zh-CN" altLang="en-US" sz="2000">
              <a:solidFill>
                <a:srgbClr val="C00000"/>
              </a:solidFill>
            </a:endParaRPr>
          </a:p>
          <a:p>
            <a:pPr>
              <a:lnSpc>
                <a:spcPct val="130000"/>
              </a:lnSpc>
            </a:pPr>
            <a:r>
              <a:rPr lang="zh-CN" altLang="en-US" sz="2000">
                <a:solidFill>
                  <a:schemeClr val="tx1"/>
                </a:solidFill>
              </a:rPr>
              <a:t>服务流程</a:t>
            </a:r>
            <a:r>
              <a:rPr lang="en-US" altLang="zh-CN" sz="2000">
                <a:solidFill>
                  <a:schemeClr val="tx1"/>
                </a:solidFill>
              </a:rPr>
              <a:t>/</a:t>
            </a:r>
            <a:r>
              <a:rPr lang="zh-CN" altLang="en-US" sz="2000">
                <a:solidFill>
                  <a:schemeClr val="tx1"/>
                </a:solidFill>
              </a:rPr>
              <a:t>医疗服务</a:t>
            </a:r>
            <a:endParaRPr lang="zh-CN" altLang="en-US" sz="2000">
              <a:solidFill>
                <a:schemeClr val="tx1"/>
              </a:solidFill>
            </a:endParaRPr>
          </a:p>
        </p:txBody>
      </p:sp>
      <p:sp>
        <p:nvSpPr>
          <p:cNvPr id="27" name="圆角矩形 26"/>
          <p:cNvSpPr/>
          <p:nvPr/>
        </p:nvSpPr>
        <p:spPr>
          <a:xfrm>
            <a:off x="1404620" y="3735070"/>
            <a:ext cx="2035175" cy="21215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圆角矩形 29"/>
          <p:cNvSpPr/>
          <p:nvPr/>
        </p:nvSpPr>
        <p:spPr>
          <a:xfrm>
            <a:off x="3959225" y="3740785"/>
            <a:ext cx="2034540" cy="2107565"/>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nvSpPr>
        <p:spPr>
          <a:xfrm>
            <a:off x="4265295" y="3737610"/>
            <a:ext cx="1628140" cy="1691640"/>
          </a:xfrm>
          <a:prstGeom prst="rect">
            <a:avLst/>
          </a:prstGeom>
          <a:noFill/>
        </p:spPr>
        <p:txBody>
          <a:bodyPr wrap="square" rtlCol="0">
            <a:spAutoFit/>
          </a:bodyPr>
          <a:p>
            <a:pPr>
              <a:lnSpc>
                <a:spcPct val="130000"/>
              </a:lnSpc>
            </a:pPr>
            <a:r>
              <a:rPr lang="zh-CN" altLang="en-US" sz="2000">
                <a:solidFill>
                  <a:srgbClr val="C00000"/>
                </a:solidFill>
              </a:rPr>
              <a:t>资源效率</a:t>
            </a:r>
            <a:endParaRPr lang="zh-CN" altLang="en-US" sz="2000">
              <a:solidFill>
                <a:srgbClr val="C00000"/>
              </a:solidFill>
            </a:endParaRPr>
          </a:p>
          <a:p>
            <a:pPr>
              <a:lnSpc>
                <a:spcPct val="130000"/>
              </a:lnSpc>
            </a:pPr>
            <a:r>
              <a:rPr lang="zh-CN" altLang="en-US" sz="2000">
                <a:solidFill>
                  <a:srgbClr val="C00000"/>
                </a:solidFill>
              </a:rPr>
              <a:t>收支结构</a:t>
            </a:r>
            <a:endParaRPr lang="zh-CN" altLang="en-US" sz="2000">
              <a:solidFill>
                <a:srgbClr val="C00000"/>
              </a:solidFill>
            </a:endParaRPr>
          </a:p>
          <a:p>
            <a:pPr>
              <a:lnSpc>
                <a:spcPct val="130000"/>
              </a:lnSpc>
            </a:pPr>
            <a:r>
              <a:rPr lang="zh-CN" altLang="en-US" sz="2000">
                <a:solidFill>
                  <a:srgbClr val="C00000"/>
                </a:solidFill>
              </a:rPr>
              <a:t>费用控制</a:t>
            </a:r>
            <a:endParaRPr lang="zh-CN" altLang="en-US" sz="2000">
              <a:solidFill>
                <a:srgbClr val="C00000"/>
              </a:solidFill>
            </a:endParaRPr>
          </a:p>
          <a:p>
            <a:pPr>
              <a:lnSpc>
                <a:spcPct val="130000"/>
              </a:lnSpc>
            </a:pPr>
            <a:r>
              <a:rPr lang="zh-CN" altLang="en-US" sz="2000">
                <a:solidFill>
                  <a:schemeClr val="tx1"/>
                </a:solidFill>
              </a:rPr>
              <a:t>经济管理</a:t>
            </a:r>
            <a:endParaRPr lang="zh-CN" altLang="en-US" sz="2000">
              <a:solidFill>
                <a:schemeClr val="tx1"/>
              </a:solidFill>
            </a:endParaRPr>
          </a:p>
        </p:txBody>
      </p:sp>
      <p:sp>
        <p:nvSpPr>
          <p:cNvPr id="32" name="圆角矩形 31"/>
          <p:cNvSpPr/>
          <p:nvPr/>
        </p:nvSpPr>
        <p:spPr>
          <a:xfrm>
            <a:off x="6636385" y="3735070"/>
            <a:ext cx="2034540" cy="2107565"/>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nvSpPr>
        <p:spPr>
          <a:xfrm>
            <a:off x="6853555" y="3765550"/>
            <a:ext cx="1628140" cy="1691640"/>
          </a:xfrm>
          <a:prstGeom prst="rect">
            <a:avLst/>
          </a:prstGeom>
          <a:noFill/>
        </p:spPr>
        <p:txBody>
          <a:bodyPr wrap="square" rtlCol="0">
            <a:spAutoFit/>
          </a:bodyPr>
          <a:p>
            <a:pPr>
              <a:lnSpc>
                <a:spcPct val="130000"/>
              </a:lnSpc>
            </a:pPr>
            <a:r>
              <a:rPr lang="zh-CN" altLang="en-US" sz="2000">
                <a:solidFill>
                  <a:schemeClr val="tx1"/>
                </a:solidFill>
              </a:rPr>
              <a:t>人员结构</a:t>
            </a:r>
            <a:endParaRPr lang="zh-CN" altLang="en-US" sz="2000">
              <a:solidFill>
                <a:schemeClr val="tx1"/>
              </a:solidFill>
            </a:endParaRPr>
          </a:p>
          <a:p>
            <a:pPr>
              <a:lnSpc>
                <a:spcPct val="130000"/>
              </a:lnSpc>
            </a:pPr>
            <a:r>
              <a:rPr lang="zh-CN" altLang="en-US" sz="2000">
                <a:solidFill>
                  <a:schemeClr val="tx1"/>
                </a:solidFill>
              </a:rPr>
              <a:t>人才培养</a:t>
            </a:r>
            <a:endParaRPr lang="zh-CN" altLang="en-US" sz="2000">
              <a:solidFill>
                <a:schemeClr val="tx1"/>
              </a:solidFill>
            </a:endParaRPr>
          </a:p>
          <a:p>
            <a:pPr>
              <a:lnSpc>
                <a:spcPct val="130000"/>
              </a:lnSpc>
            </a:pPr>
            <a:r>
              <a:rPr lang="zh-CN" altLang="en-US" sz="2000">
                <a:solidFill>
                  <a:schemeClr val="tx1"/>
                </a:solidFill>
              </a:rPr>
              <a:t>学科建设</a:t>
            </a:r>
            <a:endParaRPr lang="zh-CN" altLang="en-US" sz="2000">
              <a:solidFill>
                <a:schemeClr val="tx1"/>
              </a:solidFill>
            </a:endParaRPr>
          </a:p>
          <a:p>
            <a:pPr>
              <a:lnSpc>
                <a:spcPct val="130000"/>
              </a:lnSpc>
            </a:pPr>
            <a:r>
              <a:rPr lang="zh-CN" altLang="en-US" sz="2000">
                <a:solidFill>
                  <a:schemeClr val="tx1"/>
                </a:solidFill>
              </a:rPr>
              <a:t>信用建设</a:t>
            </a:r>
            <a:endParaRPr lang="zh-CN" altLang="en-US" sz="2000">
              <a:solidFill>
                <a:schemeClr val="tx1"/>
              </a:solidFill>
            </a:endParaRPr>
          </a:p>
        </p:txBody>
      </p:sp>
      <p:sp>
        <p:nvSpPr>
          <p:cNvPr id="35" name="圆角矩形 34"/>
          <p:cNvSpPr/>
          <p:nvPr/>
        </p:nvSpPr>
        <p:spPr>
          <a:xfrm>
            <a:off x="8955405" y="3735070"/>
            <a:ext cx="1951990" cy="2107565"/>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文本框 36"/>
          <p:cNvSpPr txBox="1"/>
          <p:nvPr/>
        </p:nvSpPr>
        <p:spPr>
          <a:xfrm>
            <a:off x="8974455" y="3905250"/>
            <a:ext cx="2150110" cy="891540"/>
          </a:xfrm>
          <a:prstGeom prst="rect">
            <a:avLst/>
          </a:prstGeom>
          <a:noFill/>
        </p:spPr>
        <p:txBody>
          <a:bodyPr wrap="square" rtlCol="0">
            <a:spAutoFit/>
          </a:bodyPr>
          <a:p>
            <a:pPr>
              <a:lnSpc>
                <a:spcPct val="130000"/>
              </a:lnSpc>
            </a:pPr>
            <a:r>
              <a:rPr lang="zh-CN" altLang="en-US" sz="2000">
                <a:solidFill>
                  <a:schemeClr val="tx1"/>
                </a:solidFill>
              </a:rPr>
              <a:t>患者满意度</a:t>
            </a:r>
            <a:endParaRPr lang="zh-CN" altLang="en-US" sz="2000">
              <a:solidFill>
                <a:schemeClr val="tx1"/>
              </a:solidFill>
            </a:endParaRPr>
          </a:p>
          <a:p>
            <a:pPr>
              <a:lnSpc>
                <a:spcPct val="130000"/>
              </a:lnSpc>
            </a:pPr>
            <a:r>
              <a:rPr lang="zh-CN" altLang="en-US" sz="2000">
                <a:solidFill>
                  <a:schemeClr val="tx1"/>
                </a:solidFill>
              </a:rPr>
              <a:t>医务人员满意度</a:t>
            </a:r>
            <a:endParaRPr lang="zh-CN" altLang="en-US" sz="2000">
              <a:solidFill>
                <a:schemeClr val="tx1"/>
              </a:solidFill>
            </a:endParaRPr>
          </a:p>
        </p:txBody>
      </p:sp>
      <p:pic>
        <p:nvPicPr>
          <p:cNvPr id="2" name="Picture 3" descr="C:\Users\Administrator\Desktop\222.png222"/>
          <p:cNvPicPr>
            <a:picLocks noChangeAspect="1" noChangeArrowheads="1"/>
          </p:cNvPicPr>
          <p:nvPr/>
        </p:nvPicPr>
        <p:blipFill>
          <a:blip r:embed="rId26"/>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spTree>
    <p:custDataLst>
      <p:tags r:id="rId27"/>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57"/>
          <p:cNvSpPr txBox="1"/>
          <p:nvPr>
            <p:custDataLst>
              <p:tags r:id="rId1"/>
            </p:custDataLst>
          </p:nvPr>
        </p:nvSpPr>
        <p:spPr>
          <a:xfrm>
            <a:off x="2109093" y="1273663"/>
            <a:ext cx="2475976" cy="515974"/>
          </a:xfrm>
          <a:prstGeom prst="rect">
            <a:avLst/>
          </a:prstGeom>
          <a:noFill/>
        </p:spPr>
        <p:txBody>
          <a:bodyPr wrap="square" lIns="90170" tIns="46990" rIns="90170" bIns="0" rtlCol="0" anchor="b" anchorCtr="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r"/>
            <a:r>
              <a:rPr lang="zh-CN" altLang="en-US" sz="3200" b="1">
                <a:solidFill>
                  <a:schemeClr val="tx1">
                    <a:lumMod val="75000"/>
                    <a:lumOff val="25000"/>
                  </a:schemeClr>
                </a:solidFill>
                <a:uFillTx/>
                <a:latin typeface="Arial" panose="020B0604020202020204" pitchFamily="34" charset="0"/>
              </a:rPr>
              <a:t>三级医院</a:t>
            </a:r>
            <a:endParaRPr lang="zh-CN" altLang="en-US" sz="3200" b="1">
              <a:solidFill>
                <a:schemeClr val="tx1">
                  <a:lumMod val="75000"/>
                  <a:lumOff val="25000"/>
                </a:schemeClr>
              </a:solidFill>
              <a:uFillTx/>
              <a:latin typeface="Arial" panose="020B0604020202020204" pitchFamily="34" charset="0"/>
            </a:endParaRPr>
          </a:p>
        </p:txBody>
      </p:sp>
      <p:sp>
        <p:nvSpPr>
          <p:cNvPr id="60" name="文本框 59"/>
          <p:cNvSpPr txBox="1"/>
          <p:nvPr>
            <p:custDataLst>
              <p:tags r:id="rId2"/>
            </p:custDataLst>
          </p:nvPr>
        </p:nvSpPr>
        <p:spPr>
          <a:xfrm>
            <a:off x="8338428" y="1273663"/>
            <a:ext cx="2475976" cy="515974"/>
          </a:xfrm>
          <a:prstGeom prst="rect">
            <a:avLst/>
          </a:prstGeom>
          <a:noFill/>
        </p:spPr>
        <p:txBody>
          <a:bodyPr wrap="square" lIns="90170" tIns="46990" rIns="90170" bIns="0" rtlCol="0" anchor="b" anchorCtr="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l"/>
            <a:r>
              <a:rPr lang="zh-CN" altLang="en-US" sz="3200" b="1">
                <a:solidFill>
                  <a:schemeClr val="tx1">
                    <a:lumMod val="75000"/>
                    <a:lumOff val="25000"/>
                  </a:schemeClr>
                </a:solidFill>
                <a:uFillTx/>
                <a:latin typeface="Arial" panose="020B0604020202020204" pitchFamily="34" charset="0"/>
              </a:rPr>
              <a:t>二级医院</a:t>
            </a:r>
            <a:endParaRPr lang="zh-CN" altLang="en-US" sz="3200" b="1">
              <a:solidFill>
                <a:schemeClr val="tx1">
                  <a:lumMod val="75000"/>
                  <a:lumOff val="25000"/>
                </a:schemeClr>
              </a:solidFill>
              <a:uFillTx/>
              <a:latin typeface="Arial" panose="020B0604020202020204" pitchFamily="34" charset="0"/>
            </a:endParaRPr>
          </a:p>
        </p:txBody>
      </p:sp>
      <p:sp>
        <p:nvSpPr>
          <p:cNvPr id="62" name="文本框 61"/>
          <p:cNvSpPr txBox="1"/>
          <p:nvPr>
            <p:custDataLst>
              <p:tags r:id="rId3"/>
            </p:custDataLst>
          </p:nvPr>
        </p:nvSpPr>
        <p:spPr>
          <a:xfrm>
            <a:off x="6295100" y="1106074"/>
            <a:ext cx="870183" cy="645160"/>
          </a:xfrm>
          <a:prstGeom prst="rect">
            <a:avLst/>
          </a:prstGeom>
          <a:noFill/>
        </p:spPr>
        <p:txBody>
          <a:bodyPr wrap="square" rtlCol="0">
            <a:spAutoFit/>
          </a:bodyPr>
          <a:lstStyle/>
          <a:p>
            <a:r>
              <a:rPr lang="en-US" altLang="zh-CN" sz="3600" b="1" dirty="0">
                <a:solidFill>
                  <a:schemeClr val="tx1">
                    <a:lumMod val="50000"/>
                    <a:lumOff val="50000"/>
                  </a:schemeClr>
                </a:solidFill>
              </a:rPr>
              <a:t>VS</a:t>
            </a:r>
            <a:endParaRPr lang="en-US" altLang="zh-CN" sz="3600" b="1" dirty="0">
              <a:solidFill>
                <a:schemeClr val="tx1">
                  <a:lumMod val="50000"/>
                  <a:lumOff val="50000"/>
                </a:schemeClr>
              </a:solidFill>
            </a:endParaRPr>
          </a:p>
        </p:txBody>
      </p:sp>
      <p:sp>
        <p:nvSpPr>
          <p:cNvPr id="36" name="文本框 35"/>
          <p:cNvSpPr txBox="1"/>
          <p:nvPr>
            <p:custDataLst>
              <p:tags r:id="rId4"/>
            </p:custDataLst>
          </p:nvPr>
        </p:nvSpPr>
        <p:spPr>
          <a:xfrm>
            <a:off x="1186815" y="320675"/>
            <a:ext cx="9471660" cy="644525"/>
          </a:xfrm>
          <a:prstGeom prst="rect">
            <a:avLst/>
          </a:prstGeom>
          <a:noFill/>
        </p:spPr>
        <p:txBody>
          <a:bodyPr wrap="square" rtlCol="0">
            <a:normAutofit/>
          </a:bodyPr>
          <a:lstStyle/>
          <a:p>
            <a:pPr algn="ctr"/>
            <a:r>
              <a:rPr lang="zh-CN" altLang="en-US" sz="3200" b="1" dirty="0">
                <a:solidFill>
                  <a:schemeClr val="accent1"/>
                </a:solidFill>
                <a:uFillTx/>
                <a:latin typeface="Arial" panose="020B0604020202020204" pitchFamily="34" charset="0"/>
                <a:ea typeface="微软雅黑" panose="020B0503020204020204" pitchFamily="34" charset="-122"/>
              </a:rPr>
              <a:t>药事管理相关三级指标</a:t>
            </a:r>
            <a:endParaRPr lang="zh-CN" altLang="en-US" sz="3200" b="1" dirty="0">
              <a:solidFill>
                <a:schemeClr val="accent1"/>
              </a:solidFill>
              <a:uFillTx/>
              <a:latin typeface="Arial" panose="020B0604020202020204" pitchFamily="34" charset="0"/>
              <a:ea typeface="微软雅黑" panose="020B0503020204020204" pitchFamily="34" charset="-122"/>
            </a:endParaRPr>
          </a:p>
        </p:txBody>
      </p:sp>
      <p:graphicFrame>
        <p:nvGraphicFramePr>
          <p:cNvPr id="8" name="表格 7"/>
          <p:cNvGraphicFramePr/>
          <p:nvPr>
            <p:custDataLst>
              <p:tags r:id="rId5"/>
            </p:custDataLst>
          </p:nvPr>
        </p:nvGraphicFramePr>
        <p:xfrm>
          <a:off x="696595" y="1998345"/>
          <a:ext cx="11050270" cy="4391025"/>
        </p:xfrm>
        <a:graphic>
          <a:graphicData uri="http://schemas.openxmlformats.org/drawingml/2006/table">
            <a:tbl>
              <a:tblPr firstRow="1" bandRow="1">
                <a:tableStyleId>{5C22544A-7EE6-4342-B048-85BDC9FD1C3A}</a:tableStyleId>
              </a:tblPr>
              <a:tblGrid>
                <a:gridCol w="5987415"/>
                <a:gridCol w="5062855"/>
              </a:tblGrid>
              <a:tr h="397510">
                <a:tc>
                  <a:txBody>
                    <a:bodyPr/>
                    <a:p>
                      <a:pPr>
                        <a:buNone/>
                      </a:pPr>
                      <a:r>
                        <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16.</a:t>
                      </a:r>
                      <a:r>
                        <a:rPr lang="zh-CN" altLang="en-US" sz="2000" b="1" spc="3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点评处方占处方总数的比例</a:t>
                      </a:r>
                      <a:endParaRPr lang="zh-CN" altLang="en-US" sz="2000" b="1" spc="3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c>
                  <a:txBody>
                    <a:bodyPr/>
                    <a:p>
                      <a:pPr>
                        <a:buNone/>
                      </a:pPr>
                      <a:endParaRPr lang="zh-CN" altLang="en-US" sz="2000" b="1">
                        <a:solidFill>
                          <a:schemeClr val="tx1"/>
                        </a:solidFill>
                        <a:latin typeface="宋体" panose="02010600030101010101" pitchFamily="2" charset="-122"/>
                        <a:ea typeface="宋体" panose="02010600030101010101" pitchFamily="2" charset="-122"/>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r>
              <a:tr h="397510">
                <a:tc>
                  <a:txBody>
                    <a:bodyPr/>
                    <a:p>
                      <a:pPr>
                        <a:buNone/>
                      </a:pPr>
                      <a:r>
                        <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rPr>
                        <a:t>17.</a:t>
                      </a:r>
                      <a:r>
                        <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抗菌药物使用强度（DDDs）</a:t>
                      </a:r>
                      <a:endPar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c>
                  <a:txBody>
                    <a:bodyPr/>
                    <a:p>
                      <a:pPr>
                        <a:buNone/>
                      </a:pP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rPr>
                        <a:t>6.抗菌药物使用强度（DDDs）</a:t>
                      </a: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r>
              <a:tr h="396875">
                <a:tc>
                  <a:txBody>
                    <a:bodyPr/>
                    <a:p>
                      <a:pPr>
                        <a:buNone/>
                      </a:pPr>
                      <a:r>
                        <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rPr>
                        <a:t>18.</a:t>
                      </a:r>
                      <a:r>
                        <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门诊患者基本药物处方占比</a:t>
                      </a:r>
                      <a:endPar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c>
                  <a:txBody>
                    <a:bodyPr/>
                    <a:p>
                      <a:pPr>
                        <a:buNone/>
                      </a:pPr>
                      <a:endParaRPr lang="zh-CN" altLang="en-US" sz="2000" b="1">
                        <a:solidFill>
                          <a:schemeClr val="tx1"/>
                        </a:solidFill>
                        <a:latin typeface="宋体" panose="02010600030101010101" pitchFamily="2" charset="-122"/>
                        <a:ea typeface="宋体" panose="02010600030101010101" pitchFamily="2" charset="-122"/>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r>
              <a:tr h="396240">
                <a:tc>
                  <a:txBody>
                    <a:bodyPr/>
                    <a:p>
                      <a:pPr>
                        <a:buNone/>
                      </a:pPr>
                      <a:r>
                        <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rPr>
                        <a:t>19.</a:t>
                      </a:r>
                      <a:r>
                        <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住院患者基本药物使用率</a:t>
                      </a:r>
                      <a:endPar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c>
                  <a:txBody>
                    <a:bodyPr/>
                    <a:p>
                      <a:pPr>
                        <a:buNone/>
                      </a:pPr>
                      <a:endParaRPr lang="zh-CN" altLang="en-US" sz="2000" b="1">
                        <a:solidFill>
                          <a:schemeClr val="tx1"/>
                        </a:solidFill>
                        <a:latin typeface="宋体" panose="02010600030101010101" pitchFamily="2" charset="-122"/>
                        <a:ea typeface="宋体" panose="02010600030101010101" pitchFamily="2" charset="-122"/>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r>
              <a:tr h="397510">
                <a:tc>
                  <a:txBody>
                    <a:bodyPr/>
                    <a:p>
                      <a:pPr>
                        <a:buNone/>
                      </a:pPr>
                      <a:r>
                        <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rPr>
                        <a:t>20.</a:t>
                      </a:r>
                      <a:r>
                        <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基本药物采购品种</a:t>
                      </a:r>
                      <a:r>
                        <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数占比</a:t>
                      </a:r>
                      <a:endPar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c>
                  <a:txBody>
                    <a:bodyPr/>
                    <a:p>
                      <a:pPr>
                        <a:buNone/>
                      </a:pP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rPr>
                        <a:t>7.基本药物采购金额</a:t>
                      </a: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rPr>
                        <a:t>占比</a:t>
                      </a: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r>
              <a:tr h="422910">
                <a:tc>
                  <a:txBody>
                    <a:bodyPr/>
                    <a:p>
                      <a:pPr>
                        <a:buNone/>
                      </a:pPr>
                      <a:r>
                        <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rPr>
                        <a:t>21.</a:t>
                      </a:r>
                      <a:r>
                        <a:rPr lang="en-US" altLang="zh-CN" sz="2000" b="1" spc="3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国家组织药品集中采购中标药品使用比</a:t>
                      </a:r>
                      <a:r>
                        <a:rPr lang="zh-CN" altLang="en-US" sz="2000" b="1" spc="3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例</a:t>
                      </a:r>
                      <a:endParaRPr lang="zh-CN" altLang="en-US" sz="2000" b="1" spc="3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c>
                  <a:txBody>
                    <a:bodyPr/>
                    <a:p>
                      <a:pPr>
                        <a:buNone/>
                      </a:pP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rPr>
                        <a:t>8.国家组织药品集中采购中标药品金额占比</a:t>
                      </a: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r>
              <a:tr h="397510">
                <a:tc>
                  <a:txBody>
                    <a:bodyPr/>
                    <a:p>
                      <a:pPr>
                        <a:buNone/>
                      </a:pPr>
                      <a:r>
                        <a:rPr lang="en-US" altLang="zh-CN" sz="2000" b="1" spc="300">
                          <a:solidFill>
                            <a:schemeClr val="tx1"/>
                          </a:solidFill>
                          <a:latin typeface="宋体" panose="02010600030101010101" pitchFamily="2" charset="-122"/>
                          <a:ea typeface="宋体" panose="02010600030101010101" pitchFamily="2" charset="-122"/>
                          <a:cs typeface="+mj-cs"/>
                        </a:rPr>
                        <a:t>26.每百张病床药师人数</a:t>
                      </a:r>
                      <a:endParaRPr lang="en-US" altLang="zh-CN" sz="2000" b="1" spc="300">
                        <a:solidFill>
                          <a:schemeClr val="tx1"/>
                        </a:solidFill>
                        <a:latin typeface="宋体" panose="02010600030101010101" pitchFamily="2" charset="-122"/>
                        <a:ea typeface="宋体" panose="02010600030101010101" pitchFamily="2" charset="-122"/>
                        <a:cs typeface="+mj-cs"/>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c>
                  <a:txBody>
                    <a:bodyPr/>
                    <a:p>
                      <a:pPr>
                        <a:buNone/>
                      </a:pP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r>
              <a:tr h="478790">
                <a:tc>
                  <a:txBody>
                    <a:bodyPr/>
                    <a:p>
                      <a:pPr>
                        <a:buNone/>
                      </a:pPr>
                      <a:r>
                        <a:rPr lang="en-US" altLang="zh-CN" sz="2000" b="1" spc="300">
                          <a:solidFill>
                            <a:schemeClr val="tx1"/>
                          </a:solidFill>
                          <a:latin typeface="宋体" panose="02010600030101010101" pitchFamily="2" charset="-122"/>
                          <a:ea typeface="宋体" panose="02010600030101010101" pitchFamily="2" charset="-122"/>
                          <a:cs typeface="+mj-cs"/>
                        </a:rPr>
                        <a:t>32.辅助用药收入占比</a:t>
                      </a:r>
                      <a:endParaRPr lang="en-US" altLang="zh-CN" sz="2000" b="1" spc="300">
                        <a:solidFill>
                          <a:schemeClr val="tx1"/>
                        </a:solidFill>
                        <a:latin typeface="宋体" panose="02010600030101010101" pitchFamily="2" charset="-122"/>
                        <a:ea typeface="宋体" panose="02010600030101010101" pitchFamily="2" charset="-122"/>
                        <a:cs typeface="+mj-cs"/>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c>
                  <a:txBody>
                    <a:bodyPr/>
                    <a:p>
                      <a:pPr>
                        <a:buNone/>
                      </a:pP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9.重点监控药品收入占比</a:t>
                      </a: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r>
              <a:tr h="553085">
                <a:tc>
                  <a:txBody>
                    <a:bodyPr/>
                    <a:p>
                      <a:pPr>
                        <a:buNone/>
                      </a:pPr>
                      <a:r>
                        <a:rPr lang="en-US" altLang="zh-CN" sz="2000" b="1" spc="300">
                          <a:solidFill>
                            <a:schemeClr val="tx1"/>
                          </a:solidFill>
                          <a:latin typeface="宋体" panose="02010600030101010101" pitchFamily="2" charset="-122"/>
                          <a:ea typeface="宋体" panose="02010600030101010101" pitchFamily="2" charset="-122"/>
                          <a:cs typeface="+mj-cs"/>
                        </a:rPr>
                        <a:t>39.门诊次均药品费用增幅</a:t>
                      </a:r>
                      <a:endParaRPr lang="en-US" altLang="zh-CN" sz="2000" b="1" spc="300">
                        <a:solidFill>
                          <a:schemeClr val="tx1"/>
                        </a:solidFill>
                        <a:latin typeface="宋体" panose="02010600030101010101" pitchFamily="2" charset="-122"/>
                        <a:ea typeface="宋体" panose="02010600030101010101" pitchFamily="2" charset="-122"/>
                        <a:cs typeface="+mj-cs"/>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c rowSpan="2">
                  <a:txBody>
                    <a:bodyPr/>
                    <a:p>
                      <a:pPr>
                        <a:buNone/>
                      </a:pPr>
                      <a:r>
                        <a:rPr lang="zh-CN" altLang="en-US" sz="2000" b="1">
                          <a:solidFill>
                            <a:schemeClr val="tx1"/>
                          </a:solidFill>
                          <a:latin typeface="宋体" panose="02010600030101010101" pitchFamily="2" charset="-122"/>
                          <a:ea typeface="宋体" panose="02010600030101010101" pitchFamily="2" charset="-122"/>
                        </a:rPr>
                        <a:t>22.次均药品费用增幅</a:t>
                      </a:r>
                      <a:endParaRPr lang="zh-CN" altLang="en-US" sz="2000" b="1">
                        <a:solidFill>
                          <a:schemeClr val="tx1"/>
                        </a:solidFill>
                        <a:latin typeface="宋体" panose="02010600030101010101" pitchFamily="2" charset="-122"/>
                        <a:ea typeface="宋体" panose="02010600030101010101" pitchFamily="2" charset="-122"/>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r>
              <a:tr h="553085">
                <a:tc>
                  <a:txBody>
                    <a:bodyPr/>
                    <a:p>
                      <a:pPr>
                        <a:buNone/>
                      </a:pPr>
                      <a:r>
                        <a:rPr lang="en-US" altLang="zh-CN" sz="2000" b="1" spc="300">
                          <a:solidFill>
                            <a:schemeClr val="tx1"/>
                          </a:solidFill>
                          <a:latin typeface="宋体" panose="02010600030101010101" pitchFamily="2" charset="-122"/>
                          <a:ea typeface="宋体" panose="02010600030101010101" pitchFamily="2" charset="-122"/>
                          <a:cs typeface="+mj-cs"/>
                        </a:rPr>
                        <a:t>41.住院次均药品费用增幅</a:t>
                      </a:r>
                      <a:endParaRPr lang="en-US" altLang="zh-CN" sz="2000" b="1" spc="300">
                        <a:solidFill>
                          <a:schemeClr val="tx1"/>
                        </a:solidFill>
                        <a:latin typeface="宋体" panose="02010600030101010101" pitchFamily="2" charset="-122"/>
                        <a:ea typeface="宋体" panose="02010600030101010101" pitchFamily="2" charset="-122"/>
                        <a:cs typeface="+mj-cs"/>
                      </a:endParaRPr>
                    </a:p>
                  </a:txBody>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c vMerge="1">
                  <a:tcPr>
                    <a:lnL w="9525">
                      <a:solidFill>
                        <a:srgbClr val="93C5E1"/>
                      </a:solidFill>
                      <a:prstDash val="sysDash"/>
                    </a:lnL>
                    <a:lnR w="9525">
                      <a:solidFill>
                        <a:srgbClr val="93C5E1"/>
                      </a:solidFill>
                      <a:prstDash val="sysDash"/>
                    </a:lnR>
                    <a:lnT w="9525">
                      <a:solidFill>
                        <a:srgbClr val="93C5E1"/>
                      </a:solidFill>
                      <a:prstDash val="sysDash"/>
                    </a:lnT>
                    <a:lnB w="9525">
                      <a:solidFill>
                        <a:srgbClr val="93C5E1"/>
                      </a:solidFill>
                      <a:prstDash val="sysDash"/>
                    </a:lnB>
                    <a:solidFill>
                      <a:srgbClr val="FFFFFF"/>
                    </a:solidFill>
                  </a:tcPr>
                </a:tc>
              </a:tr>
            </a:tbl>
          </a:graphicData>
        </a:graphic>
      </p:graphicFrame>
      <p:pic>
        <p:nvPicPr>
          <p:cNvPr id="5" name="Picture 3" descr="C:\Users\Administrator\Desktop\222.png222"/>
          <p:cNvPicPr>
            <a:picLocks noChangeAspect="1" noChangeArrowheads="1"/>
          </p:cNvPicPr>
          <p:nvPr/>
        </p:nvPicPr>
        <p:blipFill>
          <a:blip r:embed="rId6"/>
          <a:stretch>
            <a:fillRect/>
          </a:stretch>
        </p:blipFill>
        <p:spPr bwMode="auto">
          <a:xfrm>
            <a:off x="9599613" y="92075"/>
            <a:ext cx="2519363" cy="593725"/>
          </a:xfrm>
          <a:prstGeom prst="rect">
            <a:avLst/>
          </a:prstGeom>
          <a:ln>
            <a:noFill/>
          </a:ln>
          <a:effectLst>
            <a:outerShdw blurRad="292100" dist="139700" dir="2700000" algn="tl" rotWithShape="0">
              <a:srgbClr val="333333">
                <a:alpha val="65000"/>
              </a:srgbClr>
            </a:outerShdw>
          </a:effectLst>
        </p:spPr>
      </p:pic>
      <p:grpSp>
        <p:nvGrpSpPr>
          <p:cNvPr id="50" name="组合 49"/>
          <p:cNvGrpSpPr/>
          <p:nvPr>
            <p:custDataLst>
              <p:tags r:id="rId7"/>
            </p:custDataLst>
          </p:nvPr>
        </p:nvGrpSpPr>
        <p:grpSpPr>
          <a:xfrm flipH="1" flipV="1">
            <a:off x="0" y="6222365"/>
            <a:ext cx="12192635" cy="640080"/>
            <a:chOff x="-1" y="0"/>
            <a:chExt cx="19201" cy="1008"/>
          </a:xfrm>
        </p:grpSpPr>
        <p:sp>
          <p:nvSpPr>
            <p:cNvPr id="51" name="任意多边形: 形状 7"/>
            <p:cNvSpPr/>
            <p:nvPr>
              <p:custDataLst>
                <p:tags r:id="rId8"/>
              </p:custDataLst>
            </p:nvPr>
          </p:nvSpPr>
          <p:spPr>
            <a:xfrm rot="10800000">
              <a:off x="896" y="0"/>
              <a:ext cx="18304" cy="716"/>
            </a:xfrm>
            <a:custGeom>
              <a:avLst/>
              <a:gdLst>
                <a:gd name="connsiteX0" fmla="*/ 7843520 w 7843519"/>
                <a:gd name="connsiteY0" fmla="*/ 1186815 h 1186815"/>
                <a:gd name="connsiteX1" fmla="*/ 0 w 7843519"/>
                <a:gd name="connsiteY1" fmla="*/ 1186815 h 1186815"/>
                <a:gd name="connsiteX2" fmla="*/ 0 w 7843519"/>
                <a:gd name="connsiteY2" fmla="*/ 0 h 1186815"/>
              </a:gdLst>
              <a:ahLst/>
              <a:cxnLst>
                <a:cxn ang="0">
                  <a:pos x="connsiteX0" y="connsiteY0"/>
                </a:cxn>
                <a:cxn ang="0">
                  <a:pos x="connsiteX1" y="connsiteY1"/>
                </a:cxn>
                <a:cxn ang="0">
                  <a:pos x="connsiteX2" y="connsiteY2"/>
                </a:cxn>
              </a:cxnLst>
              <a:rect l="l" t="t" r="r" b="b"/>
              <a:pathLst>
                <a:path w="7843519" h="1186815">
                  <a:moveTo>
                    <a:pt x="7843520" y="1186815"/>
                  </a:moveTo>
                  <a:lnTo>
                    <a:pt x="0" y="1186815"/>
                  </a:lnTo>
                  <a:lnTo>
                    <a:pt x="0" y="0"/>
                  </a:lnTo>
                  <a:close/>
                </a:path>
              </a:pathLst>
            </a:custGeom>
            <a:solidFill>
              <a:schemeClr val="accent1"/>
            </a:solidFill>
            <a:ln w="6350" cap="flat">
              <a:noFill/>
              <a:prstDash val="solid"/>
              <a:miter/>
            </a:ln>
          </p:spPr>
          <p:txBody>
            <a:bodyPr rtlCol="0" anchor="ctr"/>
            <a:p>
              <a:endParaRPr lang="zh-CN" altLang="en-US"/>
            </a:p>
          </p:txBody>
        </p:sp>
        <p:grpSp>
          <p:nvGrpSpPr>
            <p:cNvPr id="52" name="组合 51"/>
            <p:cNvGrpSpPr/>
            <p:nvPr/>
          </p:nvGrpSpPr>
          <p:grpSpPr>
            <a:xfrm rot="10800000">
              <a:off x="-1" y="0"/>
              <a:ext cx="6718" cy="1008"/>
              <a:chOff x="6681" y="8932"/>
              <a:chExt cx="12521" cy="1880"/>
            </a:xfrm>
          </p:grpSpPr>
          <p:sp>
            <p:nvSpPr>
              <p:cNvPr id="53" name="任意多边形: 形状 3"/>
              <p:cNvSpPr/>
              <p:nvPr>
                <p:custDataLst>
                  <p:tags r:id="rId9"/>
                </p:custDataLst>
              </p:nvPr>
            </p:nvSpPr>
            <p:spPr>
              <a:xfrm>
                <a:off x="6681" y="8932"/>
                <a:ext cx="12521" cy="1880"/>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4"/>
              </a:solidFill>
              <a:ln w="6350" cap="flat">
                <a:noFill/>
                <a:prstDash val="solid"/>
                <a:miter/>
              </a:ln>
            </p:spPr>
            <p:txBody>
              <a:bodyPr rtlCol="0" anchor="ctr"/>
              <a:p>
                <a:endParaRPr lang="zh-CN" altLang="en-US"/>
              </a:p>
            </p:txBody>
          </p:sp>
          <p:sp>
            <p:nvSpPr>
              <p:cNvPr id="54" name="任意多边形: 形状 4"/>
              <p:cNvSpPr/>
              <p:nvPr>
                <p:custDataLst>
                  <p:tags r:id="rId10"/>
                </p:custDataLst>
              </p:nvPr>
            </p:nvSpPr>
            <p:spPr>
              <a:xfrm>
                <a:off x="7765" y="9076"/>
                <a:ext cx="11435" cy="1724"/>
              </a:xfrm>
              <a:custGeom>
                <a:avLst/>
                <a:gdLst>
                  <a:gd name="connsiteX0" fmla="*/ 0 w 7261225"/>
                  <a:gd name="connsiteY0" fmla="*/ 1094740 h 1094740"/>
                  <a:gd name="connsiteX1" fmla="*/ 7261225 w 7261225"/>
                  <a:gd name="connsiteY1" fmla="*/ 1094740 h 1094740"/>
                  <a:gd name="connsiteX2" fmla="*/ 7261225 w 7261225"/>
                  <a:gd name="connsiteY2" fmla="*/ 0 h 1094740"/>
                </a:gdLst>
                <a:ahLst/>
                <a:cxnLst>
                  <a:cxn ang="0">
                    <a:pos x="connsiteX0" y="connsiteY0"/>
                  </a:cxn>
                  <a:cxn ang="0">
                    <a:pos x="connsiteX1" y="connsiteY1"/>
                  </a:cxn>
                  <a:cxn ang="0">
                    <a:pos x="connsiteX2" y="connsiteY2"/>
                  </a:cxn>
                </a:cxnLst>
                <a:rect l="l" t="t" r="r" b="b"/>
                <a:pathLst>
                  <a:path w="7261225" h="1094740">
                    <a:moveTo>
                      <a:pt x="0" y="1094740"/>
                    </a:moveTo>
                    <a:lnTo>
                      <a:pt x="7261225" y="1094740"/>
                    </a:lnTo>
                    <a:lnTo>
                      <a:pt x="7261225" y="0"/>
                    </a:lnTo>
                    <a:close/>
                  </a:path>
                </a:pathLst>
              </a:custGeom>
              <a:solidFill>
                <a:schemeClr val="accent6"/>
              </a:solidFill>
              <a:ln w="6350" cap="flat">
                <a:noFill/>
                <a:prstDash val="solid"/>
                <a:miter/>
              </a:ln>
            </p:spPr>
            <p:txBody>
              <a:bodyPr rtlCol="0" anchor="ctr"/>
              <a:p>
                <a:endParaRPr lang="zh-CN" altLang="en-US"/>
              </a:p>
            </p:txBody>
          </p:sp>
        </p:grpSp>
      </p:grpSp>
    </p:spTree>
    <p:custDataLst>
      <p:tags r:id="rId11"/>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 name="KSO_WM_SLIDE_BACKGROUND_TYPE" val="frame"/>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 name="KSO_WM_SLIDE_BACKGROUND_TYPE" val="frame"/>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4*i*5"/>
  <p:tag name="KSO_WM_UNIT_LAYERLEVEL" val="1"/>
  <p:tag name="KSO_WM_TAG_VERSION" val="1.0"/>
  <p:tag name="KSO_WM_BEAUTIFY_FLAG" val="#wm#"/>
  <p:tag name="KSO_WM_SLIDE_BACKGROUND_TYPE" val="leftRight"/>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UNIT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5*i*4"/>
  <p:tag name="KSO_WM_UNIT_LAYERLEVEL" val="1"/>
  <p:tag name="KSO_WM_TAG_VERSION" val="1.0"/>
  <p:tag name="KSO_WM_BEAUTIFY_FLAG" val="#wm#"/>
  <p:tag name="KSO_WM_SLIDE_BACKGROUND_TYPE" val="topBotto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UNIT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6*i*4"/>
  <p:tag name="KSO_WM_UNIT_LAYERLEVEL" val="1"/>
  <p:tag name="KSO_WM_TAG_VERSION" val="1.0"/>
  <p:tag name="KSO_WM_BEAUTIFY_FLAG" val="#wm#"/>
  <p:tag name="KSO_WM_SLIDE_BACKGROUND_TYPE" val="bottomTop"/>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 name="KSO_WM_SLIDE_BACKGROUND_TYPE" val="bottomTop"/>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UNIT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 name="KSO_WM_SLIDE_BACKGROUND_TYPE" val="navigation"/>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7*i*4"/>
  <p:tag name="KSO_WM_UNIT_LAYERLEVEL" val="1"/>
  <p:tag name="KSO_WM_TAG_VERSION" val="1.0"/>
  <p:tag name="KSO_WM_BEAUTIFY_FLAG" val="#wm#"/>
  <p:tag name="KSO_WM_SLIDE_BACKGROUND_TYPE" val="navigation"/>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UNIT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8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84"/>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4.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884"/>
  <p:tag name="KSO_WM_TEMPLATE_MASTER_THUMB_INDEX" val="12"/>
  <p:tag name="KSO_WM_TEMPLATE_THUMBS_INDEX" val="1、4、7、8、11、14、15、16、17、18、19、20、21、22、23、24、25、26"/>
</p:tagLst>
</file>

<file path=ppt/tags/tag165.xml><?xml version="1.0" encoding="utf-8"?>
<p:tagLst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3884_1*a*1"/>
  <p:tag name="KSO_WM_TEMPLATE_CATEGORY" val="custom"/>
  <p:tag name="KSO_WM_TEMPLATE_INDEX" val="20203884"/>
  <p:tag name="KSO_WM_UNIT_LAYERLEVEL" val="1"/>
  <p:tag name="KSO_WM_TAG_VERSION" val="1.0"/>
  <p:tag name="KSO_WM_BEAUTIFY_FLAG" val="#wm#"/>
  <p:tag name="KSO_WM_UNIT_PRESET_TEXT" val="简约工作汇报模板"/>
  <p:tag name="KSO_WM_UNIT_ISNUMDGMTITLE" val="0"/>
</p:tagLst>
</file>

<file path=ppt/tags/tag166.xml><?xml version="1.0" encoding="utf-8"?>
<p:tagLst xmlns:p="http://schemas.openxmlformats.org/presentationml/2006/main">
  <p:tag name="KSO_WM_UNIT_ISCONTENTSTITLE" val="0"/>
  <p:tag name="KSO_WM_UNIT_ISNUMDGMTITLE" val="0"/>
  <p:tag name="KSO_WM_UNIT_PRESET_TEXT" val="汇报日期"/>
  <p:tag name="KSO_WM_UNIT_NOCLEAR" val="0"/>
  <p:tag name="KSO_WM_UNIT_VALUE" val="30"/>
  <p:tag name="KSO_WM_UNIT_HIGHLIGHT" val="0"/>
  <p:tag name="KSO_WM_UNIT_COMPATIBLE" val="0"/>
  <p:tag name="KSO_WM_UNIT_DIAGRAM_ISNUMVISUAL" val="0"/>
  <p:tag name="KSO_WM_UNIT_DIAGRAM_ISREFERUNIT" val="0"/>
  <p:tag name="KSO_WM_UNIT_TYPE" val="b"/>
  <p:tag name="KSO_WM_UNIT_INDEX" val="3"/>
  <p:tag name="KSO_WM_UNIT_ID" val="custom20203884_1*b*3"/>
  <p:tag name="KSO_WM_TEMPLATE_CATEGORY" val="custom"/>
  <p:tag name="KSO_WM_TEMPLATE_INDEX" val="20203884"/>
  <p:tag name="KSO_WM_UNIT_LAYERLEVEL" val="1"/>
  <p:tag name="KSO_WM_TAG_VERSION" val="1.0"/>
  <p:tag name="KSO_WM_BEAUTIFY_FLAG" val="#wm#"/>
</p:tagLst>
</file>

<file path=ppt/tags/tag167.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UNIT_TYPE" val="b"/>
  <p:tag name="KSO_WM_UNIT_INDEX" val="1"/>
  <p:tag name="KSO_WM_UNIT_ID" val="custom20203884_1*b*1"/>
  <p:tag name="KSO_WM_TEMPLATE_CATEGORY" val="custom"/>
  <p:tag name="KSO_WM_TEMPLATE_INDEX" val="20203884"/>
  <p:tag name="KSO_WM_UNIT_LAYERLEVEL" val="1"/>
  <p:tag name="KSO_WM_TAG_VERSION" val="1.0"/>
  <p:tag name="KSO_WM_BEAUTIFY_FLAG" val="#wm#"/>
  <p:tag name="KSO_WM_UNIT_PRESET_TEXT" val="单击此处添加副标题"/>
  <p:tag name="KSO_WM_UNIT_ISNUMDGMTITLE" val="0"/>
</p:tagLst>
</file>

<file path=ppt/tags/tag168.xml><?xml version="1.0" encoding="utf-8"?>
<p:tagLst xmlns:p="http://schemas.openxmlformats.org/presentationml/2006/main">
  <p:tag name="KSO_WM_SLIDE_ID" val="custom20203884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884"/>
  <p:tag name="KSO_WM_SLIDE_LAYOUT" val="a_b"/>
  <p:tag name="KSO_WM_SLIDE_LAYOUT_CNT" val="1_3"/>
  <p:tag name="KSO_WM_TEMPLATE_THUMBS_INDEX" val="1、4、7、8、11、14、15、16、17、18、19、20、21、22、23、24、25、26"/>
  <p:tag name="KSO_WM_TEMPLATE_MASTER_THUMB_INDEX" val="1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84_14*i*4"/>
  <p:tag name="KSO_WM_TEMPLATE_CATEGORY" val="custom"/>
  <p:tag name="KSO_WM_TEMPLATE_INDEX" val="2020388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84_14*i*1"/>
  <p:tag name="KSO_WM_TEMPLATE_CATEGORY" val="custom"/>
  <p:tag name="KSO_WM_TEMPLATE_INDEX" val="2020388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84_14*i*3"/>
  <p:tag name="KSO_WM_TEMPLATE_CATEGORY" val="custom"/>
  <p:tag name="KSO_WM_TEMPLATE_INDEX" val="20203884"/>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4_5*a*1"/>
  <p:tag name="KSO_WM_TEMPLATE_CATEGORY" val="custom"/>
  <p:tag name="KSO_WM_TEMPLATE_INDEX" val="20203884"/>
  <p:tag name="KSO_WM_UNIT_LAYERLEVEL" val="1"/>
  <p:tag name="KSO_WM_TAG_VERSION" val="1.0"/>
  <p:tag name="KSO_WM_BEAUTIFY_FLAG" val="#wm#"/>
  <p:tag name="KSO_WM_UNIT_ISCONTENTSTITLE" val="1"/>
  <p:tag name="KSO_WM_UNIT_PRESET_TEXT" val="CONTENTS"/>
  <p:tag name="KSO_WM_UNIT_NOCLEAR" val="0"/>
  <p:tag name="KSO_WM_UNIT_VALUE" val="7"/>
  <p:tag name="KSO_WM_DIAGRAM_GROUP_CODE" val="l1-1"/>
  <p:tag name="KSO_WM_UNIT_TYPE" val="a"/>
  <p:tag name="KSO_WM_UNIT_INDEX" val="1"/>
  <p:tag name="KSO_WM_UNIT_TEXT_FILL_FORE_SCHEMECOLOR_INDEX" val="13"/>
  <p:tag name="KSO_WM_UNIT_TEXT_FILL_TYPE" val="1"/>
  <p:tag name="KSO_WM_UNIT_USESOURCEFORMAT_APPLY" val="1"/>
  <p:tag name="KSO_WM_UNIT_ISNUMDGMTITLE" val="0"/>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4_5*l_h_i*1_1_1"/>
  <p:tag name="KSO_WM_TEMPLATE_CATEGORY" val="custom"/>
  <p:tag name="KSO_WM_TEMPLATE_INDEX" val="20203884"/>
  <p:tag name="KSO_WM_UNIT_LAYERLEVEL" val="1_1_1"/>
  <p:tag name="KSO_WM_TAG_VERSION" val="1.0"/>
  <p:tag name="KSO_WM_BEAUTIFY_FLAG" val="#wm#"/>
  <p:tag name="KSO_WM_DIAGRAM_GROUP_CODE" val="l1-1"/>
  <p:tag name="KSO_WM_UNIT_TYPE" val="l_h_i"/>
  <p:tag name="KSO_WM_UNIT_INDEX" val="1_1_1"/>
  <p:tag name="KSO_WM_UNIT_TEXT_FILL_FORE_SCHEMECOLOR_INDEX" val="5"/>
  <p:tag name="KSO_WM_UNIT_TEXT_FILL_TYPE" val="1"/>
  <p:tag name="KSO_WM_UNIT_USESOURCEFORMAT_APPLY"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4_5*l_h_a*1_1_1"/>
  <p:tag name="KSO_WM_TEMPLATE_CATEGORY" val="custom"/>
  <p:tag name="KSO_WM_TEMPLATE_INDEX" val="20203884"/>
  <p:tag name="KSO_WM_UNIT_LAYERLEVEL" val="1_1_1"/>
  <p:tag name="KSO_WM_TAG_VERSION" val="1.0"/>
  <p:tag name="KSO_WM_BEAUTIFY_FLAG" val="#wm#"/>
  <p:tag name="KSO_WM_UNIT_ISCONTENTSTITLE" val="0"/>
  <p:tag name="KSO_WM_UNIT_NOCLEAR" val="0"/>
  <p:tag name="KSO_WM_DIAGRAM_GROUP_CODE" val="l1-1"/>
  <p:tag name="KSO_WM_UNIT_TYPE" val="l_h_a"/>
  <p:tag name="KSO_WM_UNIT_INDEX" val="1_1_1"/>
  <p:tag name="KSO_WM_UNIT_PRESET_TEXT" val="单击此处添加标题"/>
  <p:tag name="KSO_WM_UNIT_TEXT_FILL_FORE_SCHEMECOLOR_INDEX" val="13"/>
  <p:tag name="KSO_WM_UNIT_TEXT_FILL_TYPE" val="1"/>
  <p:tag name="KSO_WM_UNIT_USESOURCEFORMAT_APPLY" val="1"/>
  <p:tag name="KSO_WM_UNIT_ISNUMDGMTITLE" val="0"/>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4_5*l_h_i*1_3_1"/>
  <p:tag name="KSO_WM_TEMPLATE_CATEGORY" val="custom"/>
  <p:tag name="KSO_WM_TEMPLATE_INDEX" val="20203884"/>
  <p:tag name="KSO_WM_UNIT_LAYERLEVEL" val="1_1_1"/>
  <p:tag name="KSO_WM_TAG_VERSION" val="1.0"/>
  <p:tag name="KSO_WM_BEAUTIFY_FLAG" val="#wm#"/>
  <p:tag name="KSO_WM_DIAGRAM_GROUP_CODE" val="l1-1"/>
  <p:tag name="KSO_WM_UNIT_TYPE" val="l_h_i"/>
  <p:tag name="KSO_WM_UNIT_INDEX" val="1_3_1"/>
  <p:tag name="KSO_WM_UNIT_TEXT_FILL_FORE_SCHEMECOLOR_INDEX" val="5"/>
  <p:tag name="KSO_WM_UNIT_TEXT_FILL_TYPE" val="1"/>
  <p:tag name="KSO_WM_UNIT_USESOURCEFORMAT_APPLY"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4_5*l_h_a*1_3_1"/>
  <p:tag name="KSO_WM_TEMPLATE_CATEGORY" val="custom"/>
  <p:tag name="KSO_WM_TEMPLATE_INDEX" val="20203884"/>
  <p:tag name="KSO_WM_UNIT_LAYERLEVEL" val="1_1_1"/>
  <p:tag name="KSO_WM_TAG_VERSION" val="1.0"/>
  <p:tag name="KSO_WM_BEAUTIFY_FLAG" val="#wm#"/>
  <p:tag name="KSO_WM_UNIT_ISCONTENTSTITLE" val="0"/>
  <p:tag name="KSO_WM_UNIT_NOCLEAR" val="0"/>
  <p:tag name="KSO_WM_DIAGRAM_GROUP_CODE" val="l1-1"/>
  <p:tag name="KSO_WM_UNIT_TYPE" val="l_h_a"/>
  <p:tag name="KSO_WM_UNIT_INDEX" val="1_3_1"/>
  <p:tag name="KSO_WM_UNIT_PRESET_TEXT" val="单击此处添加标题"/>
  <p:tag name="KSO_WM_UNIT_TEXT_FILL_FORE_SCHEMECOLOR_INDEX" val="13"/>
  <p:tag name="KSO_WM_UNIT_TEXT_FILL_TYPE" val="1"/>
  <p:tag name="KSO_WM_UNIT_USESOURCEFORMAT_APPLY" val="1"/>
  <p:tag name="KSO_WM_UNIT_VALUE" val="10"/>
  <p:tag name="KSO_WM_UNIT_ISNUMDGMTITLE" val="0"/>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4_5*l_h_i*1_2_1"/>
  <p:tag name="KSO_WM_TEMPLATE_CATEGORY" val="custom"/>
  <p:tag name="KSO_WM_TEMPLATE_INDEX" val="20203884"/>
  <p:tag name="KSO_WM_UNIT_LAYERLEVEL" val="1_1_1"/>
  <p:tag name="KSO_WM_TAG_VERSION" val="1.0"/>
  <p:tag name="KSO_WM_BEAUTIFY_FLAG" val="#wm#"/>
  <p:tag name="KSO_WM_DIAGRAM_GROUP_CODE" val="l1-1"/>
  <p:tag name="KSO_WM_UNIT_TYPE" val="l_h_i"/>
  <p:tag name="KSO_WM_UNIT_INDEX" val="1_2_1"/>
  <p:tag name="KSO_WM_UNIT_TEXT_FILL_FORE_SCHEMECOLOR_INDEX" val="5"/>
  <p:tag name="KSO_WM_UNIT_TEXT_FILL_TYPE" val="1"/>
  <p:tag name="KSO_WM_UNIT_USESOURCEFORMAT_APPLY"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4_5*l_h_a*1_2_1"/>
  <p:tag name="KSO_WM_TEMPLATE_CATEGORY" val="custom"/>
  <p:tag name="KSO_WM_TEMPLATE_INDEX" val="20203884"/>
  <p:tag name="KSO_WM_UNIT_LAYERLEVEL" val="1_1_1"/>
  <p:tag name="KSO_WM_TAG_VERSION" val="1.0"/>
  <p:tag name="KSO_WM_BEAUTIFY_FLAG" val="#wm#"/>
  <p:tag name="KSO_WM_UNIT_ISCONTENTSTITLE" val="0"/>
  <p:tag name="KSO_WM_UNIT_NOCLEAR" val="0"/>
  <p:tag name="KSO_WM_DIAGRAM_GROUP_CODE" val="l1-1"/>
  <p:tag name="KSO_WM_UNIT_TYPE" val="l_h_a"/>
  <p:tag name="KSO_WM_UNIT_INDEX" val="1_2_1"/>
  <p:tag name="KSO_WM_UNIT_PRESET_TEXT" val="单击此处添加标题"/>
  <p:tag name="KSO_WM_UNIT_TEXT_FILL_FORE_SCHEMECOLOR_INDEX" val="13"/>
  <p:tag name="KSO_WM_UNIT_TEXT_FILL_TYPE" val="1"/>
  <p:tag name="KSO_WM_UNIT_USESOURCEFORMAT_APPLY" val="1"/>
  <p:tag name="KSO_WM_UNIT_VALUE" val="10"/>
  <p:tag name="KSO_WM_UNIT_ISNUMDGMTITLE" val="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4_7*i*1"/>
  <p:tag name="KSO_WM_TEMPLATE_CATEGORY" val="custom"/>
  <p:tag name="KSO_WM_TEMPLATE_INDEX" val="20203884"/>
  <p:tag name="KSO_WM_UNIT_LAYERLEVEL" val="1"/>
  <p:tag name="KSO_WM_TAG_VERSION" val="1.0"/>
  <p:tag name="KSO_WM_BEAUTIFY_FLAG" val="#wm#"/>
  <p:tag name="KSO_WM_UNIT_TYPE" val="i"/>
  <p:tag name="KSO_WM_UNIT_INDEX" val="1"/>
</p:tagLst>
</file>

<file path=ppt/tags/tag182.xml><?xml version="1.0" encoding="utf-8"?>
<p:tagLst xmlns:p="http://schemas.openxmlformats.org/presentationml/2006/main">
  <p:tag name="KSO_WM_UNIT_ISCONTENTSTITLE" val="0"/>
  <p:tag name="KSO_WM_UNIT_NOCLEAR" val="0"/>
  <p:tag name="KSO_WM_UNIT_HIGHLIGHT" val="0"/>
  <p:tag name="KSO_WM_UNIT_COMPATIBLE" val="1"/>
  <p:tag name="KSO_WM_UNIT_DIAGRAM_ISNUMVISUAL" val="0"/>
  <p:tag name="KSO_WM_UNIT_DIAGRAM_ISREFERUNIT" val="0"/>
  <p:tag name="KSO_WM_UNIT_TYPE" val="e"/>
  <p:tag name="KSO_WM_UNIT_INDEX" val="1"/>
  <p:tag name="KSO_WM_UNIT_ID" val="custom20203884_7*e*1"/>
  <p:tag name="KSO_WM_TEMPLATE_CATEGORY" val="custom"/>
  <p:tag name="KSO_WM_TEMPLATE_INDEX" val="20203884"/>
  <p:tag name="KSO_WM_UNIT_LAYERLEVEL" val="1"/>
  <p:tag name="KSO_WM_TAG_VERSION" val="1.0"/>
  <p:tag name="KSO_WM_BEAUTIFY_FLAG" val="#wm#"/>
  <p:tag name="KSO_WM_UNIT_VALUE" val="0"/>
  <p:tag name="KSO_WM_UNIT_PRESET_TEXT"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4_7*a*1"/>
  <p:tag name="KSO_WM_TEMPLATE_CATEGORY" val="custom"/>
  <p:tag name="KSO_WM_TEMPLATE_INDEX" val="20203884"/>
  <p:tag name="KSO_WM_UNIT_LAYERLEVEL" val="1"/>
  <p:tag name="KSO_WM_TAG_VERSION" val="1.0"/>
  <p:tag name="KSO_WM_BEAUTIFY_FLAG" val="#wm#"/>
  <p:tag name="KSO_WM_UNIT_ISCONTENTSTITLE" val="0"/>
  <p:tag name="KSO_WM_UNIT_NOCLEAR" val="0"/>
  <p:tag name="KSO_WM_UNIT_VALUE" val="12"/>
  <p:tag name="KSO_WM_UNIT_TYPE" val="a"/>
  <p:tag name="KSO_WM_UNIT_INDEX" val="1"/>
  <p:tag name="KSO_WM_UNIT_PRESET_TEXT" val="单击此处添加标题"/>
  <p:tag name="KSO_WM_UNIT_ISNUMDGMTITLE" val="0"/>
</p:tagLst>
</file>

<file path=ppt/tags/tag184.xml><?xml version="1.0" encoding="utf-8"?>
<p:tagLst xmlns:p="http://schemas.openxmlformats.org/presentationml/2006/main">
  <p:tag name="KSO_WM_SLIDE_ID" val="custom20203884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884"/>
  <p:tag name="KSO_WM_SLIDE_TYPE" val="sectionTitle"/>
  <p:tag name="KSO_WM_SLIDE_SUBTYPE" val="pureTxt"/>
  <p:tag name="KSO_WM_SLIDE_LAYOUT" val="a_e"/>
  <p:tag name="KSO_WM_SLIDE_LAYOUT_CNT" val="1_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3884_12*i*8"/>
  <p:tag name="KSO_WM_TEMPLATE_CATEGORY" val="custom"/>
  <p:tag name="KSO_WM_TEMPLATE_INDEX" val="20203884"/>
  <p:tag name="KSO_WM_UNIT_LAYERLEVEL" val="1"/>
  <p:tag name="KSO_WM_TAG_VERSION" val="1.0"/>
  <p:tag name="KSO_WM_BEAUTIFY_FLAG" val="#wm#"/>
  <p:tag name="KSO_WM_UNIT_TYPE" val="i"/>
  <p:tag name="KSO_WM_UNIT_INDEX" val="8"/>
  <p:tag name="KSO_WM_UNIT_USESOURCEFORMAT_APPLY"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84_12*i*6"/>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2*i*2"/>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8"/>
  <p:tag name="KSO_WM_UNIT_FILL_TYPE" val="1"/>
  <p:tag name="KSO_WM_UNIT_TEXT_FILL_FORE_SCHEMECOLOR_INDEX" val="13"/>
  <p:tag name="KSO_WM_UNIT_TEXT_FILL_TYPE" val="1"/>
  <p:tag name="KSO_WM_UNIT_USESOURCEFORMAT_APPLY"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84_12*i*4"/>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10"/>
  <p:tag name="KSO_WM_UNIT_FILL_TYPE" val="1"/>
  <p:tag name="KSO_WM_UNIT_TEXT_FILL_FORE_SCHEMECOLOR_INDEX" val="13"/>
  <p:tag name="KSO_WM_UNIT_TEXT_FILL_TYPE" val="1"/>
  <p:tag name="KSO_WM_UNIT_USESOURCEFORMAT_APPLY" val="1"/>
</p:tagLst>
</file>

<file path=ppt/tags/tag189.xml><?xml version="1.0" encoding="utf-8"?>
<p:tagLst xmlns:p="http://schemas.openxmlformats.org/presentationml/2006/main">
  <p:tag name="KSO_WM_SLIDE_ID" val="custom20203884_12"/>
  <p:tag name="KSO_WM_SLIDE_TYPE" val="text"/>
  <p:tag name="KSO_WM_SLIDE_SUBTYPE" val="diag"/>
  <p:tag name="KSO_WM_SLIDE_ITEM_CNT" val="5"/>
  <p:tag name="KSO_WM_SLIDE_INDEX" val="12"/>
  <p:tag name="KSO_WM_SLIDE_SIZE" val="794.7*240.75"/>
  <p:tag name="KSO_WM_SLIDE_POSITION" val="82.65*203.6"/>
  <p:tag name="KSO_WM_DIAGRAM_GROUP_CODE" val="l1-2"/>
  <p:tag name="KSO_WM_SLIDE_DIAGTYPE" val="l"/>
  <p:tag name="KSO_WM_TAG_VERSION" val="1.0"/>
  <p:tag name="KSO_WM_BEAUTIFY_FLAG" val="#wm#"/>
  <p:tag name="KSO_WM_TEMPLATE_CATEGORY" val="custom"/>
  <p:tag name="KSO_WM_TEMPLATE_INDEX" val="20203884"/>
  <p:tag name="KSO_WM_SLIDE_LAYOUT" val="a_l"/>
  <p:tag name="KSO_WM_SLIDE_LAYOUT_CNT" val="1_1"/>
  <p:tag name="KSO_WM_TEMPLATE_SUBCATEGORY" val="0"/>
  <p:tag name="KSO_WM_SLIDE_COLORSCHEME_VERSION" val="3.2"/>
  <p:tag name="KSO_WM_TEMPLATE_MASTER_TYPE" val="1"/>
  <p:tag name="KSO_WM_TEMPLATE_COLOR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3884_12*i*8"/>
  <p:tag name="KSO_WM_TEMPLATE_CATEGORY" val="custom"/>
  <p:tag name="KSO_WM_TEMPLATE_INDEX" val="20203884"/>
  <p:tag name="KSO_WM_UNIT_LAYERLEVEL" val="1"/>
  <p:tag name="KSO_WM_TAG_VERSION" val="1.0"/>
  <p:tag name="KSO_WM_BEAUTIFY_FLAG" val="#wm#"/>
  <p:tag name="KSO_WM_UNIT_TYPE" val="i"/>
  <p:tag name="KSO_WM_UNIT_INDEX" val="8"/>
  <p:tag name="KSO_WM_UNIT_USESOURCEFORMAT_APPLY"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84_12*i*6"/>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2*i*2"/>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8"/>
  <p:tag name="KSO_WM_UNIT_FILL_TYPE" val="1"/>
  <p:tag name="KSO_WM_UNIT_TEXT_FILL_FORE_SCHEMECOLOR_INDEX" val="13"/>
  <p:tag name="KSO_WM_UNIT_TEXT_FILL_TYPE" val="1"/>
  <p:tag name="KSO_WM_UNIT_USESOURCEFORMAT_APPLY"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84_12*i*4"/>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10"/>
  <p:tag name="KSO_WM_UNIT_FILL_TYPE" val="1"/>
  <p:tag name="KSO_WM_UNIT_TEXT_FILL_FORE_SCHEMECOLOR_INDEX" val="13"/>
  <p:tag name="KSO_WM_UNIT_TEXT_FILL_TYPE" val="1"/>
  <p:tag name="KSO_WM_UNIT_USESOURCEFORMAT_APPLY" val="1"/>
</p:tagLst>
</file>

<file path=ppt/tags/tag194.xml><?xml version="1.0" encoding="utf-8"?>
<p:tagLst xmlns:p="http://schemas.openxmlformats.org/presentationml/2006/main">
  <p:tag name="KSO_WM_SLIDE_ID" val="custom20203884_12"/>
  <p:tag name="KSO_WM_SLIDE_TYPE" val="text"/>
  <p:tag name="KSO_WM_SLIDE_SUBTYPE" val="diag"/>
  <p:tag name="KSO_WM_SLIDE_ITEM_CNT" val="5"/>
  <p:tag name="KSO_WM_SLIDE_INDEX" val="12"/>
  <p:tag name="KSO_WM_SLIDE_SIZE" val="794.7*240.75"/>
  <p:tag name="KSO_WM_SLIDE_POSITION" val="82.65*203.6"/>
  <p:tag name="KSO_WM_DIAGRAM_GROUP_CODE" val="l1-2"/>
  <p:tag name="KSO_WM_SLIDE_DIAGTYPE" val="l"/>
  <p:tag name="KSO_WM_TAG_VERSION" val="1.0"/>
  <p:tag name="KSO_WM_BEAUTIFY_FLAG" val="#wm#"/>
  <p:tag name="KSO_WM_TEMPLATE_CATEGORY" val="custom"/>
  <p:tag name="KSO_WM_TEMPLATE_INDEX" val="20203884"/>
  <p:tag name="KSO_WM_SLIDE_LAYOUT" val="a_l"/>
  <p:tag name="KSO_WM_SLIDE_LAYOUT_CNT" val="1_1"/>
  <p:tag name="KSO_WM_TEMPLATE_SUBCATEGORY" val="0"/>
  <p:tag name="KSO_WM_SLIDE_COLORSCHEME_VERSION" val="3.2"/>
  <p:tag name="KSO_WM_TEMPLATE_MASTER_TYPE" val="1"/>
  <p:tag name="KSO_WM_TEMPLATE_COLOR_TYPE"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3884_12*i*8"/>
  <p:tag name="KSO_WM_TEMPLATE_CATEGORY" val="custom"/>
  <p:tag name="KSO_WM_TEMPLATE_INDEX" val="20203884"/>
  <p:tag name="KSO_WM_UNIT_LAYERLEVEL" val="1"/>
  <p:tag name="KSO_WM_TAG_VERSION" val="1.0"/>
  <p:tag name="KSO_WM_BEAUTIFY_FLAG" val="#wm#"/>
  <p:tag name="KSO_WM_UNIT_TYPE" val="i"/>
  <p:tag name="KSO_WM_UNIT_INDEX" val="8"/>
  <p:tag name="KSO_WM_UNIT_USESOURCEFORMAT_APPLY"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84_12*i*6"/>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2*i*2"/>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8"/>
  <p:tag name="KSO_WM_UNIT_FILL_TYPE" val="1"/>
  <p:tag name="KSO_WM_UNIT_TEXT_FILL_FORE_SCHEMECOLOR_INDEX" val="13"/>
  <p:tag name="KSO_WM_UNIT_TEXT_FILL_TYPE" val="1"/>
  <p:tag name="KSO_WM_UNIT_USESOURCEFORMAT_APPLY"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84_12*i*4"/>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10"/>
  <p:tag name="KSO_WM_UNIT_FILL_TYPE" val="1"/>
  <p:tag name="KSO_WM_UNIT_TEXT_FILL_FORE_SCHEMECOLOR_INDEX" val="13"/>
  <p:tag name="KSO_WM_UNIT_TEXT_FILL_TYPE" val="1"/>
  <p:tag name="KSO_WM_UNIT_USESOURCEFORMAT_APPLY" val="1"/>
</p:tagLst>
</file>

<file path=ppt/tags/tag199.xml><?xml version="1.0" encoding="utf-8"?>
<p:tagLst xmlns:p="http://schemas.openxmlformats.org/presentationml/2006/main">
  <p:tag name="KSO_WM_SLIDE_ID" val="custom20203884_12"/>
  <p:tag name="KSO_WM_SLIDE_TYPE" val="text"/>
  <p:tag name="KSO_WM_SLIDE_SUBTYPE" val="diag"/>
  <p:tag name="KSO_WM_SLIDE_ITEM_CNT" val="5"/>
  <p:tag name="KSO_WM_SLIDE_INDEX" val="12"/>
  <p:tag name="KSO_WM_SLIDE_SIZE" val="794.7*240.75"/>
  <p:tag name="KSO_WM_SLIDE_POSITION" val="82.65*203.6"/>
  <p:tag name="KSO_WM_DIAGRAM_GROUP_CODE" val="l1-2"/>
  <p:tag name="KSO_WM_SLIDE_DIAGTYPE" val="l"/>
  <p:tag name="KSO_WM_TAG_VERSION" val="1.0"/>
  <p:tag name="KSO_WM_BEAUTIFY_FLAG" val="#wm#"/>
  <p:tag name="KSO_WM_TEMPLATE_CATEGORY" val="custom"/>
  <p:tag name="KSO_WM_TEMPLATE_INDEX" val="20203884"/>
  <p:tag name="KSO_WM_SLIDE_LAYOUT" val="a_l"/>
  <p:tag name="KSO_WM_SLIDE_LAYOUT_CNT" val="1_1"/>
  <p:tag name="KSO_WM_TEMPLATE_SUBCATEGORY" val="0"/>
  <p:tag name="KSO_WM_SLIDE_COLORSCHEME_VERSION" val="3.2"/>
  <p:tag name="KSO_WM_TEMPLATE_MASTER_TYPE" val="1"/>
  <p:tag name="KSO_WM_TEMPLATE_COLOR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3884_10*i*8"/>
  <p:tag name="KSO_WM_TEMPLATE_CATEGORY" val="custom"/>
  <p:tag name="KSO_WM_TEMPLATE_INDEX" val="20203884"/>
  <p:tag name="KSO_WM_UNIT_LAYERLEVEL" val="1"/>
  <p:tag name="KSO_WM_TAG_VERSION" val="1.0"/>
  <p:tag name="KSO_WM_BEAUTIFY_FLAG" val="#wm#"/>
  <p:tag name="KSO_WM_UNIT_TYPE" val="i"/>
  <p:tag name="KSO_WM_UNIT_INDEX" val="8"/>
  <p:tag name="KSO_WM_UNIT_USESOURCEFORMAT_APPLY"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84_10*i*6"/>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0*i*2"/>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8"/>
  <p:tag name="KSO_WM_UNIT_FILL_TYPE" val="1"/>
  <p:tag name="KSO_WM_UNIT_TEXT_FILL_FORE_SCHEMECOLOR_INDEX" val="13"/>
  <p:tag name="KSO_WM_UNIT_TEXT_FILL_TYPE" val="1"/>
  <p:tag name="KSO_WM_UNIT_USESOURCEFORMAT_APPLY"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84_10*i*4"/>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10"/>
  <p:tag name="KSO_WM_UNIT_FILL_TYPE" val="1"/>
  <p:tag name="KSO_WM_UNIT_TEXT_FILL_FORE_SCHEMECOLOR_INDEX" val="13"/>
  <p:tag name="KSO_WM_UNIT_TEXT_FILL_TYPE" val="1"/>
  <p:tag name="KSO_WM_UNIT_USESOURCEFORMAT_APPLY" val="1"/>
</p:tagLst>
</file>

<file path=ppt/tags/tag204.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3884_10*a*1"/>
  <p:tag name="KSO_WM_TEMPLATE_CATEGORY" val="custom"/>
  <p:tag name="KSO_WM_TEMPLATE_INDEX" val="20203884"/>
  <p:tag name="KSO_WM_UNIT_LAYERLEVEL" val="1"/>
  <p:tag name="KSO_WM_TAG_VERSION" val="1.0"/>
  <p:tag name="KSO_WM_BEAUTIFY_FLAG" val="#wm#"/>
  <p:tag name="KSO_WM_DIAGRAM_GROUP_CODE" val="l1-2"/>
  <p:tag name="KSO_WM_UNIT_ISNUMDGMTITLE" val="0"/>
  <p:tag name="KSO_WM_UNIT_TEXT_FILL_FORE_SCHEMECOLOR_INDEX" val="5"/>
  <p:tag name="KSO_WM_UNIT_TEXT_FILL_TYPE" val="1"/>
  <p:tag name="KSO_WM_UNIT_USESOURCEFORMAT_APPLY"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17_2*l_h_i*1_1_1"/>
  <p:tag name="KSO_WM_TEMPLATE_CATEGORY" val="diagram"/>
  <p:tag name="KSO_WM_TEMPLATE_INDEX" val="717"/>
  <p:tag name="KSO_WM_UNIT_LAYERLEVEL" val="1_1_1"/>
  <p:tag name="KSO_WM_TAG_VERSION" val="1.0"/>
  <p:tag name="KSO_WM_BEAUTIFY_FLAG" val="#wm#"/>
  <p:tag name="KSO_WM_UNIT_LINE_FORE_SCHEMECOLOR_INDEX" val="5"/>
  <p:tag name="KSO_WM_UNIT_LINE_FILL_TYPE"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17_2*l_h_i*1_1_2"/>
  <p:tag name="KSO_WM_TEMPLATE_CATEGORY" val="diagram"/>
  <p:tag name="KSO_WM_TEMPLATE_INDEX" val="717"/>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17_2*l_h_i*1_1_3"/>
  <p:tag name="KSO_WM_TEMPLATE_CATEGORY" val="diagram"/>
  <p:tag name="KSO_WM_TEMPLATE_INDEX" val="717"/>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17_2*l_h_i*1_1_4"/>
  <p:tag name="KSO_WM_TEMPLATE_CATEGORY" val="diagram"/>
  <p:tag name="KSO_WM_TEMPLATE_INDEX" val="71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17_2*l_h_i*1_2_1"/>
  <p:tag name="KSO_WM_TEMPLATE_CATEGORY" val="diagram"/>
  <p:tag name="KSO_WM_TEMPLATE_INDEX" val="717"/>
  <p:tag name="KSO_WM_UNIT_LAYERLEVEL" val="1_1_1"/>
  <p:tag name="KSO_WM_TAG_VERSION" val="1.0"/>
  <p:tag name="KSO_WM_BEAUTIFY_FLAG" val="#wm#"/>
  <p:tag name="KSO_WM_UNIT_LINE_FORE_SCHEMECOLOR_INDEX" val="6"/>
  <p:tag name="KSO_WM_UNIT_LINE_FILL_TYPE"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17_2*l_h_i*1_2_2"/>
  <p:tag name="KSO_WM_TEMPLATE_CATEGORY" val="diagram"/>
  <p:tag name="KSO_WM_TEMPLATE_INDEX" val="717"/>
  <p:tag name="KSO_WM_UNIT_LAYERLEVEL" val="1_1_1"/>
  <p:tag name="KSO_WM_TAG_VERSION" val="1.0"/>
  <p:tag name="KSO_WM_BEAUTIFY_FLAG" val="#wm#"/>
  <p:tag name="KSO_WM_UNIT_FILL_FORE_SCHEMECOLOR_INDEX" val="14"/>
  <p:tag name="KSO_WM_UNIT_FILL_TYPE" val="1"/>
  <p:tag name="KSO_WM_UNIT_LINE_FORE_SCHEMECOLOR_INDEX" val="6"/>
  <p:tag name="KSO_WM_UNIT_LINE_FILL_TYPE" val="2"/>
  <p:tag name="KSO_WM_UNIT_TEXT_FILL_FORE_SCHEMECOLOR_INDEX" val="6"/>
  <p:tag name="KSO_WM_UNIT_TEXT_FILL_TYPE"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17_2*l_h_i*1_2_3"/>
  <p:tag name="KSO_WM_TEMPLATE_CATEGORY" val="diagram"/>
  <p:tag name="KSO_WM_TEMPLATE_INDEX" val="717"/>
  <p:tag name="KSO_WM_UNIT_LAYERLEVEL" val="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2"/>
  <p:tag name="KSO_WM_UNIT_TEXT_FILL_TYPE"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17_2*l_h_i*1_2_4"/>
  <p:tag name="KSO_WM_TEMPLATE_CATEGORY" val="diagram"/>
  <p:tag name="KSO_WM_TEMPLATE_INDEX" val="71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17_2*l_h_i*1_3_1"/>
  <p:tag name="KSO_WM_TEMPLATE_CATEGORY" val="diagram"/>
  <p:tag name="KSO_WM_TEMPLATE_INDEX" val="717"/>
  <p:tag name="KSO_WM_UNIT_LAYERLEVEL" val="1_1_1"/>
  <p:tag name="KSO_WM_TAG_VERSION" val="1.0"/>
  <p:tag name="KSO_WM_BEAUTIFY_FLAG" val="#wm#"/>
  <p:tag name="KSO_WM_UNIT_LINE_FORE_SCHEMECOLOR_INDEX" val="7"/>
  <p:tag name="KSO_WM_UNIT_LINE_FILL_TYPE" val="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17_2*l_h_i*1_3_2"/>
  <p:tag name="KSO_WM_TEMPLATE_CATEGORY" val="diagram"/>
  <p:tag name="KSO_WM_TEMPLATE_INDEX" val="717"/>
  <p:tag name="KSO_WM_UNIT_LAYERLEVEL" val="1_1_1"/>
  <p:tag name="KSO_WM_TAG_VERSION" val="1.0"/>
  <p:tag name="KSO_WM_BEAUTIFY_FLAG" val="#wm#"/>
  <p:tag name="KSO_WM_UNIT_FILL_FORE_SCHEMECOLOR_INDEX" val="14"/>
  <p:tag name="KSO_WM_UNIT_FILL_TYPE" val="1"/>
  <p:tag name="KSO_WM_UNIT_LINE_FORE_SCHEMECOLOR_INDEX" val="7"/>
  <p:tag name="KSO_WM_UNIT_LINE_FILL_TYPE" val="2"/>
  <p:tag name="KSO_WM_UNIT_TEXT_FILL_FORE_SCHEMECOLOR_INDEX" val="7"/>
  <p:tag name="KSO_WM_UNIT_TEXT_FILL_TYPE"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17_2*l_h_i*1_3_3"/>
  <p:tag name="KSO_WM_TEMPLATE_CATEGORY" val="diagram"/>
  <p:tag name="KSO_WM_TEMPLATE_INDEX" val="717"/>
  <p:tag name="KSO_WM_UNIT_LAYERLEVEL" val="1_1_1"/>
  <p:tag name="KSO_WM_TAG_VERSION" val="1.0"/>
  <p:tag name="KSO_WM_BEAUTIFY_FLAG" val="#wm#"/>
  <p:tag name="KSO_WM_UNIT_FILL_FORE_SCHEMECOLOR_INDEX" val="7"/>
  <p:tag name="KSO_WM_UNIT_FILL_TYPE" val="1"/>
  <p:tag name="KSO_WM_UNIT_LINE_FORE_SCHEMECOLOR_INDEX" val="7"/>
  <p:tag name="KSO_WM_UNIT_LINE_FILL_TYPE" val="2"/>
  <p:tag name="KSO_WM_UNIT_TEXT_FILL_FORE_SCHEMECOLOR_INDEX" val="2"/>
  <p:tag name="KSO_WM_UNIT_TEXT_FILL_TYPE"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17_2*l_h_i*1_3_4"/>
  <p:tag name="KSO_WM_TEMPLATE_CATEGORY" val="diagram"/>
  <p:tag name="KSO_WM_TEMPLATE_INDEX" val="717"/>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217.xml><?xml version="1.0" encoding="utf-8"?>
<p:tagLst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17_2*l_h_f*1_1_1"/>
  <p:tag name="KSO_WM_TEMPLATE_CATEGORY" val="diagram"/>
  <p:tag name="KSO_WM_TEMPLATE_INDEX" val="717"/>
  <p:tag name="KSO_WM_UNIT_LAYERLEVEL" val="1_1_1"/>
  <p:tag name="KSO_WM_TAG_VERSION" val="1.0"/>
  <p:tag name="KSO_WM_BEAUTIFY_FLAG" val="#wm#"/>
  <p:tag name="KSO_WM_UNIT_PRESET_TEXT" val="单击此处添加文本"/>
  <p:tag name="KSO_WM_UNIT_TEXT_FILL_FORE_SCHEMECOLOR_INDEX" val="13"/>
  <p:tag name="KSO_WM_UNIT_TEXT_FILL_TYPE" val="1"/>
</p:tagLst>
</file>

<file path=ppt/tags/tag218.xml><?xml version="1.0" encoding="utf-8"?>
<p:tagLst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17_2*l_h_f*1_2_1"/>
  <p:tag name="KSO_WM_TEMPLATE_CATEGORY" val="diagram"/>
  <p:tag name="KSO_WM_TEMPLATE_INDEX" val="717"/>
  <p:tag name="KSO_WM_UNIT_LAYERLEVEL" val="1_1_1"/>
  <p:tag name="KSO_WM_TAG_VERSION" val="1.0"/>
  <p:tag name="KSO_WM_BEAUTIFY_FLAG" val="#wm#"/>
  <p:tag name="KSO_WM_UNIT_PRESET_TEXT" val="单击此处添加文本"/>
  <p:tag name="KSO_WM_UNIT_TEXT_FILL_FORE_SCHEMECOLOR_INDEX" val="13"/>
  <p:tag name="KSO_WM_UNIT_TEXT_FILL_TYPE" val="1"/>
</p:tagLst>
</file>

<file path=ppt/tags/tag219.xml><?xml version="1.0" encoding="utf-8"?>
<p:tagLst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17_2*l_h_f*1_3_1"/>
  <p:tag name="KSO_WM_TEMPLATE_CATEGORY" val="diagram"/>
  <p:tag name="KSO_WM_TEMPLATE_INDEX" val="717"/>
  <p:tag name="KSO_WM_UNIT_LAYERLEVEL" val="1_1_1"/>
  <p:tag name="KSO_WM_TAG_VERSION" val="1.0"/>
  <p:tag name="KSO_WM_BEAUTIFY_FLAG" val="#wm#"/>
  <p:tag name="KSO_WM_UNIT_PRESET_TEXT" val="单击此处添加文本"/>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ID" val="custom20203884_10"/>
  <p:tag name="KSO_WM_SLIDE_TYPE" val="text"/>
  <p:tag name="KSO_WM_SLIDE_SUBTYPE" val="diag"/>
  <p:tag name="KSO_WM_SLIDE_ITEM_CNT" val="3"/>
  <p:tag name="KSO_WM_SLIDE_INDEX" val="10"/>
  <p:tag name="KSO_WM_SLIDE_SIZE" val="569.2*240.75"/>
  <p:tag name="KSO_WM_SLIDE_POSITION" val="195.4*203.6"/>
  <p:tag name="KSO_WM_DIAGRAM_GROUP_CODE" val="l1-2"/>
  <p:tag name="KSO_WM_SLIDE_DIAGTYPE" val="l"/>
  <p:tag name="KSO_WM_TAG_VERSION" val="1.0"/>
  <p:tag name="KSO_WM_BEAUTIFY_FLAG" val="#wm#"/>
  <p:tag name="KSO_WM_TEMPLATE_CATEGORY" val="custom"/>
  <p:tag name="KSO_WM_TEMPLATE_INDEX" val="20203884"/>
  <p:tag name="KSO_WM_SLIDE_LAYOUT" val="a_l"/>
  <p:tag name="KSO_WM_SLIDE_LAYOUT_CNT" val="1_1"/>
  <p:tag name="KSO_WM_TEMPLATE_SUBCATEGORY" val="0"/>
  <p:tag name="KSO_WM_SLIDE_COLORSCHEME_VERSION" val="3.2"/>
  <p:tag name="KSO_WM_TEMPLATE_MASTER_TYPE" val="1"/>
  <p:tag name="KSO_WM_TEMPLATE_COLOR_TYPE"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3884_11*i*8"/>
  <p:tag name="KSO_WM_TEMPLATE_CATEGORY" val="custom"/>
  <p:tag name="KSO_WM_TEMPLATE_INDEX" val="20203884"/>
  <p:tag name="KSO_WM_UNIT_LAYERLEVEL" val="1"/>
  <p:tag name="KSO_WM_TAG_VERSION" val="1.0"/>
  <p:tag name="KSO_WM_BEAUTIFY_FLAG" val="#wm#"/>
  <p:tag name="KSO_WM_UNIT_TYPE" val="i"/>
  <p:tag name="KSO_WM_UNIT_INDEX" val="8"/>
  <p:tag name="KSO_WM_UNIT_USESOURCEFORMAT_APPLY"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84_11*i*6"/>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1*i*2"/>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8"/>
  <p:tag name="KSO_WM_UNIT_FILL_TYPE" val="1"/>
  <p:tag name="KSO_WM_UNIT_TEXT_FILL_FORE_SCHEMECOLOR_INDEX" val="13"/>
  <p:tag name="KSO_WM_UNIT_TEXT_FILL_TYPE" val="1"/>
  <p:tag name="KSO_WM_UNIT_USESOURCEFORMAT_APPLY"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84_11*i*4"/>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10"/>
  <p:tag name="KSO_WM_UNIT_FILL_TYPE" val="1"/>
  <p:tag name="KSO_WM_UNIT_TEXT_FILL_FORE_SCHEMECOLOR_INDEX" val="13"/>
  <p:tag name="KSO_WM_UNIT_TEXT_FILL_TYPE" val="1"/>
  <p:tag name="KSO_WM_UNIT_USESOURCEFORMAT_APPLY" val="1"/>
</p:tagLst>
</file>

<file path=ppt/tags/tag225.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3884_11*a*1"/>
  <p:tag name="KSO_WM_TEMPLATE_CATEGORY" val="custom"/>
  <p:tag name="KSO_WM_TEMPLATE_INDEX" val="20203884"/>
  <p:tag name="KSO_WM_UNIT_LAYERLEVEL" val="1"/>
  <p:tag name="KSO_WM_TAG_VERSION" val="1.0"/>
  <p:tag name="KSO_WM_BEAUTIFY_FLAG" val="#wm#"/>
  <p:tag name="KSO_WM_DIAGRAM_GROUP_CODE" val="l1-2"/>
  <p:tag name="KSO_WM_UNIT_ISNUMDGMTITLE" val="0"/>
  <p:tag name="KSO_WM_UNIT_TEXT_FILL_FORE_SCHEMECOLOR_INDEX" val="5"/>
  <p:tag name="KSO_WM_UNIT_TEXT_FILL_TYPE" val="1"/>
  <p:tag name="KSO_WM_UNIT_USESOURCEFORMAT_APPLY" val="1"/>
</p:tagLst>
</file>

<file path=ppt/tags/tag226.xml><?xml version="1.0" encoding="utf-8"?>
<p:tagLst xmlns:p="http://schemas.openxmlformats.org/presentationml/2006/main">
  <p:tag name="KSO_WM_UNIT_ISCONTENTSTITLE" val="0"/>
  <p:tag name="KSO_WM_UNIT_VALUE" val="13"/>
  <p:tag name="KSO_WM_UNIT_HIGHLIGHT" val="0"/>
  <p:tag name="KSO_WM_UNIT_COMPATIBLE" val="0"/>
  <p:tag name="KSO_WM_DIAGRAM_GROUP_CODE" val="l1-2"/>
  <p:tag name="KSO_WM_UNIT_TYPE" val="l_h_a"/>
  <p:tag name="KSO_WM_UNIT_INDEX" val="1_4_1"/>
  <p:tag name="KSO_WM_UNIT_ID" val="custom20203884_11*l_h_a*1_4_1"/>
  <p:tag name="KSO_WM_TEMPLATE_CATEGORY" val="custom"/>
  <p:tag name="KSO_WM_TEMPLATE_INDEX" val="20203884"/>
  <p:tag name="KSO_WM_UNIT_LAYERLEVEL" val="1_1_1"/>
  <p:tag name="KSO_WM_TAG_VERSION" val="1.0"/>
  <p:tag name="KSO_WM_BEAUTIFY_FLAG" val="#wm#"/>
  <p:tag name="KSO_WM_UNIT_NOCLEAR" val="0"/>
  <p:tag name="KSO_WM_UNIT_DIAGRAM_ISNUMVISUAL" val="0"/>
  <p:tag name="KSO_WM_UNIT_DIAGRAM_ISREFERUNIT" val="0"/>
  <p:tag name="KSO_WM_UNIT_COLOR_SCHEME_SHAPE_ID" val="9"/>
  <p:tag name="KSO_WM_UNIT_COLOR_SCHEME_PARENT_PAGE" val="0_5"/>
  <p:tag name="KSO_WM_UNIT_PRESET_TEXT" val="添加标题"/>
  <p:tag name="KSO_WM_UNIT_TEXT_FILL_FORE_SCHEMECOLOR_INDEX" val="13"/>
  <p:tag name="KSO_WM_UNIT_TEXT_FILL_TYPE" val="1"/>
  <p:tag name="KSO_WM_UNIT_USESOURCEFORMAT_APPLY" val="1"/>
  <p:tag name="KSO_WM_UNIT_ISNUMDGMTITLE" val="0"/>
</p:tagLst>
</file>

<file path=ppt/tags/tag227.xml><?xml version="1.0" encoding="utf-8"?>
<p:tagLst xmlns:p="http://schemas.openxmlformats.org/presentationml/2006/main">
  <p:tag name="KSO_WM_UNIT_HIGHLIGHT" val="0"/>
  <p:tag name="KSO_WM_UNIT_COMPATIBLE" val="0"/>
  <p:tag name="KSO_WM_DIAGRAM_GROUP_CODE" val="l1-2"/>
  <p:tag name="KSO_WM_UNIT_TYPE" val="l_h_i"/>
  <p:tag name="KSO_WM_UNIT_INDEX" val="1_4_1"/>
  <p:tag name="KSO_WM_UNIT_ID" val="custom20203884_11*l_h_i*1_4_1"/>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10"/>
  <p:tag name="KSO_WM_UNIT_COLOR_SCHEME_PARENT_PAGE" val="0_5"/>
  <p:tag name="KSO_WM_UNIT_FILL_FORE_SCHEMECOLOR_INDEX" val="8"/>
  <p:tag name="KSO_WM_UNIT_FILL_TYPE" val="1"/>
  <p:tag name="KSO_WM_UNIT_TEXT_FILL_FORE_SCHEMECOLOR_INDEX" val="2"/>
  <p:tag name="KSO_WM_UNIT_TEXT_FILL_TYPE" val="1"/>
  <p:tag name="KSO_WM_UNIT_USESOURCEFORMAT_APPLY" val="1"/>
</p:tagLst>
</file>

<file path=ppt/tags/tag228.xml><?xml version="1.0" encoding="utf-8"?>
<p:tagLst xmlns:p="http://schemas.openxmlformats.org/presentationml/2006/main">
  <p:tag name="KSO_WM_UNIT_HIGHLIGHT" val="0"/>
  <p:tag name="KSO_WM_UNIT_COMPATIBLE" val="0"/>
  <p:tag name="KSO_WM_DIAGRAM_GROUP_CODE" val="l1-2"/>
  <p:tag name="KSO_WM_UNIT_TYPE" val="l_h_i"/>
  <p:tag name="KSO_WM_UNIT_INDEX" val="1_4_2"/>
  <p:tag name="KSO_WM_UNIT_ID" val="custom20203884_11*l_h_i*1_4_2"/>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11"/>
  <p:tag name="KSO_WM_UNIT_COLOR_SCHEME_PARENT_PAGE" val="0_5"/>
  <p:tag name="KSO_WM_UNIT_LINE_FORE_SCHEMECOLOR_INDEX" val="8"/>
  <p:tag name="KSO_WM_UNIT_LINE_FILL_TYPE" val="2"/>
  <p:tag name="KSO_WM_UNIT_USESOURCEFORMAT_APPLY" val="1"/>
</p:tagLst>
</file>

<file path=ppt/tags/tag229.xml><?xml version="1.0" encoding="utf-8"?>
<p:tagLst xmlns:p="http://schemas.openxmlformats.org/presentationml/2006/main">
  <p:tag name="KSO_WM_UNIT_HIGHLIGHT" val="0"/>
  <p:tag name="KSO_WM_UNIT_COMPATIBLE" val="0"/>
  <p:tag name="KSO_WM_DIAGRAM_GROUP_CODE" val="l1-2"/>
  <p:tag name="KSO_WM_UNIT_TYPE" val="l_h_i"/>
  <p:tag name="KSO_WM_UNIT_INDEX" val="1_4_3"/>
  <p:tag name="KSO_WM_UNIT_ID" val="custom20203884_11*l_h_i*1_4_3"/>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12"/>
  <p:tag name="KSO_WM_UNIT_COLOR_SCHEME_PARENT_PAGE" val="0_5"/>
  <p:tag name="KSO_WM_UNIT_FILL_FORE_SCHEMECOLOR_INDEX" val="14"/>
  <p:tag name="KSO_WM_UNIT_FILL_TYPE" val="1"/>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DIAGRAM_GROUP_CODE" val="l1-2"/>
  <p:tag name="KSO_WM_UNIT_TYPE" val="l_h_i"/>
  <p:tag name="KSO_WM_UNIT_INDEX" val="1_4_4"/>
  <p:tag name="KSO_WM_UNIT_ID" val="custom20203884_11*l_h_i*1_4_4"/>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13"/>
  <p:tag name="KSO_WM_UNIT_COLOR_SCHEME_PARENT_PAGE" val="0_5"/>
  <p:tag name="KSO_WM_UNIT_FILL_FORE_SCHEMECOLOR_INDEX" val="8"/>
  <p:tag name="KSO_WM_UNIT_FILL_TYPE" val="1"/>
  <p:tag name="KSO_WM_UNIT_TEXT_FILL_FORE_SCHEMECOLOR_INDEX" val="13"/>
  <p:tag name="KSO_WM_UNIT_TEXT_FILL_TYPE" val="1"/>
  <p:tag name="KSO_WM_UNIT_USESOURCEFORMAT_APPLY" val="1"/>
</p:tagLst>
</file>

<file path=ppt/tags/tag231.xml><?xml version="1.0" encoding="utf-8"?>
<p:tagLst xmlns:p="http://schemas.openxmlformats.org/presentationml/2006/main">
  <p:tag name="KSO_WM_UNIT_ISCONTENTSTITLE" val="0"/>
  <p:tag name="KSO_WM_UNIT_VALUE" val="13"/>
  <p:tag name="KSO_WM_UNIT_HIGHLIGHT" val="0"/>
  <p:tag name="KSO_WM_UNIT_COMPATIBLE" val="0"/>
  <p:tag name="KSO_WM_DIAGRAM_GROUP_CODE" val="l1-2"/>
  <p:tag name="KSO_WM_UNIT_TYPE" val="l_h_a"/>
  <p:tag name="KSO_WM_UNIT_INDEX" val="1_3_1"/>
  <p:tag name="KSO_WM_UNIT_ID" val="custom20203884_11*l_h_a*1_3_1"/>
  <p:tag name="KSO_WM_TEMPLATE_CATEGORY" val="custom"/>
  <p:tag name="KSO_WM_TEMPLATE_INDEX" val="20203884"/>
  <p:tag name="KSO_WM_UNIT_LAYERLEVEL" val="1_1_1"/>
  <p:tag name="KSO_WM_TAG_VERSION" val="1.0"/>
  <p:tag name="KSO_WM_BEAUTIFY_FLAG" val="#wm#"/>
  <p:tag name="KSO_WM_UNIT_NOCLEAR" val="0"/>
  <p:tag name="KSO_WM_UNIT_DIAGRAM_ISNUMVISUAL" val="0"/>
  <p:tag name="KSO_WM_UNIT_DIAGRAM_ISREFERUNIT" val="0"/>
  <p:tag name="KSO_WM_UNIT_COLOR_SCHEME_SHAPE_ID" val="7"/>
  <p:tag name="KSO_WM_UNIT_COLOR_SCHEME_PARENT_PAGE" val="0_5"/>
  <p:tag name="KSO_WM_UNIT_PRESET_TEXT" val="添加标题"/>
  <p:tag name="KSO_WM_UNIT_TEXT_FILL_FORE_SCHEMECOLOR_INDEX" val="13"/>
  <p:tag name="KSO_WM_UNIT_TEXT_FILL_TYPE" val="1"/>
  <p:tag name="KSO_WM_UNIT_USESOURCEFORMAT_APPLY" val="1"/>
  <p:tag name="KSO_WM_UNIT_ISNUMDGMTITLE" val="0"/>
</p:tagLst>
</file>

<file path=ppt/tags/tag232.xml><?xml version="1.0" encoding="utf-8"?>
<p:tagLst xmlns:p="http://schemas.openxmlformats.org/presentationml/2006/main">
  <p:tag name="KSO_WM_UNIT_HIGHLIGHT" val="0"/>
  <p:tag name="KSO_WM_UNIT_COMPATIBLE" val="0"/>
  <p:tag name="KSO_WM_DIAGRAM_GROUP_CODE" val="l1-2"/>
  <p:tag name="KSO_WM_UNIT_TYPE" val="l_h_i"/>
  <p:tag name="KSO_WM_UNIT_INDEX" val="1_3_1"/>
  <p:tag name="KSO_WM_UNIT_ID" val="custom20203884_11*l_h_i*1_3_1"/>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14"/>
  <p:tag name="KSO_WM_UNIT_COLOR_SCHEME_PARENT_PAGE" val="0_5"/>
  <p:tag name="KSO_WM_UNIT_FILL_FORE_SCHEMECOLOR_INDEX" val="7"/>
  <p:tag name="KSO_WM_UNIT_FILL_TYPE" val="1"/>
  <p:tag name="KSO_WM_UNIT_TEXT_FILL_FORE_SCHEMECOLOR_INDEX" val="2"/>
  <p:tag name="KSO_WM_UNIT_TEXT_FILL_TYPE" val="1"/>
  <p:tag name="KSO_WM_UNIT_USESOURCEFORMAT_APPLY" val="1"/>
</p:tagLst>
</file>

<file path=ppt/tags/tag233.xml><?xml version="1.0" encoding="utf-8"?>
<p:tagLst xmlns:p="http://schemas.openxmlformats.org/presentationml/2006/main">
  <p:tag name="KSO_WM_UNIT_HIGHLIGHT" val="0"/>
  <p:tag name="KSO_WM_UNIT_COMPATIBLE" val="0"/>
  <p:tag name="KSO_WM_DIAGRAM_GROUP_CODE" val="l1-2"/>
  <p:tag name="KSO_WM_UNIT_TYPE" val="l_h_i"/>
  <p:tag name="KSO_WM_UNIT_INDEX" val="1_3_2"/>
  <p:tag name="KSO_WM_UNIT_ID" val="custom20203884_11*l_h_i*1_3_2"/>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15"/>
  <p:tag name="KSO_WM_UNIT_COLOR_SCHEME_PARENT_PAGE" val="0_5"/>
  <p:tag name="KSO_WM_UNIT_LINE_FORE_SCHEMECOLOR_INDEX" val="7"/>
  <p:tag name="KSO_WM_UNIT_LINE_FILL_TYPE" val="2"/>
  <p:tag name="KSO_WM_UNIT_USESOURCEFORMAT_APPLY" val="1"/>
</p:tagLst>
</file>

<file path=ppt/tags/tag234.xml><?xml version="1.0" encoding="utf-8"?>
<p:tagLst xmlns:p="http://schemas.openxmlformats.org/presentationml/2006/main">
  <p:tag name="KSO_WM_UNIT_HIGHLIGHT" val="0"/>
  <p:tag name="KSO_WM_UNIT_COMPATIBLE" val="0"/>
  <p:tag name="KSO_WM_DIAGRAM_GROUP_CODE" val="l1-2"/>
  <p:tag name="KSO_WM_UNIT_TYPE" val="l_h_i"/>
  <p:tag name="KSO_WM_UNIT_INDEX" val="1_3_3"/>
  <p:tag name="KSO_WM_UNIT_ID" val="custom20203884_11*l_h_i*1_3_3"/>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16"/>
  <p:tag name="KSO_WM_UNIT_COLOR_SCHEME_PARENT_PAGE" val="0_5"/>
  <p:tag name="KSO_WM_UNIT_FILL_FORE_SCHEMECOLOR_INDEX" val="14"/>
  <p:tag name="KSO_WM_UNIT_FILL_TYPE" val="1"/>
  <p:tag name="KSO_WM_UNIT_TEXT_FILL_FORE_SCHEMECOLOR_INDEX" val="13"/>
  <p:tag name="KSO_WM_UNIT_TEXT_FILL_TYPE" val="1"/>
  <p:tag name="KSO_WM_UNIT_USESOURCEFORMAT_APPLY" val="1"/>
</p:tagLst>
</file>

<file path=ppt/tags/tag235.xml><?xml version="1.0" encoding="utf-8"?>
<p:tagLst xmlns:p="http://schemas.openxmlformats.org/presentationml/2006/main">
  <p:tag name="KSO_WM_UNIT_HIGHLIGHT" val="0"/>
  <p:tag name="KSO_WM_UNIT_COMPATIBLE" val="0"/>
  <p:tag name="KSO_WM_DIAGRAM_GROUP_CODE" val="l1-2"/>
  <p:tag name="KSO_WM_UNIT_TYPE" val="l_h_i"/>
  <p:tag name="KSO_WM_UNIT_INDEX" val="1_3_4"/>
  <p:tag name="KSO_WM_UNIT_ID" val="custom20203884_11*l_h_i*1_3_4"/>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17"/>
  <p:tag name="KSO_WM_UNIT_COLOR_SCHEME_PARENT_PAGE" val="0_5"/>
  <p:tag name="KSO_WM_UNIT_FILL_FORE_SCHEMECOLOR_INDEX" val="7"/>
  <p:tag name="KSO_WM_UNIT_FILL_TYPE" val="1"/>
  <p:tag name="KSO_WM_UNIT_TEXT_FILL_FORE_SCHEMECOLOR_INDEX" val="13"/>
  <p:tag name="KSO_WM_UNIT_TEXT_FILL_TYPE" val="1"/>
  <p:tag name="KSO_WM_UNIT_USESOURCEFORMAT_APPLY" val="1"/>
</p:tagLst>
</file>

<file path=ppt/tags/tag236.xml><?xml version="1.0" encoding="utf-8"?>
<p:tagLst xmlns:p="http://schemas.openxmlformats.org/presentationml/2006/main">
  <p:tag name="KSO_WM_UNIT_ISCONTENTSTITLE" val="0"/>
  <p:tag name="KSO_WM_UNIT_VALUE" val="13"/>
  <p:tag name="KSO_WM_UNIT_HIGHLIGHT" val="0"/>
  <p:tag name="KSO_WM_UNIT_COMPATIBLE" val="0"/>
  <p:tag name="KSO_WM_DIAGRAM_GROUP_CODE" val="l1-2"/>
  <p:tag name="KSO_WM_UNIT_TYPE" val="l_h_a"/>
  <p:tag name="KSO_WM_UNIT_INDEX" val="1_1_1"/>
  <p:tag name="KSO_WM_UNIT_ID" val="custom20203884_11*l_h_a*1_1_1"/>
  <p:tag name="KSO_WM_TEMPLATE_CATEGORY" val="custom"/>
  <p:tag name="KSO_WM_TEMPLATE_INDEX" val="20203884"/>
  <p:tag name="KSO_WM_UNIT_LAYERLEVEL" val="1_1_1"/>
  <p:tag name="KSO_WM_TAG_VERSION" val="1.0"/>
  <p:tag name="KSO_WM_BEAUTIFY_FLAG" val="#wm#"/>
  <p:tag name="KSO_WM_UNIT_NOCLEAR" val="0"/>
  <p:tag name="KSO_WM_UNIT_DIAGRAM_ISNUMVISUAL" val="0"/>
  <p:tag name="KSO_WM_UNIT_DIAGRAM_ISREFERUNIT" val="0"/>
  <p:tag name="KSO_WM_UNIT_COLOR_SCHEME_SHAPE_ID" val="3"/>
  <p:tag name="KSO_WM_UNIT_COLOR_SCHEME_PARENT_PAGE" val="0_5"/>
  <p:tag name="KSO_WM_UNIT_PRESET_TEXT" val="添加标题"/>
  <p:tag name="KSO_WM_UNIT_TEXT_FILL_FORE_SCHEMECOLOR_INDEX" val="13"/>
  <p:tag name="KSO_WM_UNIT_TEXT_FILL_TYPE" val="1"/>
  <p:tag name="KSO_WM_UNIT_USESOURCEFORMAT_APPLY" val="1"/>
  <p:tag name="KSO_WM_UNIT_ISNUMDGMTITLE" val="0"/>
</p:tagLst>
</file>

<file path=ppt/tags/tag237.xml><?xml version="1.0" encoding="utf-8"?>
<p:tagLst xmlns:p="http://schemas.openxmlformats.org/presentationml/2006/main">
  <p:tag name="KSO_WM_UNIT_HIGHLIGHT" val="0"/>
  <p:tag name="KSO_WM_UNIT_COMPATIBLE" val="0"/>
  <p:tag name="KSO_WM_DIAGRAM_GROUP_CODE" val="l1-2"/>
  <p:tag name="KSO_WM_UNIT_TYPE" val="l_h_i"/>
  <p:tag name="KSO_WM_UNIT_INDEX" val="1_1_1"/>
  <p:tag name="KSO_WM_UNIT_ID" val="custom20203884_11*l_h_i*1_1_1"/>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18"/>
  <p:tag name="KSO_WM_UNIT_COLOR_SCHEME_PARENT_PAGE" val="0_5"/>
  <p:tag name="KSO_WM_UNIT_FILL_FORE_SCHEMECOLOR_INDEX" val="5"/>
  <p:tag name="KSO_WM_UNIT_FILL_TYPE" val="1"/>
  <p:tag name="KSO_WM_UNIT_TEXT_FILL_FORE_SCHEMECOLOR_INDEX" val="2"/>
  <p:tag name="KSO_WM_UNIT_TEXT_FILL_TYPE" val="1"/>
  <p:tag name="KSO_WM_UNIT_USESOURCEFORMAT_APPLY" val="1"/>
</p:tagLst>
</file>

<file path=ppt/tags/tag238.xml><?xml version="1.0" encoding="utf-8"?>
<p:tagLst xmlns:p="http://schemas.openxmlformats.org/presentationml/2006/main">
  <p:tag name="KSO_WM_UNIT_HIGHLIGHT" val="0"/>
  <p:tag name="KSO_WM_UNIT_COMPATIBLE" val="0"/>
  <p:tag name="KSO_WM_DIAGRAM_GROUP_CODE" val="l1-2"/>
  <p:tag name="KSO_WM_UNIT_TYPE" val="l_h_i"/>
  <p:tag name="KSO_WM_UNIT_INDEX" val="1_1_2"/>
  <p:tag name="KSO_WM_UNIT_ID" val="custom20203884_11*l_h_i*1_1_2"/>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19"/>
  <p:tag name="KSO_WM_UNIT_COLOR_SCHEME_PARENT_PAGE" val="0_5"/>
  <p:tag name="KSO_WM_UNIT_LINE_FORE_SCHEMECOLOR_INDEX" val="5"/>
  <p:tag name="KSO_WM_UNIT_LINE_FILL_TYPE" val="2"/>
  <p:tag name="KSO_WM_UNIT_USESOURCEFORMAT_APPLY" val="1"/>
</p:tagLst>
</file>

<file path=ppt/tags/tag239.xml><?xml version="1.0" encoding="utf-8"?>
<p:tagLst xmlns:p="http://schemas.openxmlformats.org/presentationml/2006/main">
  <p:tag name="KSO_WM_UNIT_HIGHLIGHT" val="0"/>
  <p:tag name="KSO_WM_UNIT_COMPATIBLE" val="0"/>
  <p:tag name="KSO_WM_DIAGRAM_GROUP_CODE" val="l1-2"/>
  <p:tag name="KSO_WM_UNIT_TYPE" val="l_h_i"/>
  <p:tag name="KSO_WM_UNIT_INDEX" val="1_1_3"/>
  <p:tag name="KSO_WM_UNIT_ID" val="custom20203884_11*l_h_i*1_1_3"/>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20"/>
  <p:tag name="KSO_WM_UNIT_COLOR_SCHEME_PARENT_PAGE" val="0_5"/>
  <p:tag name="KSO_WM_UNIT_FILL_FORE_SCHEMECOLOR_INDEX" val="14"/>
  <p:tag name="KSO_WM_UNIT_FILL_TYPE" val="1"/>
  <p:tag name="KSO_WM_UNIT_TEXT_FILL_FORE_SCHEMECOLOR_INDEX" val="13"/>
  <p:tag name="KSO_WM_UNIT_TEXT_FILL_TYPE" val="1"/>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DIAGRAM_GROUP_CODE" val="l1-2"/>
  <p:tag name="KSO_WM_UNIT_TYPE" val="l_h_i"/>
  <p:tag name="KSO_WM_UNIT_INDEX" val="1_1_4"/>
  <p:tag name="KSO_WM_UNIT_ID" val="custom20203884_11*l_h_i*1_1_4"/>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21"/>
  <p:tag name="KSO_WM_UNIT_COLOR_SCHEME_PARENT_PAGE" val="0_5"/>
  <p:tag name="KSO_WM_UNIT_FILL_FORE_SCHEMECOLOR_INDEX" val="5"/>
  <p:tag name="KSO_WM_UNIT_FILL_TYPE" val="1"/>
  <p:tag name="KSO_WM_UNIT_TEXT_FILL_FORE_SCHEMECOLOR_INDEX" val="13"/>
  <p:tag name="KSO_WM_UNIT_TEXT_FILL_TYPE" val="1"/>
  <p:tag name="KSO_WM_UNIT_USESOURCEFORMAT_APPLY" val="1"/>
</p:tagLst>
</file>

<file path=ppt/tags/tag241.xml><?xml version="1.0" encoding="utf-8"?>
<p:tagLst xmlns:p="http://schemas.openxmlformats.org/presentationml/2006/main">
  <p:tag name="KSO_WM_UNIT_ISCONTENTSTITLE" val="0"/>
  <p:tag name="KSO_WM_UNIT_VALUE" val="13"/>
  <p:tag name="KSO_WM_UNIT_HIGHLIGHT" val="0"/>
  <p:tag name="KSO_WM_UNIT_COMPATIBLE" val="0"/>
  <p:tag name="KSO_WM_DIAGRAM_GROUP_CODE" val="l1-2"/>
  <p:tag name="KSO_WM_UNIT_TYPE" val="l_h_a"/>
  <p:tag name="KSO_WM_UNIT_INDEX" val="1_2_1"/>
  <p:tag name="KSO_WM_UNIT_ID" val="custom20203884_11*l_h_a*1_2_1"/>
  <p:tag name="KSO_WM_TEMPLATE_CATEGORY" val="custom"/>
  <p:tag name="KSO_WM_TEMPLATE_INDEX" val="20203884"/>
  <p:tag name="KSO_WM_UNIT_LAYERLEVEL" val="1_1_1"/>
  <p:tag name="KSO_WM_TAG_VERSION" val="1.0"/>
  <p:tag name="KSO_WM_BEAUTIFY_FLAG" val="#wm#"/>
  <p:tag name="KSO_WM_UNIT_NOCLEAR" val="0"/>
  <p:tag name="KSO_WM_UNIT_DIAGRAM_ISNUMVISUAL" val="0"/>
  <p:tag name="KSO_WM_UNIT_DIAGRAM_ISREFERUNIT" val="0"/>
  <p:tag name="KSO_WM_UNIT_COLOR_SCHEME_SHAPE_ID" val="5"/>
  <p:tag name="KSO_WM_UNIT_COLOR_SCHEME_PARENT_PAGE" val="0_5"/>
  <p:tag name="KSO_WM_UNIT_PRESET_TEXT" val="添加标题"/>
  <p:tag name="KSO_WM_UNIT_TEXT_FILL_FORE_SCHEMECOLOR_INDEX" val="13"/>
  <p:tag name="KSO_WM_UNIT_TEXT_FILL_TYPE" val="1"/>
  <p:tag name="KSO_WM_UNIT_USESOURCEFORMAT_APPLY" val="1"/>
  <p:tag name="KSO_WM_UNIT_ISNUMDGMTITLE" val="0"/>
</p:tagLst>
</file>

<file path=ppt/tags/tag242.xml><?xml version="1.0" encoding="utf-8"?>
<p:tagLst xmlns:p="http://schemas.openxmlformats.org/presentationml/2006/main">
  <p:tag name="KSO_WM_UNIT_HIGHLIGHT" val="0"/>
  <p:tag name="KSO_WM_UNIT_COMPATIBLE" val="0"/>
  <p:tag name="KSO_WM_DIAGRAM_GROUP_CODE" val="l1-2"/>
  <p:tag name="KSO_WM_UNIT_TYPE" val="l_h_i"/>
  <p:tag name="KSO_WM_UNIT_INDEX" val="1_2_1"/>
  <p:tag name="KSO_WM_UNIT_ID" val="custom20203884_11*l_h_i*1_2_1"/>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22"/>
  <p:tag name="KSO_WM_UNIT_COLOR_SCHEME_PARENT_PAGE" val="0_5"/>
  <p:tag name="KSO_WM_UNIT_FILL_FORE_SCHEMECOLOR_INDEX" val="6"/>
  <p:tag name="KSO_WM_UNIT_FILL_TYPE" val="1"/>
  <p:tag name="KSO_WM_UNIT_TEXT_FILL_FORE_SCHEMECOLOR_INDEX" val="2"/>
  <p:tag name="KSO_WM_UNIT_TEXT_FILL_TYPE" val="1"/>
  <p:tag name="KSO_WM_UNIT_USESOURCEFORMAT_APPLY" val="1"/>
</p:tagLst>
</file>

<file path=ppt/tags/tag243.xml><?xml version="1.0" encoding="utf-8"?>
<p:tagLst xmlns:p="http://schemas.openxmlformats.org/presentationml/2006/main">
  <p:tag name="KSO_WM_UNIT_HIGHLIGHT" val="0"/>
  <p:tag name="KSO_WM_UNIT_COMPATIBLE" val="0"/>
  <p:tag name="KSO_WM_DIAGRAM_GROUP_CODE" val="l1-2"/>
  <p:tag name="KSO_WM_UNIT_TYPE" val="l_h_i"/>
  <p:tag name="KSO_WM_UNIT_INDEX" val="1_2_2"/>
  <p:tag name="KSO_WM_UNIT_ID" val="custom20203884_11*l_h_i*1_2_2"/>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23"/>
  <p:tag name="KSO_WM_UNIT_COLOR_SCHEME_PARENT_PAGE" val="0_5"/>
  <p:tag name="KSO_WM_UNIT_LINE_FORE_SCHEMECOLOR_INDEX" val="6"/>
  <p:tag name="KSO_WM_UNIT_LINE_FILL_TYPE" val="2"/>
  <p:tag name="KSO_WM_UNIT_USESOURCEFORMAT_APPLY" val="1"/>
</p:tagLst>
</file>

<file path=ppt/tags/tag244.xml><?xml version="1.0" encoding="utf-8"?>
<p:tagLst xmlns:p="http://schemas.openxmlformats.org/presentationml/2006/main">
  <p:tag name="KSO_WM_UNIT_HIGHLIGHT" val="0"/>
  <p:tag name="KSO_WM_UNIT_COMPATIBLE" val="0"/>
  <p:tag name="KSO_WM_DIAGRAM_GROUP_CODE" val="l1-2"/>
  <p:tag name="KSO_WM_UNIT_TYPE" val="l_h_i"/>
  <p:tag name="KSO_WM_UNIT_INDEX" val="1_2_3"/>
  <p:tag name="KSO_WM_UNIT_ID" val="custom20203884_11*l_h_i*1_2_3"/>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24"/>
  <p:tag name="KSO_WM_UNIT_COLOR_SCHEME_PARENT_PAGE" val="0_5"/>
  <p:tag name="KSO_WM_UNIT_FILL_FORE_SCHEMECOLOR_INDEX" val="14"/>
  <p:tag name="KSO_WM_UNIT_FILL_TYPE" val="1"/>
  <p:tag name="KSO_WM_UNIT_TEXT_FILL_FORE_SCHEMECOLOR_INDEX" val="13"/>
  <p:tag name="KSO_WM_UNIT_TEXT_FILL_TYPE" val="1"/>
  <p:tag name="KSO_WM_UNIT_USESOURCEFORMAT_APPLY" val="1"/>
</p:tagLst>
</file>

<file path=ppt/tags/tag245.xml><?xml version="1.0" encoding="utf-8"?>
<p:tagLst xmlns:p="http://schemas.openxmlformats.org/presentationml/2006/main">
  <p:tag name="KSO_WM_UNIT_HIGHLIGHT" val="0"/>
  <p:tag name="KSO_WM_UNIT_COMPATIBLE" val="0"/>
  <p:tag name="KSO_WM_DIAGRAM_GROUP_CODE" val="l1-2"/>
  <p:tag name="KSO_WM_UNIT_TYPE" val="l_h_i"/>
  <p:tag name="KSO_WM_UNIT_INDEX" val="1_2_4"/>
  <p:tag name="KSO_WM_UNIT_ID" val="custom20203884_11*l_h_i*1_2_4"/>
  <p:tag name="KSO_WM_TEMPLATE_CATEGORY" val="custom"/>
  <p:tag name="KSO_WM_TEMPLATE_INDEX" val="20203884"/>
  <p:tag name="KSO_WM_UNIT_LAYERLEVEL" val="1_1_1"/>
  <p:tag name="KSO_WM_TAG_VERSION" val="1.0"/>
  <p:tag name="KSO_WM_BEAUTIFY_FLAG" val="#wm#"/>
  <p:tag name="KSO_WM_UNIT_DIAGRAM_ISNUMVISUAL" val="0"/>
  <p:tag name="KSO_WM_UNIT_DIAGRAM_ISREFERUNIT" val="0"/>
  <p:tag name="KSO_WM_UNIT_COLOR_SCHEME_SHAPE_ID" val="25"/>
  <p:tag name="KSO_WM_UNIT_COLOR_SCHEME_PARENT_PAGE" val="0_5"/>
  <p:tag name="KSO_WM_UNIT_FILL_FORE_SCHEMECOLOR_INDEX" val="6"/>
  <p:tag name="KSO_WM_UNIT_FILL_TYPE" val="1"/>
  <p:tag name="KSO_WM_UNIT_TEXT_FILL_FORE_SCHEMECOLOR_INDEX" val="13"/>
  <p:tag name="KSO_WM_UNIT_TEXT_FILL_TYPE" val="1"/>
  <p:tag name="KSO_WM_UNIT_USESOURCEFORMAT_APPLY" val="1"/>
</p:tagLst>
</file>

<file path=ppt/tags/tag246.xml><?xml version="1.0" encoding="utf-8"?>
<p:tagLst xmlns:p="http://schemas.openxmlformats.org/presentationml/2006/main">
  <p:tag name="KSO_WM_SLIDE_ID" val="custom20203884_11"/>
  <p:tag name="KSO_WM_SLIDE_TYPE" val="text"/>
  <p:tag name="KSO_WM_SLIDE_SUBTYPE" val="diag"/>
  <p:tag name="KSO_WM_SLIDE_ITEM_CNT" val="4"/>
  <p:tag name="KSO_WM_SLIDE_INDEX" val="11"/>
  <p:tag name="KSO_WM_SLIDE_SIZE" val="712*240.75"/>
  <p:tag name="KSO_WM_SLIDE_POSITION" val="124*203.6"/>
  <p:tag name="KSO_WM_DIAGRAM_GROUP_CODE" val="l1-2"/>
  <p:tag name="KSO_WM_SLIDE_DIAGTYPE" val="l"/>
  <p:tag name="KSO_WM_TAG_VERSION" val="1.0"/>
  <p:tag name="KSO_WM_BEAUTIFY_FLAG" val="#wm#"/>
  <p:tag name="KSO_WM_TEMPLATE_CATEGORY" val="custom"/>
  <p:tag name="KSO_WM_TEMPLATE_INDEX" val="20203884"/>
  <p:tag name="KSO_WM_SLIDE_LAYOUT" val="a_l"/>
  <p:tag name="KSO_WM_SLIDE_LAYOUT_CNT" val="1_1"/>
  <p:tag name="KSO_WM_TEMPLATE_SUBCATEGORY" val="0"/>
  <p:tag name="KSO_WM_SLIDE_COLORSCHEME_VERSION" val="3.2"/>
  <p:tag name="KSO_WM_TEMPLATE_MASTER_TYPE" val="1"/>
  <p:tag name="KSO_WM_TEMPLATE_COLOR_TYPE" val="1"/>
</p:tagLst>
</file>

<file path=ppt/tags/tag247.xml><?xml version="1.0" encoding="utf-8"?>
<p:tagLst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ε1-1"/>
  <p:tag name="KSO_WM_UNIT_TYPE" val="ε_a"/>
  <p:tag name="KSO_WM_UNIT_INDEX" val="1_1"/>
  <p:tag name="KSO_WM_UNIT_ID" val="custom20203884_17*ε_a*1_1"/>
  <p:tag name="KSO_WM_TEMPLATE_CATEGORY" val="custom"/>
  <p:tag name="KSO_WM_TEMPLATE_INDEX" val="20203884"/>
  <p:tag name="KSO_WM_UNIT_LAYERLEVEL" val="1_1"/>
  <p:tag name="KSO_WM_TAG_VERSION" val="1.0"/>
  <p:tag name="KSO_WM_BEAUTIFY_FLAG" val="#wm#"/>
  <p:tag name="KSO_WM_UNIT_PRESET_TEXT" val="添加标题"/>
  <p:tag name="KSO_WM_UNIT_DIAGRAM_MAX_ITEM_COUNT" val="8"/>
  <p:tag name="KSO_WM_UNIT_DIAGRAM_SUBTYPE" val="d"/>
  <p:tag name="KSO_WM_UNIT_TEXT_FILL_FORE_SCHEMECOLOR_INDEX" val="13"/>
  <p:tag name="KSO_WM_UNIT_TEXT_FILL_TYPE" val="1"/>
  <p:tag name="KSO_WM_UNIT_USESOURCEFORMAT_APPLY" val="1"/>
  <p:tag name="KSO_WM_UNIT_ISNUMDGMTITLE" val="0"/>
</p:tagLst>
</file>

<file path=ppt/tags/tag248.xml><?xml version="1.0" encoding="utf-8"?>
<p:tagLst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ε1-1"/>
  <p:tag name="KSO_WM_UNIT_TYPE" val="ε_a"/>
  <p:tag name="KSO_WM_UNIT_INDEX" val="1_2"/>
  <p:tag name="KSO_WM_UNIT_ID" val="custom20203884_17*ε_a*1_2"/>
  <p:tag name="KSO_WM_TEMPLATE_CATEGORY" val="custom"/>
  <p:tag name="KSO_WM_TEMPLATE_INDEX" val="20203884"/>
  <p:tag name="KSO_WM_UNIT_LAYERLEVEL" val="1_1"/>
  <p:tag name="KSO_WM_TAG_VERSION" val="1.0"/>
  <p:tag name="KSO_WM_BEAUTIFY_FLAG" val="#wm#"/>
  <p:tag name="KSO_WM_UNIT_PRESET_TEXT" val="添加标题"/>
  <p:tag name="KSO_WM_UNIT_DIAGRAM_MAX_ITEM_COUNT" val="8"/>
  <p:tag name="KSO_WM_UNIT_DIAGRAM_SUBTYPE" val="d"/>
  <p:tag name="KSO_WM_UNIT_TEXT_FILL_FORE_SCHEMECOLOR_INDEX" val="13"/>
  <p:tag name="KSO_WM_UNIT_TEXT_FILL_TYPE" val="1"/>
  <p:tag name="KSO_WM_UNIT_USESOURCEFORMAT_APPLY" val="1"/>
  <p:tag name="KSO_WM_UNIT_ISNUMDGMTITLE" val="0"/>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ε1-1"/>
  <p:tag name="KSO_WM_UNIT_TYPE" val="ε_i"/>
  <p:tag name="KSO_WM_UNIT_INDEX" val="1_1"/>
  <p:tag name="KSO_WM_UNIT_ID" val="custom20203884_17*ε_i*1_1"/>
  <p:tag name="KSO_WM_TEMPLATE_CATEGORY" val="custom"/>
  <p:tag name="KSO_WM_TEMPLATE_INDEX" val="20203884"/>
  <p:tag name="KSO_WM_UNIT_LAYERLEVEL" val="1_1"/>
  <p:tag name="KSO_WM_TAG_VERSION" val="1.0"/>
  <p:tag name="KSO_WM_BEAUTIFY_FLAG" val="#wm#"/>
  <p:tag name="KSO_WM_UNIT_DIAGRAM_MAX_ITEM_COUNT" val="8"/>
  <p:tag name="KSO_WM_UNIT_DIAGRAM_SUBTYPE" val="d"/>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3884_17*a*1"/>
  <p:tag name="KSO_WM_TEMPLATE_CATEGORY" val="custom"/>
  <p:tag name="KSO_WM_TEMPLATE_INDEX" val="20203884"/>
  <p:tag name="KSO_WM_UNIT_LAYERLEVEL" val="1"/>
  <p:tag name="KSO_WM_TAG_VERSION" val="1.0"/>
  <p:tag name="KSO_WM_BEAUTIFY_FLAG" val="#wm#"/>
  <p:tag name="KSO_WM_DIAGRAM_GROUP_CODE" val="ε1-1"/>
  <p:tag name="KSO_WM_UNIT_ISNUMDGMTITLE" val="0"/>
  <p:tag name="KSO_WM_UNIT_TEXT_FILL_FORE_SCHEMECOLOR_INDEX" val="5"/>
  <p:tag name="KSO_WM_UNIT_TEXT_FILL_TYPE" val="1"/>
  <p:tag name="KSO_WM_UNIT_USESOURCEFORMAT_APPLY" val="1"/>
</p:tagLst>
</file>

<file path=ppt/tags/tag251.xml><?xml version="1.0" encoding="utf-8"?>
<p:tagLst xmlns:p="http://schemas.openxmlformats.org/presentationml/2006/main">
  <p:tag name="KSO_WM_UNIT_TABLE_BEAUTIFY" val="smartTable{243de37b-f987-4acb-bb0a-2ab0701e231b}"/>
  <p:tag name="TABLE_EMPHASIZE_COLOR" val="9684449"/>
  <p:tag name="TABLE_SKINIDX" val="2"/>
  <p:tag name="TABLE_COLORIDX" val="k"/>
  <p:tag name="TABLE_COLOR_RGB" val="0x000000*0xFFFFFF*0x44546A*0xE6E5E5*0x93C5E1*0xACA7DD*0x65B5BD*0x85B8D7*0xB8A2CE*0x66A5BC"/>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3884_11*i*8"/>
  <p:tag name="KSO_WM_TEMPLATE_CATEGORY" val="custom"/>
  <p:tag name="KSO_WM_TEMPLATE_INDEX" val="20203884"/>
  <p:tag name="KSO_WM_UNIT_LAYERLEVEL" val="1"/>
  <p:tag name="KSO_WM_TAG_VERSION" val="1.0"/>
  <p:tag name="KSO_WM_BEAUTIFY_FLAG" val="#wm#"/>
  <p:tag name="KSO_WM_UNIT_TYPE" val="i"/>
  <p:tag name="KSO_WM_UNIT_INDEX" val="8"/>
  <p:tag name="KSO_WM_UNIT_USESOURCEFORMAT_APPLY"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84_11*i*6"/>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1*i*2"/>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8"/>
  <p:tag name="KSO_WM_UNIT_FILL_TYPE" val="1"/>
  <p:tag name="KSO_WM_UNIT_TEXT_FILL_FORE_SCHEMECOLOR_INDEX" val="13"/>
  <p:tag name="KSO_WM_UNIT_TEXT_FILL_TYPE" val="1"/>
  <p:tag name="KSO_WM_UNIT_USESOURCEFORMAT_APPLY"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84_11*i*4"/>
  <p:tag name="KSO_WM_TEMPLATE_CATEGORY" val="custom"/>
  <p:tag name="KSO_WM_TEMPLATE_INDEX" val="20203884"/>
  <p:tag name="KSO_WM_UNIT_LAYERLEVEL" val="1"/>
  <p:tag name="KSO_WM_TAG_VERSION" val="1.0"/>
  <p:tag name="KSO_WM_BEAUTIFY_FLAG" val="#wm#"/>
  <p:tag name="KSO_WM_DIAGRAM_GROUP_CODE" val="l1-2"/>
  <p:tag name="KSO_WM_UNIT_FILL_FORE_SCHEMECOLOR_INDEX" val="10"/>
  <p:tag name="KSO_WM_UNIT_FILL_TYPE" val="1"/>
  <p:tag name="KSO_WM_UNIT_TEXT_FILL_FORE_SCHEMECOLOR_INDEX" val="13"/>
  <p:tag name="KSO_WM_UNIT_TEXT_FILL_TYPE" val="1"/>
  <p:tag name="KSO_WM_UNIT_USESOURCEFORMAT_APPLY" val="1"/>
</p:tagLst>
</file>

<file path=ppt/tags/tag256.xml><?xml version="1.0" encoding="utf-8"?>
<p:tagLst xmlns:p="http://schemas.openxmlformats.org/presentationml/2006/main">
  <p:tag name="KSO_WM_BEAUTIFY_FLAG" val="#wm#"/>
  <p:tag name="KSO_WM_TEMPLATE_CATEGORY" val="custom"/>
  <p:tag name="KSO_WM_TEMPLATE_INDEX" val="20203884"/>
  <p:tag name="KSO_WM_SLIDE_ID" val="custom20203884_17"/>
  <p:tag name="KSO_WM_SLIDE_TYPE" val="text"/>
  <p:tag name="KSO_WM_SLIDE_SUBTYPE" val="diag"/>
  <p:tag name="KSO_WM_SLIDE_ITEM_CNT" val="4"/>
  <p:tag name="KSO_WM_SLIDE_INDEX" val="17"/>
  <p:tag name="KSO_WM_SLIDE_SIZE" val="806.75*307.95"/>
  <p:tag name="KSO_WM_SLIDE_POSITION" val="77.35*168.95"/>
  <p:tag name="KSO_WM_DIAGRAM_GROUP_CODE" val="ε1-1"/>
  <p:tag name="KSO_WM_SLIDE_DIAGTYPE" val="ε"/>
  <p:tag name="KSO_WM_TAG_VERSION" val="1.0"/>
  <p:tag name="KSO_WM_SLIDE_LAYOUT" val="a_ε"/>
  <p:tag name="KSO_WM_SLIDE_LAYOUT_CNT" val="1_1"/>
  <p:tag name="KSO_WM_SLIDE_MODEL_TYPE" val="numdgm"/>
  <p:tag name="KSO_WM_TEMPLATE_SUBCATEGORY" val="0"/>
  <p:tag name="KSO_WM_SLIDE_NUMDIAGRAM_DYNAMICNUMANIM_FLAG" val="1"/>
  <p:tag name="KSO_WM_SLIDE_NUMDIAGRAM_DYNAMICNUMANIM_TYPE" val="1"/>
  <p:tag name="KSO_WM_TEMPLATE_MASTER_TYPE" val="1"/>
  <p:tag name="KSO_WM_TEMPLATE_COLOR_TYPE" val="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4_7*i*1"/>
  <p:tag name="KSO_WM_TEMPLATE_CATEGORY" val="custom"/>
  <p:tag name="KSO_WM_TEMPLATE_INDEX" val="20203884"/>
  <p:tag name="KSO_WM_UNIT_LAYERLEVEL" val="1"/>
  <p:tag name="KSO_WM_TAG_VERSION" val="1.0"/>
  <p:tag name="KSO_WM_BEAUTIFY_FLAG" val="#wm#"/>
  <p:tag name="KSO_WM_UNIT_TYPE" val="i"/>
  <p:tag name="KSO_WM_UNIT_INDEX" val="1"/>
</p:tagLst>
</file>

<file path=ppt/tags/tag258.xml><?xml version="1.0" encoding="utf-8"?>
<p:tagLst xmlns:p="http://schemas.openxmlformats.org/presentationml/2006/main">
  <p:tag name="KSO_WM_UNIT_ISCONTENTSTITLE" val="0"/>
  <p:tag name="KSO_WM_UNIT_NOCLEAR" val="0"/>
  <p:tag name="KSO_WM_UNIT_HIGHLIGHT" val="0"/>
  <p:tag name="KSO_WM_UNIT_COMPATIBLE" val="1"/>
  <p:tag name="KSO_WM_UNIT_DIAGRAM_ISNUMVISUAL" val="0"/>
  <p:tag name="KSO_WM_UNIT_DIAGRAM_ISREFERUNIT" val="0"/>
  <p:tag name="KSO_WM_UNIT_TYPE" val="e"/>
  <p:tag name="KSO_WM_UNIT_INDEX" val="1"/>
  <p:tag name="KSO_WM_UNIT_ID" val="custom20203884_7*e*1"/>
  <p:tag name="KSO_WM_TEMPLATE_CATEGORY" val="custom"/>
  <p:tag name="KSO_WM_TEMPLATE_INDEX" val="20203884"/>
  <p:tag name="KSO_WM_UNIT_LAYERLEVEL" val="1"/>
  <p:tag name="KSO_WM_TAG_VERSION" val="1.0"/>
  <p:tag name="KSO_WM_BEAUTIFY_FLAG" val="#wm#"/>
  <p:tag name="KSO_WM_UNIT_VALUE" val="0"/>
  <p:tag name="KSO_WM_UNIT_PRESET_TEXT" val="1"/>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4_7*a*1"/>
  <p:tag name="KSO_WM_TEMPLATE_CATEGORY" val="custom"/>
  <p:tag name="KSO_WM_TEMPLATE_INDEX" val="20203884"/>
  <p:tag name="KSO_WM_UNIT_LAYERLEVEL" val="1"/>
  <p:tag name="KSO_WM_TAG_VERSION" val="1.0"/>
  <p:tag name="KSO_WM_BEAUTIFY_FLAG" val="#wm#"/>
  <p:tag name="KSO_WM_UNIT_ISCONTENTSTITLE" val="0"/>
  <p:tag name="KSO_WM_UNIT_NOCLEAR" val="0"/>
  <p:tag name="KSO_WM_UNIT_VALUE" val="12"/>
  <p:tag name="KSO_WM_UNIT_TYPE" val="a"/>
  <p:tag name="KSO_WM_UNIT_INDEX" val="1"/>
  <p:tag name="KSO_WM_UNIT_PRESET_TEXT" val="单击此处添加标题"/>
  <p:tag name="KSO_WM_UNIT_ISNUMDGMTITLE" val="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SLIDE_ID" val="custom20203884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884"/>
  <p:tag name="KSO_WM_SLIDE_TYPE" val="sectionTitle"/>
  <p:tag name="KSO_WM_SLIDE_SUBTYPE" val="pureTxt"/>
  <p:tag name="KSO_WM_SLIDE_LAYOUT" val="a_e"/>
  <p:tag name="KSO_WM_SLIDE_LAYOUT_CNT" val="1_1"/>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262.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84_14*i*1"/>
  <p:tag name="KSO_WM_TEMPLATE_CATEGORY" val="custom"/>
  <p:tag name="KSO_WM_TEMPLATE_INDEX" val="20203884"/>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84_14*i*3"/>
  <p:tag name="KSO_WM_TEMPLATE_CATEGORY" val="custom"/>
  <p:tag name="KSO_WM_TEMPLATE_INDEX" val="20203884"/>
  <p:tag name="KSO_WM_UNIT_LAYERLEVEL" val="1"/>
  <p:tag name="KSO_WM_TAG_VERSION" val="1.0"/>
  <p:tag name="KSO_WM_BEAUTIFY_FLAG" val="#wm#"/>
</p:tagLst>
</file>

<file path=ppt/tags/tag266.xml><?xml version="1.0" encoding="utf-8"?>
<p:tagLst xmlns:p="http://schemas.openxmlformats.org/presentationml/2006/main">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custom20203884_24*a*1"/>
  <p:tag name="KSO_WM_TEMPLATE_CATEGORY" val="custom"/>
  <p:tag name="KSO_WM_TEMPLATE_INDEX" val="20203884"/>
  <p:tag name="KSO_WM_UNIT_LAYERLEVEL" val="1"/>
  <p:tag name="KSO_WM_TAG_VERSION" val="1.0"/>
  <p:tag name="KSO_WM_BEAUTIFY_FLAG" val="#wm#"/>
  <p:tag name="KSO_WM_UNIT_PRESET_TEXT" val="单击此处添加标题"/>
  <p:tag name="KSO_WM_UNIT_ISNUMDGMTITLE" val="0"/>
</p:tagLst>
</file>

<file path=ppt/tags/tag267.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269.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271.xml><?xml version="1.0" encoding="utf-8"?>
<p:tagLst xmlns:p="http://schemas.openxmlformats.org/presentationml/2006/main">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custom20203884_24*a*1"/>
  <p:tag name="KSO_WM_TEMPLATE_CATEGORY" val="custom"/>
  <p:tag name="KSO_WM_TEMPLATE_INDEX" val="20203884"/>
  <p:tag name="KSO_WM_UNIT_LAYERLEVEL" val="1"/>
  <p:tag name="KSO_WM_TAG_VERSION" val="1.0"/>
  <p:tag name="KSO_WM_BEAUTIFY_FLAG" val="#wm#"/>
  <p:tag name="KSO_WM_UNIT_PRESET_TEXT" val="单击此处添加标题"/>
  <p:tag name="KSO_WM_UNIT_ISNUMDGMTITLE" val="0"/>
</p:tagLst>
</file>

<file path=ppt/tags/tag272.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274.xml><?xml version="1.0" encoding="utf-8"?>
<p:tagLst xmlns:p="http://schemas.openxmlformats.org/presentationml/2006/main">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custom20203884_24*a*1"/>
  <p:tag name="KSO_WM_TEMPLATE_CATEGORY" val="custom"/>
  <p:tag name="KSO_WM_TEMPLATE_INDEX" val="20203884"/>
  <p:tag name="KSO_WM_UNIT_LAYERLEVEL" val="1"/>
  <p:tag name="KSO_WM_TAG_VERSION" val="1.0"/>
  <p:tag name="KSO_WM_BEAUTIFY_FLAG" val="#wm#"/>
  <p:tag name="KSO_WM_UNIT_PRESET_TEXT" val="单击此处添加标题"/>
  <p:tag name="KSO_WM_UNIT_ISNUMDGMTITLE" val="0"/>
</p:tagLst>
</file>

<file path=ppt/tags/tag275.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277.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279.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281.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283.xml><?xml version="1.0" encoding="utf-8"?>
<p:tagLst xmlns:p="http://schemas.openxmlformats.org/presentationml/2006/main">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custom20203884_24*a*1"/>
  <p:tag name="KSO_WM_TEMPLATE_CATEGORY" val="custom"/>
  <p:tag name="KSO_WM_TEMPLATE_INDEX" val="20203884"/>
  <p:tag name="KSO_WM_UNIT_LAYERLEVEL" val="1"/>
  <p:tag name="KSO_WM_TAG_VERSION" val="1.0"/>
  <p:tag name="KSO_WM_BEAUTIFY_FLAG" val="#wm#"/>
  <p:tag name="KSO_WM_UNIT_PRESET_TEXT" val="单击此处添加标题"/>
  <p:tag name="KSO_WM_UNIT_ISNUMDGMTITLE" val="0"/>
</p:tagLst>
</file>

<file path=ppt/tags/tag284.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286.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288.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291.xml><?xml version="1.0" encoding="utf-8"?>
<p:tagLst xmlns:p="http://schemas.openxmlformats.org/presentationml/2006/main">
  <p:tag name="KSO_WM_UNIT_TABLE_BEAUTIFY" val="smartTable{345f0917-9307-49ce-be80-aee61671a72e}"/>
</p:tagLst>
</file>

<file path=ppt/tags/tag292.xml><?xml version="1.0" encoding="utf-8"?>
<p:tagLst xmlns:p="http://schemas.openxmlformats.org/presentationml/2006/main">
  <p:tag name="KSO_WM_BEAUTIFY_FLAG" val="#wm#"/>
  <p:tag name="KSO_WM_TEMPLATE_CATEGORY" val="custom"/>
  <p:tag name="KSO_WM_TEMPLATE_INDEX" val="20203884"/>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294.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4_7*i*1"/>
  <p:tag name="KSO_WM_TEMPLATE_CATEGORY" val="custom"/>
  <p:tag name="KSO_WM_TEMPLATE_INDEX" val="20203884"/>
  <p:tag name="KSO_WM_UNIT_LAYERLEVEL" val="1"/>
  <p:tag name="KSO_WM_TAG_VERSION" val="1.0"/>
  <p:tag name="KSO_WM_BEAUTIFY_FLAG" val="#wm#"/>
  <p:tag name="KSO_WM_UNIT_TYPE" val="i"/>
  <p:tag name="KSO_WM_UNIT_INDEX" val="1"/>
</p:tagLst>
</file>

<file path=ppt/tags/tag296.xml><?xml version="1.0" encoding="utf-8"?>
<p:tagLst xmlns:p="http://schemas.openxmlformats.org/presentationml/2006/main">
  <p:tag name="KSO_WM_UNIT_ISCONTENTSTITLE" val="0"/>
  <p:tag name="KSO_WM_UNIT_NOCLEAR" val="0"/>
  <p:tag name="KSO_WM_UNIT_HIGHLIGHT" val="0"/>
  <p:tag name="KSO_WM_UNIT_COMPATIBLE" val="1"/>
  <p:tag name="KSO_WM_UNIT_DIAGRAM_ISNUMVISUAL" val="0"/>
  <p:tag name="KSO_WM_UNIT_DIAGRAM_ISREFERUNIT" val="0"/>
  <p:tag name="KSO_WM_UNIT_TYPE" val="e"/>
  <p:tag name="KSO_WM_UNIT_INDEX" val="1"/>
  <p:tag name="KSO_WM_UNIT_ID" val="custom20203884_7*e*1"/>
  <p:tag name="KSO_WM_TEMPLATE_CATEGORY" val="custom"/>
  <p:tag name="KSO_WM_TEMPLATE_INDEX" val="20203884"/>
  <p:tag name="KSO_WM_UNIT_LAYERLEVEL" val="1"/>
  <p:tag name="KSO_WM_TAG_VERSION" val="1.0"/>
  <p:tag name="KSO_WM_BEAUTIFY_FLAG" val="#wm#"/>
  <p:tag name="KSO_WM_UNIT_VALUE" val="0"/>
  <p:tag name="KSO_WM_UNIT_PRESET_TEXT" val="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4_7*a*1"/>
  <p:tag name="KSO_WM_TEMPLATE_CATEGORY" val="custom"/>
  <p:tag name="KSO_WM_TEMPLATE_INDEX" val="20203884"/>
  <p:tag name="KSO_WM_UNIT_LAYERLEVEL" val="1"/>
  <p:tag name="KSO_WM_TAG_VERSION" val="1.0"/>
  <p:tag name="KSO_WM_BEAUTIFY_FLAG" val="#wm#"/>
  <p:tag name="KSO_WM_UNIT_ISCONTENTSTITLE" val="0"/>
  <p:tag name="KSO_WM_UNIT_NOCLEAR" val="0"/>
  <p:tag name="KSO_WM_UNIT_VALUE" val="12"/>
  <p:tag name="KSO_WM_UNIT_TYPE" val="a"/>
  <p:tag name="KSO_WM_UNIT_INDEX" val="1"/>
  <p:tag name="KSO_WM_UNIT_PRESET_TEXT" val="单击此处添加标题"/>
  <p:tag name="KSO_WM_UNIT_ISNUMDGMTITLE" val="0"/>
</p:tagLst>
</file>

<file path=ppt/tags/tag298.xml><?xml version="1.0" encoding="utf-8"?>
<p:tagLst xmlns:p="http://schemas.openxmlformats.org/presentationml/2006/main">
  <p:tag name="KSO_WM_SLIDE_ID" val="custom20203884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884"/>
  <p:tag name="KSO_WM_SLIDE_TYPE" val="sectionTitle"/>
  <p:tag name="KSO_WM_SLIDE_SUBTYPE" val="pureTxt"/>
  <p:tag name="KSO_WM_SLIDE_LAYOUT" val="a_e"/>
  <p:tag name="KSO_WM_SLIDE_LAYOUT_CNT" val="1_1"/>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84_14*i*1"/>
  <p:tag name="KSO_WM_TEMPLATE_CATEGORY" val="custom"/>
  <p:tag name="KSO_WM_TEMPLATE_INDEX" val="2020388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84_14*i*3"/>
  <p:tag name="KSO_WM_TEMPLATE_CATEGORY" val="custom"/>
  <p:tag name="KSO_WM_TEMPLATE_INDEX" val="20203884"/>
  <p:tag name="KSO_WM_UNIT_LAYERLEVEL" val="1"/>
  <p:tag name="KSO_WM_TAG_VERSION" val="1.0"/>
  <p:tag name="KSO_WM_BEAUTIFY_FLAG" val="#wm#"/>
</p:tagLst>
</file>

<file path=ppt/tags/tag302.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3884_14*a*1"/>
  <p:tag name="KSO_WM_TEMPLATE_CATEGORY" val="custom"/>
  <p:tag name="KSO_WM_TEMPLATE_INDEX" val="20203884"/>
  <p:tag name="KSO_WM_UNIT_LAYERLEVEL" val="1"/>
  <p:tag name="KSO_WM_TAG_VERSION" val="1.0"/>
  <p:tag name="KSO_WM_BEAUTIFY_FLAG" val="#wm#"/>
  <p:tag name="KSO_WM_UNIT_ISNUMDGMTITLE" val="0"/>
</p:tagLst>
</file>

<file path=ppt/tags/tag303.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84_14*i*4"/>
  <p:tag name="KSO_WM_TEMPLATE_CATEGORY" val="custom"/>
  <p:tag name="KSO_WM_TEMPLATE_INDEX" val="20203884"/>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84_14*i*1"/>
  <p:tag name="KSO_WM_TEMPLATE_CATEGORY" val="custom"/>
  <p:tag name="KSO_WM_TEMPLATE_INDEX" val="20203884"/>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84_14*i*3"/>
  <p:tag name="KSO_WM_TEMPLATE_CATEGORY" val="custom"/>
  <p:tag name="KSO_WM_TEMPLATE_INDEX" val="20203884"/>
  <p:tag name="KSO_WM_UNIT_LAYERLEVEL" val="1"/>
  <p:tag name="KSO_WM_TAG_VERSION" val="1.0"/>
  <p:tag name="KSO_WM_BEAUTIFY_FLAG" val="#wm#"/>
</p:tagLst>
</file>

<file path=ppt/tags/tag308.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3884_14*a*1"/>
  <p:tag name="KSO_WM_TEMPLATE_CATEGORY" val="custom"/>
  <p:tag name="KSO_WM_TEMPLATE_INDEX" val="20203884"/>
  <p:tag name="KSO_WM_UNIT_LAYERLEVEL" val="1"/>
  <p:tag name="KSO_WM_TAG_VERSION" val="1.0"/>
  <p:tag name="KSO_WM_BEAUTIFY_FLAG" val="#wm#"/>
  <p:tag name="KSO_WM_UNIT_ISNUMDGMTITLE" val="0"/>
</p:tagLst>
</file>

<file path=ppt/tags/tag309.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84_14*i*4"/>
  <p:tag name="KSO_WM_TEMPLATE_CATEGORY" val="custom"/>
  <p:tag name="KSO_WM_TEMPLATE_INDEX" val="20203884"/>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84_14*i*1"/>
  <p:tag name="KSO_WM_TEMPLATE_CATEGORY" val="custom"/>
  <p:tag name="KSO_WM_TEMPLATE_INDEX" val="20203884"/>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84_14*i*3"/>
  <p:tag name="KSO_WM_TEMPLATE_CATEGORY" val="custom"/>
  <p:tag name="KSO_WM_TEMPLATE_INDEX" val="20203884"/>
  <p:tag name="KSO_WM_UNIT_LAYERLEVEL" val="1"/>
  <p:tag name="KSO_WM_TAG_VERSION" val="1.0"/>
  <p:tag name="KSO_WM_BEAUTIFY_FLAG" val="#wm#"/>
</p:tagLst>
</file>

<file path=ppt/tags/tag314.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3884_14*a*1"/>
  <p:tag name="KSO_WM_TEMPLATE_CATEGORY" val="custom"/>
  <p:tag name="KSO_WM_TEMPLATE_INDEX" val="20203884"/>
  <p:tag name="KSO_WM_UNIT_LAYERLEVEL" val="1"/>
  <p:tag name="KSO_WM_TAG_VERSION" val="1.0"/>
  <p:tag name="KSO_WM_BEAUTIFY_FLAG" val="#wm#"/>
  <p:tag name="KSO_WM_UNIT_ISNUMDGMTITLE" val="0"/>
</p:tagLst>
</file>

<file path=ppt/tags/tag315.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317.xml><?xml version="1.0" encoding="utf-8"?>
<p:tagLst xmlns:p="http://schemas.openxmlformats.org/presentationml/2006/main">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custom20203884_24*a*1"/>
  <p:tag name="KSO_WM_TEMPLATE_CATEGORY" val="custom"/>
  <p:tag name="KSO_WM_TEMPLATE_INDEX" val="20203884"/>
  <p:tag name="KSO_WM_UNIT_LAYERLEVEL" val="1"/>
  <p:tag name="KSO_WM_TAG_VERSION" val="1.0"/>
  <p:tag name="KSO_WM_BEAUTIFY_FLAG" val="#wm#"/>
  <p:tag name="KSO_WM_UNIT_PRESET_TEXT" val="单击此处添加标题"/>
  <p:tag name="KSO_WM_UNIT_ISNUMDGMTITLE" val="0"/>
</p:tagLst>
</file>

<file path=ppt/tags/tag318.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84_14*i*1"/>
  <p:tag name="KSO_WM_TEMPLATE_CATEGORY" val="custom"/>
  <p:tag name="KSO_WM_TEMPLATE_INDEX" val="2020388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84_14*i*3"/>
  <p:tag name="KSO_WM_TEMPLATE_CATEGORY" val="custom"/>
  <p:tag name="KSO_WM_TEMPLATE_INDEX" val="20203884"/>
  <p:tag name="KSO_WM_UNIT_LAYERLEVEL" val="1"/>
  <p:tag name="KSO_WM_TAG_VERSION" val="1.0"/>
  <p:tag name="KSO_WM_BEAUTIFY_FLAG" val="#wm#"/>
</p:tagLst>
</file>

<file path=ppt/tags/tag322.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3884_14*a*1"/>
  <p:tag name="KSO_WM_TEMPLATE_CATEGORY" val="custom"/>
  <p:tag name="KSO_WM_TEMPLATE_INDEX" val="20203884"/>
  <p:tag name="KSO_WM_UNIT_LAYERLEVEL" val="1"/>
  <p:tag name="KSO_WM_TAG_VERSION" val="1.0"/>
  <p:tag name="KSO_WM_BEAUTIFY_FLAG" val="#wm#"/>
  <p:tag name="KSO_WM_UNIT_ISNUMDGMTITLE" val="0"/>
</p:tagLst>
</file>

<file path=ppt/tags/tag32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160404_2*l_i*1_1"/>
  <p:tag name="KSO_WM_TEMPLATE_CATEGORY" val="diagram"/>
  <p:tag name="KSO_WM_TEMPLATE_INDEX" val="160404"/>
  <p:tag name="KSO_WM_UNIT_LAYERLEVEL" val="1_1"/>
  <p:tag name="KSO_WM_TAG_VERSION" val="1.0"/>
  <p:tag name="KSO_WM_BEAUTIFY_FLAG" val="#wm#"/>
  <p:tag name="KSO_WM_UNIT_LINE_FORE_SCHEMECOLOR_INDEX" val="5"/>
  <p:tag name="KSO_WM_UNIT_LINE_FILL_TYPE" val="2"/>
</p:tagLst>
</file>

<file path=ppt/tags/tag32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404_2*l_h_i*1_2_1"/>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32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404_2*l_h_i*1_2_2"/>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326.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60404_2*l_h_f*1_2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6"/>
  <p:tag name="KSO_WM_UNIT_TEXT_FILL_TYPE" val="1"/>
</p:tagLst>
</file>

<file path=ppt/tags/tag32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404_2*l_h_i*1_3_1"/>
  <p:tag name="KSO_WM_TEMPLATE_CATEGORY" val="diagram"/>
  <p:tag name="KSO_WM_TEMPLATE_INDEX" val="160404"/>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32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404_2*l_h_i*1_3_2"/>
  <p:tag name="KSO_WM_TEMPLATE_CATEGORY" val="diagram"/>
  <p:tag name="KSO_WM_TEMPLATE_INDEX" val="160404"/>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329.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404_2*l_h_f*1_3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7"/>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404_2*l_h_i*1_1_1"/>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3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404_2*l_h_i*1_1_2"/>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332.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404_2*l_h_f*1_1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5"/>
  <p:tag name="KSO_WM_UNIT_TEXT_FILL_TYPE" val="1"/>
</p:tagLst>
</file>

<file path=ppt/tags/tag333.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84_14*i*4"/>
  <p:tag name="KSO_WM_TEMPLATE_CATEGORY" val="custom"/>
  <p:tag name="KSO_WM_TEMPLATE_INDEX" val="20203884"/>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84_14*i*1"/>
  <p:tag name="KSO_WM_TEMPLATE_CATEGORY" val="custom"/>
  <p:tag name="KSO_WM_TEMPLATE_INDEX" val="20203884"/>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84_14*i*3"/>
  <p:tag name="KSO_WM_TEMPLATE_CATEGORY" val="custom"/>
  <p:tag name="KSO_WM_TEMPLATE_INDEX" val="20203884"/>
  <p:tag name="KSO_WM_UNIT_LAYERLEVEL" val="1"/>
  <p:tag name="KSO_WM_TAG_VERSION" val="1.0"/>
  <p:tag name="KSO_WM_BEAUTIFY_FLAG" val="#wm#"/>
</p:tagLst>
</file>

<file path=ppt/tags/tag338.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3884_14*a*1"/>
  <p:tag name="KSO_WM_TEMPLATE_CATEGORY" val="custom"/>
  <p:tag name="KSO_WM_TEMPLATE_INDEX" val="20203884"/>
  <p:tag name="KSO_WM_UNIT_LAYERLEVEL" val="1"/>
  <p:tag name="KSO_WM_TAG_VERSION" val="1.0"/>
  <p:tag name="KSO_WM_BEAUTIFY_FLAG" val="#wm#"/>
  <p:tag name="KSO_WM_UNIT_ISNUMDGMTITLE" val="0"/>
</p:tagLst>
</file>

<file path=ppt/tags/tag339.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84_14*i*4"/>
  <p:tag name="KSO_WM_TEMPLATE_CATEGORY" val="custom"/>
  <p:tag name="KSO_WM_TEMPLATE_INDEX" val="20203884"/>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84_14*i*1"/>
  <p:tag name="KSO_WM_TEMPLATE_CATEGORY" val="custom"/>
  <p:tag name="KSO_WM_TEMPLATE_INDEX" val="20203884"/>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84_14*i*3"/>
  <p:tag name="KSO_WM_TEMPLATE_CATEGORY" val="custom"/>
  <p:tag name="KSO_WM_TEMPLATE_INDEX" val="20203884"/>
  <p:tag name="KSO_WM_UNIT_LAYERLEVEL" val="1"/>
  <p:tag name="KSO_WM_TAG_VERSION" val="1.0"/>
  <p:tag name="KSO_WM_BEAUTIFY_FLAG" val="#wm#"/>
</p:tagLst>
</file>

<file path=ppt/tags/tag344.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3884_14*a*1"/>
  <p:tag name="KSO_WM_TEMPLATE_CATEGORY" val="custom"/>
  <p:tag name="KSO_WM_TEMPLATE_INDEX" val="20203884"/>
  <p:tag name="KSO_WM_UNIT_LAYERLEVEL" val="1"/>
  <p:tag name="KSO_WM_TAG_VERSION" val="1.0"/>
  <p:tag name="KSO_WM_BEAUTIFY_FLAG" val="#wm#"/>
  <p:tag name="KSO_WM_UNIT_ISNUMDGMTITLE" val="0"/>
</p:tagLst>
</file>

<file path=ppt/tags/tag345.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84_14*i*4"/>
  <p:tag name="KSO_WM_TEMPLATE_CATEGORY" val="custom"/>
  <p:tag name="KSO_WM_TEMPLATE_INDEX" val="20203884"/>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348.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3884_14*a*1"/>
  <p:tag name="KSO_WM_TEMPLATE_CATEGORY" val="custom"/>
  <p:tag name="KSO_WM_TEMPLATE_INDEX" val="20203884"/>
  <p:tag name="KSO_WM_UNIT_LAYERLEVEL" val="1"/>
  <p:tag name="KSO_WM_TAG_VERSION" val="1.0"/>
  <p:tag name="KSO_WM_BEAUTIFY_FLAG" val="#wm#"/>
  <p:tag name="KSO_WM_UNIT_ISNUMDGMTITLE" val="0"/>
</p:tagLst>
</file>

<file path=ppt/tags/tag349.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84_14*i*1"/>
  <p:tag name="KSO_WM_TEMPLATE_CATEGORY" val="custom"/>
  <p:tag name="KSO_WM_TEMPLATE_INDEX" val="20203884"/>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84_14*i*3"/>
  <p:tag name="KSO_WM_TEMPLATE_CATEGORY" val="custom"/>
  <p:tag name="KSO_WM_TEMPLATE_INDEX" val="20203884"/>
  <p:tag name="KSO_WM_UNIT_LAYERLEVEL" val="1"/>
  <p:tag name="KSO_WM_TAG_VERSION" val="1.0"/>
  <p:tag name="KSO_WM_BEAUTIFY_FLAG" val="#wm#"/>
</p:tagLst>
</file>

<file path=ppt/tags/tag353.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3884_14*a*1"/>
  <p:tag name="KSO_WM_TEMPLATE_CATEGORY" val="custom"/>
  <p:tag name="KSO_WM_TEMPLATE_INDEX" val="20203884"/>
  <p:tag name="KSO_WM_UNIT_LAYERLEVEL" val="1"/>
  <p:tag name="KSO_WM_TAG_VERSION" val="1.0"/>
  <p:tag name="KSO_WM_BEAUTIFY_FLAG" val="#wm#"/>
  <p:tag name="KSO_WM_UNIT_ISNUMDGMTITLE" val="0"/>
</p:tagLst>
</file>

<file path=ppt/tags/tag354.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84_14*i*4"/>
  <p:tag name="KSO_WM_TEMPLATE_CATEGORY" val="custom"/>
  <p:tag name="KSO_WM_TEMPLATE_INDEX" val="20203884"/>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84_14*i*1"/>
  <p:tag name="KSO_WM_TEMPLATE_CATEGORY" val="custom"/>
  <p:tag name="KSO_WM_TEMPLATE_INDEX" val="20203884"/>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84_14*i*3"/>
  <p:tag name="KSO_WM_TEMPLATE_CATEGORY" val="custom"/>
  <p:tag name="KSO_WM_TEMPLATE_INDEX" val="20203884"/>
  <p:tag name="KSO_WM_UNIT_LAYERLEVEL" val="1"/>
  <p:tag name="KSO_WM_TAG_VERSION" val="1.0"/>
  <p:tag name="KSO_WM_BEAUTIFY_FLAG" val="#wm#"/>
</p:tagLst>
</file>

<file path=ppt/tags/tag359.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3884_14*a*1"/>
  <p:tag name="KSO_WM_TEMPLATE_CATEGORY" val="custom"/>
  <p:tag name="KSO_WM_TEMPLATE_INDEX" val="20203884"/>
  <p:tag name="KSO_WM_UNIT_LAYERLEVEL" val="1"/>
  <p:tag name="KSO_WM_TAG_VERSION" val="1.0"/>
  <p:tag name="KSO_WM_BEAUTIFY_FLAG" val="#wm#"/>
  <p:tag name="KSO_WM_UNIT_ISNUMDGMTITLE" val="0"/>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84_14*i*4"/>
  <p:tag name="KSO_WM_TEMPLATE_CATEGORY" val="custom"/>
  <p:tag name="KSO_WM_TEMPLATE_INDEX" val="20203884"/>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84_14*i*1"/>
  <p:tag name="KSO_WM_TEMPLATE_CATEGORY" val="custom"/>
  <p:tag name="KSO_WM_TEMPLATE_INDEX" val="20203884"/>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84_14*i*3"/>
  <p:tag name="KSO_WM_TEMPLATE_CATEGORY" val="custom"/>
  <p:tag name="KSO_WM_TEMPLATE_INDEX" val="20203884"/>
  <p:tag name="KSO_WM_UNIT_LAYERLEVEL" val="1"/>
  <p:tag name="KSO_WM_TAG_VERSION" val="1.0"/>
  <p:tag name="KSO_WM_BEAUTIFY_FLAG" val="#wm#"/>
</p:tagLst>
</file>

<file path=ppt/tags/tag365.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84_14*i*2"/>
  <p:tag name="KSO_WM_TEMPLATE_CATEGORY" val="custom"/>
  <p:tag name="KSO_WM_TEMPLATE_INDEX" val="20203884"/>
  <p:tag name="KSO_WM_UNIT_LAYERLEVEL" val="1"/>
  <p:tag name="KSO_WM_TAG_VERSION" val="1.0"/>
  <p:tag name="KSO_WM_BEAUTIFY_FLAG" val="#wm#"/>
</p:tagLst>
</file>

<file path=ppt/tags/tag367.xml><?xml version="1.0" encoding="utf-8"?>
<p:tagLst xmlns:p="http://schemas.openxmlformats.org/presentationml/2006/main">
  <p:tag name="KSO_WM_SLIDE_ID" val="custom20203884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3884"/>
  <p:tag name="KSO_WM_SLIDE_LAYOUT" val="a_b_f"/>
  <p:tag name="KSO_WM_SLIDE_LAYOUT_CNT" val="1_1_4"/>
  <p:tag name="KSO_WM_SLIDE_TYPE" val="text"/>
  <p:tag name="KSO_WM_SLIDE_SUBTYPE" val="pureTxt"/>
  <p:tag name="KSO_WM_SLIDE_SIZE" val="985*466"/>
  <p:tag name="KSO_WM_SLIDE_POSITION" val="-26*49"/>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87790_2*m_h_i*1_1_3"/>
  <p:tag name="KSO_WM_TEMPLATE_CATEGORY" val="diagram"/>
  <p:tag name="KSO_WM_TEMPLATE_INDEX" val="2018779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87790_2*m_h_i*1_1_4"/>
  <p:tag name="KSO_WM_TEMPLATE_CATEGORY" val="diagram"/>
  <p:tag name="KSO_WM_TEMPLATE_INDEX" val="2018779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87790_2*m_h_i*1_2_2"/>
  <p:tag name="KSO_WM_TEMPLATE_CATEGORY" val="diagram"/>
  <p:tag name="KSO_WM_TEMPLATE_INDEX" val="2018779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87790_2*m_h_i*1_2_3"/>
  <p:tag name="KSO_WM_TEMPLATE_CATEGORY" val="diagram"/>
  <p:tag name="KSO_WM_TEMPLATE_INDEX" val="2018779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87790_2*m_h_i*1_3_2"/>
  <p:tag name="KSO_WM_TEMPLATE_CATEGORY" val="diagram"/>
  <p:tag name="KSO_WM_TEMPLATE_INDEX" val="2018779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87790_2*m_h_i*1_3_3"/>
  <p:tag name="KSO_WM_TEMPLATE_CATEGORY" val="diagram"/>
  <p:tag name="KSO_WM_TEMPLATE_INDEX" val="2018779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187790_2*m_h_i*1_1_5"/>
  <p:tag name="KSO_WM_TEMPLATE_CATEGORY" val="diagram"/>
  <p:tag name="KSO_WM_TEMPLATE_INDEX" val="2018779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187790_2*m_h_i*1_1_6"/>
  <p:tag name="KSO_WM_TEMPLATE_CATEGORY" val="diagram"/>
  <p:tag name="KSO_WM_TEMPLATE_INDEX" val="2018779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7"/>
  <p:tag name="KSO_WM_UNIT_ID" val="diagram20187790_2*m_h_i*1_1_7"/>
  <p:tag name="KSO_WM_TEMPLATE_CATEGORY" val="diagram"/>
  <p:tag name="KSO_WM_TEMPLATE_INDEX" val="20187790"/>
  <p:tag name="KSO_WM_UNIT_LAYERLEVEL" val="1_1_1"/>
  <p:tag name="KSO_WM_TAG_VERSION" val="1.0"/>
  <p:tag name="KSO_WM_BEAUTIFY_FLAG" val="#wm#"/>
  <p:tag name="KSO_WM_UNIT_TEXT_FILL_FORE_SCHEMECOLOR_INDEX" val="14"/>
  <p:tag name="KSO_WM_UNIT_TEXT_FILL_TYPE" val="1"/>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87790_2*m_h_i*1_2_4"/>
  <p:tag name="KSO_WM_TEMPLATE_CATEGORY" val="diagram"/>
  <p:tag name="KSO_WM_TEMPLATE_INDEX" val="2018779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187790_2*m_h_i*1_2_5"/>
  <p:tag name="KSO_WM_TEMPLATE_CATEGORY" val="diagram"/>
  <p:tag name="KSO_WM_TEMPLATE_INDEX" val="2018779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187790_2*m_h_i*1_2_6"/>
  <p:tag name="KSO_WM_TEMPLATE_CATEGORY" val="diagram"/>
  <p:tag name="KSO_WM_TEMPLATE_INDEX" val="20187790"/>
  <p:tag name="KSO_WM_UNIT_LAYERLEVEL" val="1_1_1"/>
  <p:tag name="KSO_WM_TAG_VERSION" val="1.0"/>
  <p:tag name="KSO_WM_BEAUTIFY_FLAG" val="#wm#"/>
  <p:tag name="KSO_WM_UNIT_TEXT_FILL_FORE_SCHEMECOLOR_INDEX" val="14"/>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87790_2*m_h_i*1_3_4"/>
  <p:tag name="KSO_WM_TEMPLATE_CATEGORY" val="diagram"/>
  <p:tag name="KSO_WM_TEMPLATE_INDEX" val="2018779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187790_2*m_h_i*1_3_5"/>
  <p:tag name="KSO_WM_TEMPLATE_CATEGORY" val="diagram"/>
  <p:tag name="KSO_WM_TEMPLATE_INDEX" val="2018779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20187790_2*m_h_i*1_3_6"/>
  <p:tag name="KSO_WM_TEMPLATE_CATEGORY" val="diagram"/>
  <p:tag name="KSO_WM_TEMPLATE_INDEX" val="20187790"/>
  <p:tag name="KSO_WM_UNIT_LAYERLEVEL" val="1_1_1"/>
  <p:tag name="KSO_WM_TAG_VERSION" val="1.0"/>
  <p:tag name="KSO_WM_BEAUTIFY_FLAG" val="#wm#"/>
  <p:tag name="KSO_WM_UNIT_TEXT_FILL_FORE_SCHEMECOLOR_INDEX" val="14"/>
  <p:tag name="KSO_WM_UNIT_TEXT_FILL_TYPE" val="1"/>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8"/>
  <p:tag name="KSO_WM_UNIT_ID" val="diagram20187790_2*m_h_i*1_3_8"/>
  <p:tag name="KSO_WM_TEMPLATE_CATEGORY" val="diagram"/>
  <p:tag name="KSO_WM_TEMPLATE_INDEX" val="20187790"/>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9"/>
  <p:tag name="KSO_WM_UNIT_ID" val="diagram20187790_2*m_h_i*1_3_9"/>
  <p:tag name="KSO_WM_TEMPLATE_CATEGORY" val="diagram"/>
  <p:tag name="KSO_WM_TEMPLATE_INDEX" val="20187790"/>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0"/>
  <p:tag name="KSO_WM_UNIT_ID" val="diagram20187790_2*m_h_i*1_3_10"/>
  <p:tag name="KSO_WM_TEMPLATE_CATEGORY" val="diagram"/>
  <p:tag name="KSO_WM_TEMPLATE_INDEX" val="20187790"/>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1"/>
  <p:tag name="KSO_WM_UNIT_ID" val="diagram20187790_2*m_h_i*1_3_11"/>
  <p:tag name="KSO_WM_TEMPLATE_CATEGORY" val="diagram"/>
  <p:tag name="KSO_WM_TEMPLATE_INDEX" val="20187790"/>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Lst>
</file>

<file path=ppt/tags/tag387.xml><?xml version="1.0" encoding="utf-8"?>
<p:tagLst xmlns:p="http://schemas.openxmlformats.org/presentationml/2006/main">
  <p:tag name="KSO_WM_SLIDE_ID" val="custom20203884_25"/>
  <p:tag name="KSO_WM_TEMPLATE_SUBCATEGORY" val="0"/>
  <p:tag name="KSO_WM_TEMPLATE_MASTER_TYPE" val="1"/>
  <p:tag name="KSO_WM_TEMPLATE_COLOR_TYPE" val="1"/>
  <p:tag name="KSO_WM_SLIDE_ITEM_CNT" val="0"/>
  <p:tag name="KSO_WM_SLIDE_INDEX" val="25"/>
  <p:tag name="KSO_WM_TAG_VERSION" val="1.0"/>
  <p:tag name="KSO_WM_BEAUTIFY_FLAG" val="#wm#"/>
  <p:tag name="KSO_WM_TEMPLATE_CATEGORY" val="custom"/>
  <p:tag name="KSO_WM_TEMPLATE_INDEX" val="20203884"/>
  <p:tag name="KSO_WM_SLIDE_LAYOUT" val="a_f"/>
  <p:tag name="KSO_WM_SLIDE_LAYOUT_CNT" val="1_1"/>
  <p:tag name="KSO_WM_SLIDE_TYPE" val="text"/>
  <p:tag name="KSO_WM_SLIDE_SUBTYPE" val="pureTxt"/>
  <p:tag name="KSO_WM_SLIDE_SIZE" val="720*329"/>
  <p:tag name="KSO_WM_SLIDE_POSITION" val="119*105"/>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4_26*a*1"/>
  <p:tag name="KSO_WM_TEMPLATE_CATEGORY" val="custom"/>
  <p:tag name="KSO_WM_TEMPLATE_INDEX" val="20203884"/>
  <p:tag name="KSO_WM_UNIT_LAYERLEVEL" val="1"/>
  <p:tag name="KSO_WM_TAG_VERSION" val="1.0"/>
  <p:tag name="KSO_WM_BEAUTIFY_FLAG" val="#wm#"/>
  <p:tag name="KSO_WM_UNIT_ISCONTENTSTITLE" val="0"/>
  <p:tag name="KSO_WM_UNIT_NOCLEAR" val="1"/>
  <p:tag name="KSO_WM_UNIT_VALUE" val="5"/>
  <p:tag name="KSO_WM_UNIT_TYPE" val="a"/>
  <p:tag name="KSO_WM_UNIT_INDEX" val="1"/>
  <p:tag name="KSO_WM_UNIT_PRESET_TEXT" val="THANKS"/>
  <p:tag name="KSO_WM_UNIT_ISNUMDGMTITLE" val="0"/>
</p:tagLst>
</file>

<file path=ppt/tags/tag389.xml><?xml version="1.0" encoding="utf-8"?>
<p:tagLst xmlns:p="http://schemas.openxmlformats.org/presentationml/2006/main">
  <p:tag name="KSO_WM_SLIDE_ID" val="custom20203884_26"/>
  <p:tag name="KSO_WM_TEMPLATE_SUBCATEGORY" val="0"/>
  <p:tag name="KSO_WM_TEMPLATE_MASTER_TYPE" val="1"/>
  <p:tag name="KSO_WM_TEMPLATE_COLOR_TYPE" val="1"/>
  <p:tag name="KSO_WM_SLIDE_ITEM_CNT" val="0"/>
  <p:tag name="KSO_WM_SLIDE_INDEX" val="26"/>
  <p:tag name="KSO_WM_TAG_VERSION" val="1.0"/>
  <p:tag name="KSO_WM_BEAUTIFY_FLAG" val="#wm#"/>
  <p:tag name="KSO_WM_TEMPLATE_CATEGORY" val="custom"/>
  <p:tag name="KSO_WM_TEMPLATE_INDEX" val="20203884"/>
  <p:tag name="KSO_WM_SLIDE_TYPE" val="endPage"/>
  <p:tag name="KSO_WM_SLIDE_SUBTYPE" val="pureTxt"/>
  <p:tag name="KSO_WM_SLIDE_LAYOUT" val="a"/>
  <p:tag name="KSO_WM_SLIDE_LAYOUT_CNT"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BEAUTIFY_FLAG" val="#wm#"/>
  <p:tag name="KSO_WM_UNIT_TYPE" val="i"/>
  <p:tag name="KSO_WM_UNIT_INDEX"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2"/>
  <p:tag name="KSO_WM_UNIT_LAYERLEVEL" val="1"/>
  <p:tag name="KSO_WM_TAG_VERSION" val="1.0"/>
  <p:tag name="KSO_WM_BEAUTIFY_FLAG" val="#wm#"/>
  <p:tag name="KSO_WM_UNIT_TYPE" val="i"/>
  <p:tag name="KSO_WM_UNIT_INDEX"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3"/>
  <p:tag name="KSO_WM_UNIT_LAYERLEVEL" val="1"/>
  <p:tag name="KSO_WM_TAG_VERSION" val="1.0"/>
  <p:tag name="KSO_WM_BEAUTIFY_FLAG" val="#wm#"/>
  <p:tag name="KSO_WM_UNIT_TYPE" val="i"/>
  <p:tag name="KSO_WM_UNIT_INDEX" val="3"/>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4"/>
  <p:tag name="KSO_WM_UNIT_LAYERLEVEL" val="1"/>
  <p:tag name="KSO_WM_TAG_VERSION" val="1.0"/>
  <p:tag name="KSO_WM_BEAUTIFY_FLAG" val="#wm#"/>
  <p:tag name="KSO_WM_UNIT_TYPE" val="i"/>
  <p:tag name="KSO_WM_UNIT_INDEX" val="4"/>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5"/>
  <p:tag name="KSO_WM_UNIT_LAYERLEVEL" val="1"/>
  <p:tag name="KSO_WM_TAG_VERSION" val="1.0"/>
  <p:tag name="KSO_WM_BEAUTIFY_FLAG" val="#wm#"/>
  <p:tag name="KSO_WM_UNIT_TYPE" val="i"/>
  <p:tag name="KSO_WM_UNIT_INDEX" val="5"/>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heme/theme1.xml><?xml version="1.0" encoding="utf-8"?>
<a:theme xmlns:a="http://schemas.openxmlformats.org/drawingml/2006/main" name="2_Office 主题​​">
  <a:themeElements>
    <a:clrScheme name="自定义 5">
      <a:dk1>
        <a:sysClr val="windowText" lastClr="000000"/>
      </a:dk1>
      <a:lt1>
        <a:sysClr val="window" lastClr="FFFFFF"/>
      </a:lt1>
      <a:dk2>
        <a:srgbClr val="002842"/>
      </a:dk2>
      <a:lt2>
        <a:srgbClr val="FFFFFF"/>
      </a:lt2>
      <a:accent1>
        <a:srgbClr val="5195A5"/>
      </a:accent1>
      <a:accent2>
        <a:srgbClr val="8CA26C"/>
      </a:accent2>
      <a:accent3>
        <a:srgbClr val="C5B331"/>
      </a:accent3>
      <a:accent4>
        <a:srgbClr val="E1A215"/>
      </a:accent4>
      <a:accent5>
        <a:srgbClr val="E87A20"/>
      </a:accent5>
      <a:accent6>
        <a:srgbClr val="DD431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6849</Words>
  <Application>WPS 演示</Application>
  <PresentationFormat>宽屏</PresentationFormat>
  <Paragraphs>492</Paragraphs>
  <Slides>39</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39</vt:i4>
      </vt:variant>
    </vt:vector>
  </HeadingPairs>
  <TitlesOfParts>
    <vt:vector size="50" baseType="lpstr">
      <vt:lpstr>Arial</vt:lpstr>
      <vt:lpstr>宋体</vt:lpstr>
      <vt:lpstr>Wingdings</vt:lpstr>
      <vt:lpstr>微软雅黑</vt:lpstr>
      <vt:lpstr>汉仪旗黑-85S</vt:lpstr>
      <vt:lpstr>Arial Unicode MS</vt:lpstr>
      <vt:lpstr>Calibri</vt:lpstr>
      <vt:lpstr>仿宋</vt:lpstr>
      <vt:lpstr>Wingdings</vt:lpstr>
      <vt:lpstr>黑体</vt:lpstr>
      <vt:lpstr>2_Office 主题​​</vt:lpstr>
      <vt:lpstr>公立医院绩效考核指标解读 —药事管理部分</vt:lpstr>
      <vt:lpstr>PowerPoint 演示文稿</vt:lpstr>
      <vt:lpstr>指标概述</vt:lpstr>
      <vt:lpstr>PowerPoint 演示文稿</vt:lpstr>
      <vt:lpstr>PowerPoint 演示文稿</vt:lpstr>
      <vt:lpstr>PowerPoint 演示文稿</vt:lpstr>
      <vt:lpstr>PowerPoint 演示文稿</vt:lpstr>
      <vt:lpstr>PowerPoint 演示文稿</vt:lpstr>
      <vt:lpstr>PowerPoint 演示文稿</vt:lpstr>
      <vt:lpstr>药事管理相关指标解读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应对策略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娜娜</dc:creator>
  <cp:lastModifiedBy>Administrator</cp:lastModifiedBy>
  <cp:revision>182</cp:revision>
  <dcterms:created xsi:type="dcterms:W3CDTF">2019-06-19T02:08:00Z</dcterms:created>
  <dcterms:modified xsi:type="dcterms:W3CDTF">2020-08-25T10:52:10Z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