
<file path=[Content_Types].xml><?xml version="1.0" encoding="utf-8"?>
<Types xmlns="http://schemas.openxmlformats.org/package/2006/content-types">
  <Default Extension="jpeg" ContentType="image/jpe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olors1.xml" ContentType="application/vnd.ms-office.chartcolorstyle+xml"/>
  <Override PartName="/ppt/charts/style1.xml" ContentType="application/vnd.ms-office.chartstyl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Lst>
  <p:notesMasterIdLst>
    <p:notesMasterId r:id="rId4"/>
  </p:notesMasterIdLst>
  <p:handoutMasterIdLst>
    <p:handoutMasterId r:id="rId38"/>
  </p:handoutMasterIdLst>
  <p:sldIdLst>
    <p:sldId id="256" r:id="rId3"/>
    <p:sldId id="849" r:id="rId5"/>
    <p:sldId id="1092" r:id="rId6"/>
    <p:sldId id="1097" r:id="rId7"/>
    <p:sldId id="953" r:id="rId8"/>
    <p:sldId id="966" r:id="rId9"/>
    <p:sldId id="956" r:id="rId10"/>
    <p:sldId id="1127" r:id="rId11"/>
    <p:sldId id="961" r:id="rId12"/>
    <p:sldId id="1096" r:id="rId13"/>
    <p:sldId id="1094" r:id="rId14"/>
    <p:sldId id="1106" r:id="rId15"/>
    <p:sldId id="1109" r:id="rId16"/>
    <p:sldId id="1099" r:id="rId17"/>
    <p:sldId id="1100" r:id="rId18"/>
    <p:sldId id="1101" r:id="rId19"/>
    <p:sldId id="1102" r:id="rId20"/>
    <p:sldId id="1103" r:id="rId21"/>
    <p:sldId id="1153" r:id="rId22"/>
    <p:sldId id="1154" r:id="rId23"/>
    <p:sldId id="1155" r:id="rId24"/>
    <p:sldId id="1156" r:id="rId25"/>
    <p:sldId id="696" r:id="rId26"/>
    <p:sldId id="967" r:id="rId27"/>
    <p:sldId id="1110" r:id="rId28"/>
    <p:sldId id="968" r:id="rId29"/>
    <p:sldId id="1113" r:id="rId30"/>
    <p:sldId id="1114" r:id="rId31"/>
    <p:sldId id="1115" r:id="rId32"/>
    <p:sldId id="1116" r:id="rId33"/>
    <p:sldId id="969" r:id="rId34"/>
    <p:sldId id="1118" r:id="rId35"/>
    <p:sldId id="970" r:id="rId36"/>
    <p:sldId id="901" r:id="rId37"/>
  </p:sldIdLst>
  <p:sldSz cx="12801600" cy="7200900"/>
  <p:notesSz cx="6858000" cy="9144000"/>
  <p:defaultTextStyle>
    <a:defPPr>
      <a:defRPr lang="zh-CN"/>
    </a:defPPr>
    <a:lvl1pPr marL="0" algn="l" defTabSz="1069340" rtl="0" eaLnBrk="1" latinLnBrk="0" hangingPunct="1">
      <a:defRPr sz="2100" kern="1200">
        <a:solidFill>
          <a:schemeClr val="tx1"/>
        </a:solidFill>
        <a:latin typeface="+mn-lt"/>
        <a:ea typeface="+mn-ea"/>
        <a:cs typeface="+mn-cs"/>
      </a:defRPr>
    </a:lvl1pPr>
    <a:lvl2pPr marL="534670" algn="l" defTabSz="1069340" rtl="0" eaLnBrk="1" latinLnBrk="0" hangingPunct="1">
      <a:defRPr sz="2100" kern="1200">
        <a:solidFill>
          <a:schemeClr val="tx1"/>
        </a:solidFill>
        <a:latin typeface="+mn-lt"/>
        <a:ea typeface="+mn-ea"/>
        <a:cs typeface="+mn-cs"/>
      </a:defRPr>
    </a:lvl2pPr>
    <a:lvl3pPr marL="1069975" algn="l" defTabSz="1069340" rtl="0" eaLnBrk="1" latinLnBrk="0" hangingPunct="1">
      <a:defRPr sz="2100" kern="1200">
        <a:solidFill>
          <a:schemeClr val="tx1"/>
        </a:solidFill>
        <a:latin typeface="+mn-lt"/>
        <a:ea typeface="+mn-ea"/>
        <a:cs typeface="+mn-cs"/>
      </a:defRPr>
    </a:lvl3pPr>
    <a:lvl4pPr marL="1604645" algn="l" defTabSz="1069340" rtl="0" eaLnBrk="1" latinLnBrk="0" hangingPunct="1">
      <a:defRPr sz="2100" kern="1200">
        <a:solidFill>
          <a:schemeClr val="tx1"/>
        </a:solidFill>
        <a:latin typeface="+mn-lt"/>
        <a:ea typeface="+mn-ea"/>
        <a:cs typeface="+mn-cs"/>
      </a:defRPr>
    </a:lvl4pPr>
    <a:lvl5pPr marL="2139950" algn="l" defTabSz="1069340" rtl="0" eaLnBrk="1" latinLnBrk="0" hangingPunct="1">
      <a:defRPr sz="2100" kern="1200">
        <a:solidFill>
          <a:schemeClr val="tx1"/>
        </a:solidFill>
        <a:latin typeface="+mn-lt"/>
        <a:ea typeface="+mn-ea"/>
        <a:cs typeface="+mn-cs"/>
      </a:defRPr>
    </a:lvl5pPr>
    <a:lvl6pPr marL="2674620" algn="l" defTabSz="1069340" rtl="0" eaLnBrk="1" latinLnBrk="0" hangingPunct="1">
      <a:defRPr sz="2100" kern="1200">
        <a:solidFill>
          <a:schemeClr val="tx1"/>
        </a:solidFill>
        <a:latin typeface="+mn-lt"/>
        <a:ea typeface="+mn-ea"/>
        <a:cs typeface="+mn-cs"/>
      </a:defRPr>
    </a:lvl6pPr>
    <a:lvl7pPr marL="3209290" algn="l" defTabSz="1069340" rtl="0" eaLnBrk="1" latinLnBrk="0" hangingPunct="1">
      <a:defRPr sz="2100" kern="1200">
        <a:solidFill>
          <a:schemeClr val="tx1"/>
        </a:solidFill>
        <a:latin typeface="+mn-lt"/>
        <a:ea typeface="+mn-ea"/>
        <a:cs typeface="+mn-cs"/>
      </a:defRPr>
    </a:lvl7pPr>
    <a:lvl8pPr marL="3744595" algn="l" defTabSz="1069340" rtl="0" eaLnBrk="1" latinLnBrk="0" hangingPunct="1">
      <a:defRPr sz="2100" kern="1200">
        <a:solidFill>
          <a:schemeClr val="tx1"/>
        </a:solidFill>
        <a:latin typeface="+mn-lt"/>
        <a:ea typeface="+mn-ea"/>
        <a:cs typeface="+mn-cs"/>
      </a:defRPr>
    </a:lvl8pPr>
    <a:lvl9pPr marL="4279265" algn="l" defTabSz="1069340" rtl="0" eaLnBrk="1" latinLnBrk="0" hangingPunct="1">
      <a:defRPr sz="21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 id="7" name="1206988966@qq.com" initials="1" lastIdx="1" clrIdx="2"/>
  <p:cmAuthor id="1" name="Wangzhi gang" initials="Wg" lastIdx="1" clrIdx="0"/>
  <p:cmAuthor id="8" name="姜伟光" initials="姜" lastIdx="1" clrIdx="0"/>
  <p:cmAuthor id="2" name="作者" initials="A" lastIdx="1" clrIdx="1"/>
  <p:cmAuthor id="3" name="lenovo" initials="l" lastIdx="6" clrIdx="2"/>
  <p:cmAuthor id="4" name="Administrator" initials="A" lastIdx="4" clrIdx="3"/>
  <p:cmAuthor id="5" name="宋洁然" initials="宋" lastIdx="2" clrIdx="1"/>
  <p:cmAuthor id="6" name="ming qiu" initials="m" lastIdx="1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005490"/>
    <a:srgbClr val="DAD2C6"/>
    <a:srgbClr val="2471B5"/>
    <a:srgbClr val="808080"/>
    <a:srgbClr val="C00000"/>
    <a:srgbClr val="4276AA"/>
    <a:srgbClr val="9BBB59"/>
    <a:srgbClr val="3498DB"/>
    <a:srgbClr val="1AA3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15" autoAdjust="0"/>
    <p:restoredTop sz="94660"/>
  </p:normalViewPr>
  <p:slideViewPr>
    <p:cSldViewPr showGuides="1">
      <p:cViewPr>
        <p:scale>
          <a:sx n="50" d="100"/>
          <a:sy n="50" d="100"/>
        </p:scale>
        <p:origin x="-1182" y="-384"/>
      </p:cViewPr>
      <p:guideLst>
        <p:guide orient="horz" pos="2215"/>
        <p:guide pos="4631"/>
      </p:guideLst>
    </p:cSldViewPr>
  </p:slideViewPr>
  <p:notesTextViewPr>
    <p:cViewPr>
      <p:scale>
        <a:sx n="1" d="1"/>
        <a:sy n="1" d="1"/>
      </p:scale>
      <p:origin x="0" y="0"/>
    </p:cViewPr>
  </p:notesTextViewPr>
  <p:sorterViewPr>
    <p:cViewPr>
      <p:scale>
        <a:sx n="50" d="100"/>
        <a:sy n="50" d="100"/>
      </p:scale>
      <p:origin x="0" y="0"/>
    </p:cViewPr>
  </p:sorter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2" Type="http://schemas.openxmlformats.org/officeDocument/2006/relationships/commentAuthors" Target="commentAuthors.xml"/><Relationship Id="rId41" Type="http://schemas.openxmlformats.org/officeDocument/2006/relationships/tableStyles" Target="tableStyles.xml"/><Relationship Id="rId40" Type="http://schemas.openxmlformats.org/officeDocument/2006/relationships/viewProps" Target="viewProps.xml"/><Relationship Id="rId4" Type="http://schemas.openxmlformats.org/officeDocument/2006/relationships/notesMaster" Target="notesMasters/notesMaster1.xml"/><Relationship Id="rId39" Type="http://schemas.openxmlformats.org/officeDocument/2006/relationships/presProps" Target="presProps.xml"/><Relationship Id="rId38" Type="http://schemas.openxmlformats.org/officeDocument/2006/relationships/handoutMaster" Target="handoutMasters/handoutMaster1.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66748136380301"/>
          <c:y val="0.023970818134445"/>
          <c:w val="0.94144"/>
          <c:h val="0.76872"/>
        </c:manualLayout>
      </c:layout>
      <c:barChart>
        <c:barDir val="col"/>
        <c:grouping val="clustered"/>
        <c:varyColors val="0"/>
        <c:ser>
          <c:idx val="0"/>
          <c:order val="0"/>
          <c:tx>
            <c:strRef>
              <c:f>Sheet1!$B$1</c:f>
              <c:strCache>
                <c:ptCount val="1"/>
                <c:pt idx="0">
                  <c:v>跨省就医占比（%）</c:v>
                </c:pt>
              </c:strCache>
            </c:strRef>
          </c:tx>
          <c:spPr>
            <a:solidFill>
              <a:srgbClr val="0070C0"/>
            </a:solidFill>
            <a:ln>
              <a:noFill/>
            </a:ln>
            <a:effectLst/>
          </c:spPr>
          <c:invertIfNegative val="0"/>
          <c:dLbls>
            <c:delete val="1"/>
          </c:dLbls>
          <c:cat>
            <c:numRef>
              <c:f>Sheet1!$A$2:$A$5</c:f>
              <c:numCache>
                <c:formatCode>General</c:formatCode>
                <c:ptCount val="4"/>
                <c:pt idx="0">
                  <c:v>2016</c:v>
                </c:pt>
                <c:pt idx="1">
                  <c:v>2017</c:v>
                </c:pt>
                <c:pt idx="2">
                  <c:v>2018</c:v>
                </c:pt>
                <c:pt idx="3">
                  <c:v>2019</c:v>
                </c:pt>
              </c:numCache>
            </c:numRef>
          </c:cat>
          <c:val>
            <c:numRef>
              <c:f>Sheet1!$B$2:$B$5</c:f>
              <c:numCache>
                <c:formatCode>General</c:formatCode>
                <c:ptCount val="4"/>
                <c:pt idx="0">
                  <c:v>6.45</c:v>
                </c:pt>
                <c:pt idx="1">
                  <c:v>6.57</c:v>
                </c:pt>
                <c:pt idx="2">
                  <c:v>6.74</c:v>
                </c:pt>
                <c:pt idx="3">
                  <c:v>6.74</c:v>
                </c:pt>
              </c:numCache>
            </c:numRef>
          </c:val>
        </c:ser>
        <c:dLbls>
          <c:showLegendKey val="0"/>
          <c:showVal val="0"/>
          <c:showCatName val="0"/>
          <c:showSerName val="0"/>
          <c:showPercent val="0"/>
          <c:showBubbleSize val="0"/>
        </c:dLbls>
        <c:gapWidth val="219"/>
        <c:overlap val="-27"/>
        <c:axId val="728090544"/>
        <c:axId val="515371729"/>
      </c:barChart>
      <c:catAx>
        <c:axId val="728090544"/>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p>
        </c:txPr>
        <c:crossAx val="515371729"/>
        <c:crosses val="autoZero"/>
        <c:auto val="1"/>
        <c:lblAlgn val="ctr"/>
        <c:lblOffset val="100"/>
        <c:noMultiLvlLbl val="0"/>
      </c:catAx>
      <c:valAx>
        <c:axId val="51537172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p>
        </c:txPr>
        <c:crossAx val="728090544"/>
        <c:crosses val="autoZero"/>
        <c:crossBetween val="between"/>
      </c:valAx>
      <c:spPr>
        <a:noFill/>
        <a:ln>
          <a:noFill/>
        </a:ln>
        <a:effectLst/>
      </c:spPr>
    </c:plotArea>
    <c:legend>
      <c:legendPos val="b"/>
      <c:layout/>
      <c:overlay val="0"/>
      <c:spPr>
        <a:noFill/>
        <a:ln>
          <a:noFill/>
        </a:ln>
        <a:effectLst/>
      </c:spPr>
      <c:txPr>
        <a:bodyPr rot="0" spcFirstLastPara="0"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noFill/>
    <a:ln>
      <a:noFill/>
    </a:ln>
    <a:effectLst/>
  </c:spPr>
  <c:txPr>
    <a:bodyPr/>
    <a:lstStyle/>
    <a:p>
      <a:pPr>
        <a:defRPr lang="zh-CN"/>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BC03DA-8B7D-447E-9C29-3A60D78EE7F9}"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924613-4AE4-47A1-995F-688A24B3495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1069340" rtl="0" eaLnBrk="1" latinLnBrk="0" hangingPunct="1">
      <a:defRPr sz="1400" kern="1200">
        <a:solidFill>
          <a:schemeClr val="tx1"/>
        </a:solidFill>
        <a:latin typeface="+mn-lt"/>
        <a:ea typeface="+mn-ea"/>
        <a:cs typeface="+mn-cs"/>
      </a:defRPr>
    </a:lvl1pPr>
    <a:lvl2pPr marL="534670" algn="l" defTabSz="1069340" rtl="0" eaLnBrk="1" latinLnBrk="0" hangingPunct="1">
      <a:defRPr sz="1400" kern="1200">
        <a:solidFill>
          <a:schemeClr val="tx1"/>
        </a:solidFill>
        <a:latin typeface="+mn-lt"/>
        <a:ea typeface="+mn-ea"/>
        <a:cs typeface="+mn-cs"/>
      </a:defRPr>
    </a:lvl2pPr>
    <a:lvl3pPr marL="1069975" algn="l" defTabSz="1069340" rtl="0" eaLnBrk="1" latinLnBrk="0" hangingPunct="1">
      <a:defRPr sz="1400" kern="1200">
        <a:solidFill>
          <a:schemeClr val="tx1"/>
        </a:solidFill>
        <a:latin typeface="+mn-lt"/>
        <a:ea typeface="+mn-ea"/>
        <a:cs typeface="+mn-cs"/>
      </a:defRPr>
    </a:lvl3pPr>
    <a:lvl4pPr marL="1604645" algn="l" defTabSz="1069340" rtl="0" eaLnBrk="1" latinLnBrk="0" hangingPunct="1">
      <a:defRPr sz="1400" kern="1200">
        <a:solidFill>
          <a:schemeClr val="tx1"/>
        </a:solidFill>
        <a:latin typeface="+mn-lt"/>
        <a:ea typeface="+mn-ea"/>
        <a:cs typeface="+mn-cs"/>
      </a:defRPr>
    </a:lvl4pPr>
    <a:lvl5pPr marL="2139950" algn="l" defTabSz="1069340" rtl="0" eaLnBrk="1" latinLnBrk="0" hangingPunct="1">
      <a:defRPr sz="1400" kern="1200">
        <a:solidFill>
          <a:schemeClr val="tx1"/>
        </a:solidFill>
        <a:latin typeface="+mn-lt"/>
        <a:ea typeface="+mn-ea"/>
        <a:cs typeface="+mn-cs"/>
      </a:defRPr>
    </a:lvl5pPr>
    <a:lvl6pPr marL="2674620" algn="l" defTabSz="1069340" rtl="0" eaLnBrk="1" latinLnBrk="0" hangingPunct="1">
      <a:defRPr sz="1400" kern="1200">
        <a:solidFill>
          <a:schemeClr val="tx1"/>
        </a:solidFill>
        <a:latin typeface="+mn-lt"/>
        <a:ea typeface="+mn-ea"/>
        <a:cs typeface="+mn-cs"/>
      </a:defRPr>
    </a:lvl6pPr>
    <a:lvl7pPr marL="3209290" algn="l" defTabSz="1069340" rtl="0" eaLnBrk="1" latinLnBrk="0" hangingPunct="1">
      <a:defRPr sz="1400" kern="1200">
        <a:solidFill>
          <a:schemeClr val="tx1"/>
        </a:solidFill>
        <a:latin typeface="+mn-lt"/>
        <a:ea typeface="+mn-ea"/>
        <a:cs typeface="+mn-cs"/>
      </a:defRPr>
    </a:lvl7pPr>
    <a:lvl8pPr marL="3744595" algn="l" defTabSz="1069340" rtl="0" eaLnBrk="1" latinLnBrk="0" hangingPunct="1">
      <a:defRPr sz="1400" kern="1200">
        <a:solidFill>
          <a:schemeClr val="tx1"/>
        </a:solidFill>
        <a:latin typeface="+mn-lt"/>
        <a:ea typeface="+mn-ea"/>
        <a:cs typeface="+mn-cs"/>
      </a:defRPr>
    </a:lvl8pPr>
    <a:lvl9pPr marL="4279265" algn="l" defTabSz="1069340"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1924613-4AE4-47A1-995F-688A24B34954}"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10246A8-00F8-4693-8BA3-47DB9DE25660}"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8" Type="http://schemas.openxmlformats.org/officeDocument/2006/relationships/tags" Target="../tags/tag57.xml"/><Relationship Id="rId57" Type="http://schemas.openxmlformats.org/officeDocument/2006/relationships/tags" Target="../tags/tag56.xml"/><Relationship Id="rId56" Type="http://schemas.openxmlformats.org/officeDocument/2006/relationships/tags" Target="../tags/tag55.xml"/><Relationship Id="rId55" Type="http://schemas.openxmlformats.org/officeDocument/2006/relationships/tags" Target="../tags/tag54.xml"/><Relationship Id="rId54" Type="http://schemas.openxmlformats.org/officeDocument/2006/relationships/tags" Target="../tags/tag53.xml"/><Relationship Id="rId53" Type="http://schemas.openxmlformats.org/officeDocument/2006/relationships/tags" Target="../tags/tag52.xml"/><Relationship Id="rId52" Type="http://schemas.openxmlformats.org/officeDocument/2006/relationships/tags" Target="../tags/tag51.xml"/><Relationship Id="rId51" Type="http://schemas.openxmlformats.org/officeDocument/2006/relationships/tags" Target="../tags/tag50.xml"/><Relationship Id="rId50" Type="http://schemas.openxmlformats.org/officeDocument/2006/relationships/tags" Target="../tags/tag49.xml"/><Relationship Id="rId5" Type="http://schemas.openxmlformats.org/officeDocument/2006/relationships/tags" Target="../tags/tag4.xml"/><Relationship Id="rId49" Type="http://schemas.openxmlformats.org/officeDocument/2006/relationships/tags" Target="../tags/tag48.xml"/><Relationship Id="rId48" Type="http://schemas.openxmlformats.org/officeDocument/2006/relationships/tags" Target="../tags/tag47.xml"/><Relationship Id="rId47" Type="http://schemas.openxmlformats.org/officeDocument/2006/relationships/tags" Target="../tags/tag46.xml"/><Relationship Id="rId46" Type="http://schemas.openxmlformats.org/officeDocument/2006/relationships/tags" Target="../tags/tag45.xml"/><Relationship Id="rId45" Type="http://schemas.openxmlformats.org/officeDocument/2006/relationships/tags" Target="../tags/tag44.xml"/><Relationship Id="rId44" Type="http://schemas.openxmlformats.org/officeDocument/2006/relationships/tags" Target="../tags/tag43.xml"/><Relationship Id="rId43" Type="http://schemas.openxmlformats.org/officeDocument/2006/relationships/tags" Target="../tags/tag42.xml"/><Relationship Id="rId42" Type="http://schemas.openxmlformats.org/officeDocument/2006/relationships/tags" Target="../tags/tag41.xml"/><Relationship Id="rId41" Type="http://schemas.openxmlformats.org/officeDocument/2006/relationships/tags" Target="../tags/tag40.xml"/><Relationship Id="rId40" Type="http://schemas.openxmlformats.org/officeDocument/2006/relationships/tags" Target="../tags/tag39.xml"/><Relationship Id="rId4" Type="http://schemas.openxmlformats.org/officeDocument/2006/relationships/tags" Target="../tags/tag3.xml"/><Relationship Id="rId39" Type="http://schemas.openxmlformats.org/officeDocument/2006/relationships/tags" Target="../tags/tag38.xml"/><Relationship Id="rId38" Type="http://schemas.openxmlformats.org/officeDocument/2006/relationships/tags" Target="../tags/tag37.xml"/><Relationship Id="rId37" Type="http://schemas.openxmlformats.org/officeDocument/2006/relationships/tags" Target="../tags/tag36.xml"/><Relationship Id="rId36" Type="http://schemas.openxmlformats.org/officeDocument/2006/relationships/tags" Target="../tags/tag35.xml"/><Relationship Id="rId35" Type="http://schemas.openxmlformats.org/officeDocument/2006/relationships/tags" Target="../tags/tag34.xml"/><Relationship Id="rId34" Type="http://schemas.openxmlformats.org/officeDocument/2006/relationships/tags" Target="../tags/tag33.xml"/><Relationship Id="rId33" Type="http://schemas.openxmlformats.org/officeDocument/2006/relationships/tags" Target="../tags/tag32.xml"/><Relationship Id="rId32" Type="http://schemas.openxmlformats.org/officeDocument/2006/relationships/tags" Target="../tags/tag31.xml"/><Relationship Id="rId31" Type="http://schemas.openxmlformats.org/officeDocument/2006/relationships/tags" Target="../tags/tag30.xml"/><Relationship Id="rId30" Type="http://schemas.openxmlformats.org/officeDocument/2006/relationships/tags" Target="../tags/tag29.xml"/><Relationship Id="rId3" Type="http://schemas.openxmlformats.org/officeDocument/2006/relationships/tags" Target="../tags/tag2.xml"/><Relationship Id="rId29" Type="http://schemas.openxmlformats.org/officeDocument/2006/relationships/tags" Target="../tags/tag28.xml"/><Relationship Id="rId28" Type="http://schemas.openxmlformats.org/officeDocument/2006/relationships/tags" Target="../tags/tag27.xml"/><Relationship Id="rId27" Type="http://schemas.openxmlformats.org/officeDocument/2006/relationships/tags" Target="../tags/tag26.xml"/><Relationship Id="rId26" Type="http://schemas.openxmlformats.org/officeDocument/2006/relationships/tags" Target="../tags/tag25.xml"/><Relationship Id="rId25" Type="http://schemas.openxmlformats.org/officeDocument/2006/relationships/tags" Target="../tags/tag24.xml"/><Relationship Id="rId24" Type="http://schemas.openxmlformats.org/officeDocument/2006/relationships/tags" Target="../tags/tag23.xml"/><Relationship Id="rId23" Type="http://schemas.openxmlformats.org/officeDocument/2006/relationships/tags" Target="../tags/tag22.xml"/><Relationship Id="rId22" Type="http://schemas.openxmlformats.org/officeDocument/2006/relationships/tags" Target="../tags/tag21.xml"/><Relationship Id="rId21" Type="http://schemas.openxmlformats.org/officeDocument/2006/relationships/tags" Target="../tags/tag20.xml"/><Relationship Id="rId20" Type="http://schemas.openxmlformats.org/officeDocument/2006/relationships/tags" Target="../tags/tag19.xml"/><Relationship Id="rId2" Type="http://schemas.openxmlformats.org/officeDocument/2006/relationships/tags" Target="../tags/tag1.xml"/><Relationship Id="rId19" Type="http://schemas.openxmlformats.org/officeDocument/2006/relationships/tags" Target="../tags/tag18.xml"/><Relationship Id="rId18" Type="http://schemas.openxmlformats.org/officeDocument/2006/relationships/tags" Target="../tags/tag17.xml"/><Relationship Id="rId17" Type="http://schemas.openxmlformats.org/officeDocument/2006/relationships/tags" Target="../tags/tag16.xml"/><Relationship Id="rId16" Type="http://schemas.openxmlformats.org/officeDocument/2006/relationships/tags" Target="../tags/tag15.xml"/><Relationship Id="rId15" Type="http://schemas.openxmlformats.org/officeDocument/2006/relationships/tags" Target="../tags/tag14.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648272" y="288082"/>
            <a:ext cx="8656229" cy="901690"/>
          </a:xfrm>
        </p:spPr>
        <p:txBody>
          <a:bodyPr>
            <a:normAutofit/>
          </a:bodyPr>
          <a:lstStyle>
            <a:lvl1pPr algn="l">
              <a:defRPr sz="4000">
                <a:solidFill>
                  <a:schemeClr val="tx1">
                    <a:lumMod val="75000"/>
                    <a:lumOff val="25000"/>
                  </a:schemeClr>
                </a:solidFill>
              </a:defRPr>
            </a:lvl1p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DC92ECF9-1C64-45C7-A351-5C2B04CB53AB}"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E00B7EE-1E89-4FFA-B365-5BB8C644522A}" type="slidenum">
              <a:rPr lang="zh-CN" altLang="en-US" smtClean="0"/>
            </a:fld>
            <a:endParaRPr lang="zh-CN" altLang="en-US"/>
          </a:p>
        </p:txBody>
      </p:sp>
      <p:sp>
        <p:nvSpPr>
          <p:cNvPr id="7" name="Line 45"/>
          <p:cNvSpPr>
            <a:spLocks noChangeShapeType="1"/>
          </p:cNvSpPr>
          <p:nvPr userDrawn="1"/>
        </p:nvSpPr>
        <p:spPr bwMode="auto">
          <a:xfrm>
            <a:off x="843348" y="1083655"/>
            <a:ext cx="5989500" cy="0"/>
          </a:xfrm>
          <a:prstGeom prst="line">
            <a:avLst/>
          </a:prstGeom>
          <a:solidFill>
            <a:schemeClr val="accent1">
              <a:lumMod val="75000"/>
            </a:schemeClr>
          </a:solidFill>
          <a:ln w="9525">
            <a:solidFill>
              <a:srgbClr val="760000"/>
            </a:solidFill>
            <a:round/>
          </a:ln>
        </p:spPr>
        <p:txBody>
          <a:bodyPr wrap="none" lIns="109678" tIns="54838" rIns="109678" bIns="54838" anchor="ctr"/>
          <a:lstStyle/>
          <a:p>
            <a:endParaRPr lang="zh-CN" altLang="en-US" dirty="0">
              <a:latin typeface="微软雅黑" panose="020B0503020204020204" pitchFamily="34" charset="-122"/>
              <a:ea typeface="微软雅黑" panose="020B0503020204020204" pitchFamily="34" charset="-122"/>
            </a:endParaRPr>
          </a:p>
        </p:txBody>
      </p:sp>
      <p:sp>
        <p:nvSpPr>
          <p:cNvPr id="8" name="流程图: 延期 8"/>
          <p:cNvSpPr/>
          <p:nvPr userDrawn="1"/>
        </p:nvSpPr>
        <p:spPr>
          <a:xfrm>
            <a:off x="25617" y="432098"/>
            <a:ext cx="1409206" cy="894076"/>
          </a:xfrm>
          <a:custGeom>
            <a:avLst/>
            <a:gdLst>
              <a:gd name="connsiteX0" fmla="*/ 0 w 2304653"/>
              <a:gd name="connsiteY0" fmla="*/ 0 h 1872208"/>
              <a:gd name="connsiteX1" fmla="*/ 1152327 w 2304653"/>
              <a:gd name="connsiteY1" fmla="*/ 0 h 1872208"/>
              <a:gd name="connsiteX2" fmla="*/ 2304654 w 2304653"/>
              <a:gd name="connsiteY2" fmla="*/ 936104 h 1872208"/>
              <a:gd name="connsiteX3" fmla="*/ 1152327 w 2304653"/>
              <a:gd name="connsiteY3" fmla="*/ 1872208 h 1872208"/>
              <a:gd name="connsiteX4" fmla="*/ 0 w 2304653"/>
              <a:gd name="connsiteY4" fmla="*/ 1872208 h 1872208"/>
              <a:gd name="connsiteX5" fmla="*/ 0 w 2304653"/>
              <a:gd name="connsiteY5" fmla="*/ 0 h 1872208"/>
              <a:gd name="connsiteX0-1" fmla="*/ 0 w 3204064"/>
              <a:gd name="connsiteY0-2" fmla="*/ 0 h 1887198"/>
              <a:gd name="connsiteX1-3" fmla="*/ 2051737 w 3204064"/>
              <a:gd name="connsiteY1-4" fmla="*/ 14990 h 1887198"/>
              <a:gd name="connsiteX2-5" fmla="*/ 3204064 w 3204064"/>
              <a:gd name="connsiteY2-6" fmla="*/ 951094 h 1887198"/>
              <a:gd name="connsiteX3-7" fmla="*/ 2051737 w 3204064"/>
              <a:gd name="connsiteY3-8" fmla="*/ 1887198 h 1887198"/>
              <a:gd name="connsiteX4-9" fmla="*/ 899410 w 3204064"/>
              <a:gd name="connsiteY4-10" fmla="*/ 1887198 h 1887198"/>
              <a:gd name="connsiteX5-11" fmla="*/ 0 w 3204064"/>
              <a:gd name="connsiteY5-12" fmla="*/ 0 h 1887198"/>
              <a:gd name="connsiteX0-13" fmla="*/ 0 w 3204064"/>
              <a:gd name="connsiteY0-14" fmla="*/ 0 h 1887198"/>
              <a:gd name="connsiteX1-15" fmla="*/ 2051737 w 3204064"/>
              <a:gd name="connsiteY1-16" fmla="*/ 14990 h 1887198"/>
              <a:gd name="connsiteX2-17" fmla="*/ 3204064 w 3204064"/>
              <a:gd name="connsiteY2-18" fmla="*/ 951094 h 1887198"/>
              <a:gd name="connsiteX3-19" fmla="*/ 2051737 w 3204064"/>
              <a:gd name="connsiteY3-20" fmla="*/ 1887198 h 1887198"/>
              <a:gd name="connsiteX4-21" fmla="*/ 29980 w 3204064"/>
              <a:gd name="connsiteY4-22" fmla="*/ 1887198 h 1887198"/>
              <a:gd name="connsiteX5-23" fmla="*/ 0 w 3204064"/>
              <a:gd name="connsiteY5-24" fmla="*/ 0 h 1887198"/>
              <a:gd name="connsiteX0-25" fmla="*/ 0 w 3189073"/>
              <a:gd name="connsiteY0-26" fmla="*/ 0 h 1872208"/>
              <a:gd name="connsiteX1-27" fmla="*/ 2036746 w 3189073"/>
              <a:gd name="connsiteY1-28" fmla="*/ 0 h 1872208"/>
              <a:gd name="connsiteX2-29" fmla="*/ 3189073 w 3189073"/>
              <a:gd name="connsiteY2-30" fmla="*/ 936104 h 1872208"/>
              <a:gd name="connsiteX3-31" fmla="*/ 2036746 w 3189073"/>
              <a:gd name="connsiteY3-32" fmla="*/ 1872208 h 1872208"/>
              <a:gd name="connsiteX4-33" fmla="*/ 14989 w 3189073"/>
              <a:gd name="connsiteY4-34" fmla="*/ 1872208 h 1872208"/>
              <a:gd name="connsiteX5-35" fmla="*/ 0 w 3189073"/>
              <a:gd name="connsiteY5-36" fmla="*/ 0 h 1872208"/>
              <a:gd name="connsiteX0-37" fmla="*/ 0 w 3848302"/>
              <a:gd name="connsiteY0-38" fmla="*/ 14991 h 1872208"/>
              <a:gd name="connsiteX1-39" fmla="*/ 2695975 w 3848302"/>
              <a:gd name="connsiteY1-40" fmla="*/ 0 h 1872208"/>
              <a:gd name="connsiteX2-41" fmla="*/ 3848302 w 3848302"/>
              <a:gd name="connsiteY2-42" fmla="*/ 936104 h 1872208"/>
              <a:gd name="connsiteX3-43" fmla="*/ 2695975 w 3848302"/>
              <a:gd name="connsiteY3-44" fmla="*/ 1872208 h 1872208"/>
              <a:gd name="connsiteX4-45" fmla="*/ 674218 w 3848302"/>
              <a:gd name="connsiteY4-46" fmla="*/ 1872208 h 1872208"/>
              <a:gd name="connsiteX5-47" fmla="*/ 0 w 3848302"/>
              <a:gd name="connsiteY5-48" fmla="*/ 14991 h 1872208"/>
              <a:gd name="connsiteX0-49" fmla="*/ 0 w 3848302"/>
              <a:gd name="connsiteY0-50" fmla="*/ 14991 h 1902188"/>
              <a:gd name="connsiteX1-51" fmla="*/ 2695975 w 3848302"/>
              <a:gd name="connsiteY1-52" fmla="*/ 0 h 1902188"/>
              <a:gd name="connsiteX2-53" fmla="*/ 3848302 w 3848302"/>
              <a:gd name="connsiteY2-54" fmla="*/ 936104 h 1902188"/>
              <a:gd name="connsiteX3-55" fmla="*/ 2695975 w 3848302"/>
              <a:gd name="connsiteY3-56" fmla="*/ 1872208 h 1902188"/>
              <a:gd name="connsiteX4-57" fmla="*/ 31469 w 3848302"/>
              <a:gd name="connsiteY4-58" fmla="*/ 1902188 h 1902188"/>
              <a:gd name="connsiteX5-59" fmla="*/ 0 w 3848302"/>
              <a:gd name="connsiteY5-60" fmla="*/ 14991 h 1902188"/>
              <a:gd name="connsiteX0-61" fmla="*/ 0 w 3864784"/>
              <a:gd name="connsiteY0-62" fmla="*/ 29981 h 1902188"/>
              <a:gd name="connsiteX1-63" fmla="*/ 2712457 w 3864784"/>
              <a:gd name="connsiteY1-64" fmla="*/ 0 h 1902188"/>
              <a:gd name="connsiteX2-65" fmla="*/ 3864784 w 3864784"/>
              <a:gd name="connsiteY2-66" fmla="*/ 936104 h 1902188"/>
              <a:gd name="connsiteX3-67" fmla="*/ 2712457 w 3864784"/>
              <a:gd name="connsiteY3-68" fmla="*/ 1872208 h 1902188"/>
              <a:gd name="connsiteX4-69" fmla="*/ 47951 w 3864784"/>
              <a:gd name="connsiteY4-70" fmla="*/ 1902188 h 1902188"/>
              <a:gd name="connsiteX5-71" fmla="*/ 0 w 3864784"/>
              <a:gd name="connsiteY5-72" fmla="*/ 29981 h 1902188"/>
              <a:gd name="connsiteX0-73" fmla="*/ 0 w 3831822"/>
              <a:gd name="connsiteY0-74" fmla="*/ 14990 h 1902188"/>
              <a:gd name="connsiteX1-75" fmla="*/ 2679495 w 3831822"/>
              <a:gd name="connsiteY1-76" fmla="*/ 0 h 1902188"/>
              <a:gd name="connsiteX2-77" fmla="*/ 3831822 w 3831822"/>
              <a:gd name="connsiteY2-78" fmla="*/ 936104 h 1902188"/>
              <a:gd name="connsiteX3-79" fmla="*/ 2679495 w 3831822"/>
              <a:gd name="connsiteY3-80" fmla="*/ 1872208 h 1902188"/>
              <a:gd name="connsiteX4-81" fmla="*/ 14989 w 3831822"/>
              <a:gd name="connsiteY4-82" fmla="*/ 1902188 h 1902188"/>
              <a:gd name="connsiteX5-83" fmla="*/ 0 w 3831822"/>
              <a:gd name="connsiteY5-84" fmla="*/ 14990 h 190218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831822" h="1902188">
                <a:moveTo>
                  <a:pt x="0" y="14990"/>
                </a:moveTo>
                <a:lnTo>
                  <a:pt x="2679495" y="0"/>
                </a:lnTo>
                <a:cubicBezTo>
                  <a:pt x="3315908" y="0"/>
                  <a:pt x="3831822" y="419108"/>
                  <a:pt x="3831822" y="936104"/>
                </a:cubicBezTo>
                <a:cubicBezTo>
                  <a:pt x="3831822" y="1453100"/>
                  <a:pt x="3315908" y="1872208"/>
                  <a:pt x="2679495" y="1872208"/>
                </a:cubicBezTo>
                <a:lnTo>
                  <a:pt x="14989" y="1902188"/>
                </a:lnTo>
                <a:lnTo>
                  <a:pt x="0" y="14990"/>
                </a:lnTo>
                <a:close/>
              </a:path>
            </a:pathLst>
          </a:cu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52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52000">
                                          <p:cBhvr additive="base">
                                            <p:cTn id="7" dur="500" fill="hold"/>
                                            <p:tgtEl>
                                              <p:spTgt spid="2"/>
                                            </p:tgtEl>
                                            <p:attrNameLst>
                                              <p:attrName>ppt_x</p:attrName>
                                            </p:attrNameLst>
                                          </p:cBhvr>
                                          <p:tavLst>
                                            <p:tav tm="0">
                                              <p:val>
                                                <p:strVal val="0-#ppt_w/2"/>
                                              </p:val>
                                            </p:tav>
                                            <p:tav tm="100000">
                                              <p:val>
                                                <p:strVal val="#ppt_x"/>
                                              </p:val>
                                            </p:tav>
                                          </p:tavLst>
                                        </p:anim>
                                        <p:anim calcmode="lin" valueType="num" p14:bounceEnd="52000">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C92ECF9-1C64-45C7-A351-5C2B04CB53AB}"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E00B7EE-1E89-4FFA-B365-5BB8C644522A}"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标题和内容">
    <p:bg>
      <p:bgPr>
        <a:gradFill flip="none" rotWithShape="1">
          <a:gsLst>
            <a:gs pos="26000">
              <a:srgbClr val="EBECF0"/>
            </a:gs>
            <a:gs pos="0">
              <a:srgbClr val="D7D9E1"/>
            </a:gs>
            <a:gs pos="100000">
              <a:schemeClr val="bg1"/>
            </a:gs>
          </a:gsLst>
          <a:lin ang="5400000" scaled="1"/>
          <a:tileRect/>
        </a:gra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6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cxnSp>
        <p:nvCxnSpPr>
          <p:cNvPr id="7" name="直接连接符 6"/>
          <p:cNvCxnSpPr/>
          <p:nvPr userDrawn="1"/>
        </p:nvCxnSpPr>
        <p:spPr>
          <a:xfrm>
            <a:off x="1057807" y="875557"/>
            <a:ext cx="10988421"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2" name="Group 7"/>
          <p:cNvGrpSpPr/>
          <p:nvPr userDrawn="1"/>
        </p:nvGrpSpPr>
        <p:grpSpPr bwMode="auto">
          <a:xfrm>
            <a:off x="452940" y="410053"/>
            <a:ext cx="546521" cy="288371"/>
            <a:chOff x="0" y="0"/>
            <a:chExt cx="1041399" cy="549275"/>
          </a:xfrm>
        </p:grpSpPr>
        <p:sp>
          <p:nvSpPr>
            <p:cNvPr id="13" name="Freeform 16"/>
            <p:cNvSpPr/>
            <p:nvPr/>
          </p:nvSpPr>
          <p:spPr bwMode="auto">
            <a:xfrm>
              <a:off x="0" y="0"/>
              <a:ext cx="361950" cy="549275"/>
            </a:xfrm>
            <a:custGeom>
              <a:avLst/>
              <a:gdLst>
                <a:gd name="T0" fmla="*/ 4 w 400"/>
                <a:gd name="T1" fmla="*/ 92 h 608"/>
                <a:gd name="T2" fmla="*/ 96 w 400"/>
                <a:gd name="T3" fmla="*/ 0 h 608"/>
                <a:gd name="T4" fmla="*/ 400 w 400"/>
                <a:gd name="T5" fmla="*/ 304 h 608"/>
                <a:gd name="T6" fmla="*/ 96 w 400"/>
                <a:gd name="T7" fmla="*/ 608 h 608"/>
                <a:gd name="T8" fmla="*/ 0 w 400"/>
                <a:gd name="T9" fmla="*/ 512 h 608"/>
                <a:gd name="T10" fmla="*/ 212 w 400"/>
                <a:gd name="T11" fmla="*/ 300 h 608"/>
                <a:gd name="T12" fmla="*/ 4 w 400"/>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400" h="608">
                  <a:moveTo>
                    <a:pt x="4" y="92"/>
                  </a:moveTo>
                  <a:lnTo>
                    <a:pt x="96" y="0"/>
                  </a:lnTo>
                  <a:lnTo>
                    <a:pt x="400" y="304"/>
                  </a:lnTo>
                  <a:lnTo>
                    <a:pt x="96" y="608"/>
                  </a:lnTo>
                  <a:lnTo>
                    <a:pt x="0" y="512"/>
                  </a:lnTo>
                  <a:lnTo>
                    <a:pt x="212" y="300"/>
                  </a:lnTo>
                  <a:lnTo>
                    <a:pt x="4" y="92"/>
                  </a:lnTo>
                  <a:close/>
                </a:path>
              </a:pathLst>
            </a:custGeom>
            <a:gradFill>
              <a:gsLst>
                <a:gs pos="52000">
                  <a:srgbClr val="2373B7"/>
                </a:gs>
                <a:gs pos="0">
                  <a:srgbClr val="198BD1"/>
                </a:gs>
                <a:gs pos="100000">
                  <a:srgbClr val="2F5597"/>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360"/>
            </a:p>
          </p:txBody>
        </p:sp>
        <p:sp>
          <p:nvSpPr>
            <p:cNvPr id="14" name="Freeform 17"/>
            <p:cNvSpPr/>
            <p:nvPr/>
          </p:nvSpPr>
          <p:spPr bwMode="auto">
            <a:xfrm>
              <a:off x="338137" y="0"/>
              <a:ext cx="360362" cy="549275"/>
            </a:xfrm>
            <a:custGeom>
              <a:avLst/>
              <a:gdLst>
                <a:gd name="T0" fmla="*/ 4 w 399"/>
                <a:gd name="T1" fmla="*/ 92 h 608"/>
                <a:gd name="T2" fmla="*/ 96 w 399"/>
                <a:gd name="T3" fmla="*/ 0 h 608"/>
                <a:gd name="T4" fmla="*/ 399 w 399"/>
                <a:gd name="T5" fmla="*/ 304 h 608"/>
                <a:gd name="T6" fmla="*/ 96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6" y="0"/>
                  </a:lnTo>
                  <a:lnTo>
                    <a:pt x="399" y="304"/>
                  </a:lnTo>
                  <a:lnTo>
                    <a:pt x="96" y="608"/>
                  </a:lnTo>
                  <a:lnTo>
                    <a:pt x="0" y="512"/>
                  </a:lnTo>
                  <a:lnTo>
                    <a:pt x="212" y="300"/>
                  </a:lnTo>
                  <a:lnTo>
                    <a:pt x="4" y="92"/>
                  </a:lnTo>
                  <a:close/>
                </a:path>
              </a:pathLst>
            </a:custGeom>
            <a:gradFill>
              <a:gsLst>
                <a:gs pos="52000">
                  <a:srgbClr val="2373B7"/>
                </a:gs>
                <a:gs pos="0">
                  <a:srgbClr val="198BD1"/>
                </a:gs>
                <a:gs pos="100000">
                  <a:srgbClr val="2F5597"/>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360"/>
            </a:p>
          </p:txBody>
        </p:sp>
        <p:sp>
          <p:nvSpPr>
            <p:cNvPr id="15" name="Freeform 18"/>
            <p:cNvSpPr/>
            <p:nvPr/>
          </p:nvSpPr>
          <p:spPr bwMode="auto">
            <a:xfrm>
              <a:off x="681037" y="0"/>
              <a:ext cx="360362" cy="549275"/>
            </a:xfrm>
            <a:custGeom>
              <a:avLst/>
              <a:gdLst>
                <a:gd name="T0" fmla="*/ 4 w 399"/>
                <a:gd name="T1" fmla="*/ 92 h 608"/>
                <a:gd name="T2" fmla="*/ 95 w 399"/>
                <a:gd name="T3" fmla="*/ 0 h 608"/>
                <a:gd name="T4" fmla="*/ 399 w 399"/>
                <a:gd name="T5" fmla="*/ 304 h 608"/>
                <a:gd name="T6" fmla="*/ 95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5" y="0"/>
                  </a:lnTo>
                  <a:lnTo>
                    <a:pt x="399" y="304"/>
                  </a:lnTo>
                  <a:lnTo>
                    <a:pt x="95" y="608"/>
                  </a:lnTo>
                  <a:lnTo>
                    <a:pt x="0" y="512"/>
                  </a:lnTo>
                  <a:lnTo>
                    <a:pt x="212" y="300"/>
                  </a:lnTo>
                  <a:lnTo>
                    <a:pt x="4" y="92"/>
                  </a:lnTo>
                  <a:close/>
                </a:path>
              </a:pathLst>
            </a:custGeom>
            <a:gradFill>
              <a:gsLst>
                <a:gs pos="52000">
                  <a:srgbClr val="2373B7"/>
                </a:gs>
                <a:gs pos="0">
                  <a:srgbClr val="198BD1"/>
                </a:gs>
                <a:gs pos="100000">
                  <a:srgbClr val="2F5597"/>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360"/>
            </a:p>
          </p:txBody>
        </p:sp>
      </p:grpSp>
      <p:sp>
        <p:nvSpPr>
          <p:cNvPr id="18" name="TextBox 15"/>
          <p:cNvSpPr txBox="1"/>
          <p:nvPr userDrawn="1"/>
        </p:nvSpPr>
        <p:spPr>
          <a:xfrm>
            <a:off x="11340550" y="338794"/>
            <a:ext cx="939885" cy="478155"/>
          </a:xfrm>
          <a:prstGeom prst="rect">
            <a:avLst/>
          </a:prstGeom>
          <a:noFill/>
        </p:spPr>
        <p:txBody>
          <a:bodyPr wrap="square" rtlCol="0">
            <a:spAutoFit/>
          </a:bodyPr>
          <a:lstStyle/>
          <a:p>
            <a:pPr algn="ctr"/>
            <a:r>
              <a:rPr lang="zh-CN" altLang="en-US" sz="2520" b="0" dirty="0">
                <a:solidFill>
                  <a:schemeClr val="accent5"/>
                </a:solidFill>
                <a:latin typeface="微软雅黑 Light" panose="020B0502040204020203" pitchFamily="34" charset="-122"/>
                <a:ea typeface="微软雅黑 Light" panose="020B0502040204020203" pitchFamily="34" charset="-122"/>
              </a:rPr>
              <a:t> </a:t>
            </a:r>
            <a:endParaRPr lang="zh-CN" altLang="en-US" sz="2520" b="0" dirty="0">
              <a:solidFill>
                <a:schemeClr val="accent5"/>
              </a:solidFill>
              <a:latin typeface="微软雅黑 Light" panose="020B0502040204020203" pitchFamily="34" charset="-122"/>
              <a:ea typeface="微软雅黑 Light" panose="020B0502040204020203" pitchFamily="34" charset="-122"/>
            </a:endParaRPr>
          </a:p>
        </p:txBody>
      </p:sp>
      <p:sp>
        <p:nvSpPr>
          <p:cNvPr id="8" name="Rectangle 42"/>
          <p:cNvSpPr/>
          <p:nvPr userDrawn="1"/>
        </p:nvSpPr>
        <p:spPr>
          <a:xfrm>
            <a:off x="0" y="6772275"/>
            <a:ext cx="12801600" cy="428625"/>
          </a:xfrm>
          <a:prstGeom prst="rect">
            <a:avLst/>
          </a:pr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eaLnBrk="0" fontAlgn="base" hangingPunct="0">
              <a:spcBef>
                <a:spcPct val="0"/>
              </a:spcBef>
              <a:spcAft>
                <a:spcPct val="0"/>
              </a:spcAft>
              <a:defRPr>
                <a:solidFill>
                  <a:schemeClr val="tx1"/>
                </a:solidFill>
                <a:latin typeface="Calibri" panose="020F0502020204030204" charset="0"/>
              </a:defRPr>
            </a:lvl6pPr>
            <a:lvl7pPr marL="2971800" indent="-228600" eaLnBrk="0" fontAlgn="base" hangingPunct="0">
              <a:spcBef>
                <a:spcPct val="0"/>
              </a:spcBef>
              <a:spcAft>
                <a:spcPct val="0"/>
              </a:spcAft>
              <a:defRPr>
                <a:solidFill>
                  <a:schemeClr val="tx1"/>
                </a:solidFill>
                <a:latin typeface="Calibri" panose="020F0502020204030204" charset="0"/>
              </a:defRPr>
            </a:lvl7pPr>
            <a:lvl8pPr marL="3429000" indent="-228600" eaLnBrk="0" fontAlgn="base" hangingPunct="0">
              <a:spcBef>
                <a:spcPct val="0"/>
              </a:spcBef>
              <a:spcAft>
                <a:spcPct val="0"/>
              </a:spcAft>
              <a:defRPr>
                <a:solidFill>
                  <a:schemeClr val="tx1"/>
                </a:solidFill>
                <a:latin typeface="Calibri" panose="020F0502020204030204" charset="0"/>
              </a:defRPr>
            </a:lvl8pPr>
            <a:lvl9pPr marL="3886200" indent="-228600" eaLnBrk="0" fontAlgn="base" hangingPunct="0">
              <a:spcBef>
                <a:spcPct val="0"/>
              </a:spcBef>
              <a:spcAft>
                <a:spcPct val="0"/>
              </a:spcAft>
              <a:defRPr>
                <a:solidFill>
                  <a:schemeClr val="tx1"/>
                </a:solidFill>
                <a:latin typeface="Calibri" panose="020F0502020204030204" charset="0"/>
              </a:defRPr>
            </a:lvl9pPr>
          </a:lstStyle>
          <a:p>
            <a:pPr algn="ctr" eaLnBrk="1" hangingPunct="1">
              <a:lnSpc>
                <a:spcPct val="120000"/>
              </a:lnSpc>
              <a:defRPr/>
            </a:pPr>
            <a:endParaRPr lang="zh-CN" altLang="zh-CN" sz="2205">
              <a:solidFill>
                <a:srgbClr val="FFFFFF"/>
              </a:solidFill>
              <a:latin typeface="Arial" panose="020B0604020202020204" pitchFamily="34" charset="0"/>
              <a:ea typeface="思源黑体 CN Normal" panose="020B0400000000000000" pitchFamily="34" charset="-122"/>
              <a:sym typeface="Arial" panose="020B0604020202020204" pitchFamily="34" charset="0"/>
            </a:endParaRPr>
          </a:p>
        </p:txBody>
      </p:sp>
      <p:sp>
        <p:nvSpPr>
          <p:cNvPr id="3" name="文本框 2"/>
          <p:cNvSpPr txBox="1"/>
          <p:nvPr userDrawn="1"/>
        </p:nvSpPr>
        <p:spPr>
          <a:xfrm>
            <a:off x="9077960" y="6772275"/>
            <a:ext cx="3723640" cy="414020"/>
          </a:xfrm>
          <a:prstGeom prst="rect">
            <a:avLst/>
          </a:prstGeom>
          <a:noFill/>
        </p:spPr>
        <p:txBody>
          <a:bodyPr wrap="square" rtlCol="0">
            <a:spAutoFit/>
          </a:bodyPr>
          <a:p>
            <a:r>
              <a:rPr lang="en-US" altLang="zh-CN" b="1">
                <a:solidFill>
                  <a:schemeClr val="bg1"/>
                </a:solidFill>
                <a:latin typeface="微软雅黑" panose="020B0503020204020204" pitchFamily="34" charset="-122"/>
                <a:ea typeface="微软雅黑" panose="020B0503020204020204" pitchFamily="34" charset="-122"/>
              </a:rPr>
              <a:t>-</a:t>
            </a:r>
            <a:r>
              <a:rPr lang="zh-CN" altLang="en-US" b="1">
                <a:solidFill>
                  <a:schemeClr val="bg1"/>
                </a:solidFill>
                <a:latin typeface="微软雅黑" panose="020B0503020204020204" pitchFamily="34" charset="-122"/>
                <a:ea typeface="微软雅黑" panose="020B0503020204020204" pitchFamily="34" charset="-122"/>
              </a:rPr>
              <a:t>国家卫生健康委医政医管局</a:t>
            </a:r>
            <a:r>
              <a:rPr lang="en-US" altLang="zh-CN" b="1">
                <a:solidFill>
                  <a:schemeClr val="bg1"/>
                </a:solidFill>
                <a:latin typeface="微软雅黑" panose="020B0503020204020204" pitchFamily="34" charset="-122"/>
                <a:ea typeface="微软雅黑" panose="020B0503020204020204" pitchFamily="34" charset="-122"/>
              </a:rPr>
              <a:t>-</a:t>
            </a:r>
            <a:endParaRPr lang="en-US" altLang="zh-CN" b="1">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3000">
        <p15:prstTrans prst="pageCurlDouble"/>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自定义版式">
    <p:bg>
      <p:bgPr>
        <a:solidFill>
          <a:schemeClr val="bg1"/>
        </a:solidFill>
        <a:effectLst/>
      </p:bgPr>
    </p:bg>
    <p:spTree>
      <p:nvGrpSpPr>
        <p:cNvPr id="1" name=""/>
        <p:cNvGrpSpPr/>
        <p:nvPr/>
      </p:nvGrpSpPr>
      <p:grpSpPr>
        <a:xfrm>
          <a:off x="0" y="0"/>
          <a:ext cx="0" cy="0"/>
          <a:chOff x="0" y="0"/>
          <a:chExt cx="0" cy="0"/>
        </a:xfrm>
      </p:grpSpPr>
      <p:sp>
        <p:nvSpPr>
          <p:cNvPr id="3" name="矩形 2"/>
          <p:cNvSpPr/>
          <p:nvPr userDrawn="1"/>
        </p:nvSpPr>
        <p:spPr>
          <a:xfrm>
            <a:off x="3108960" y="2425700"/>
            <a:ext cx="9692641" cy="7200900"/>
          </a:xfrm>
          <a:prstGeom prst="rect">
            <a:avLst/>
          </a:prstGeom>
          <a:gradFill>
            <a:gsLst>
              <a:gs pos="0">
                <a:schemeClr val="bg1">
                  <a:alpha val="0"/>
                </a:schemeClr>
              </a:gs>
              <a:gs pos="27000">
                <a:schemeClr val="bg1">
                  <a:alpha val="80000"/>
                </a:schemeClr>
              </a:gs>
            </a:gsLst>
            <a:lin ang="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205"/>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grpSp>
        <p:nvGrpSpPr>
          <p:cNvPr id="4" name="组合 3"/>
          <p:cNvGrpSpPr/>
          <p:nvPr userDrawn="1"/>
        </p:nvGrpSpPr>
        <p:grpSpPr>
          <a:xfrm>
            <a:off x="-3334" y="1264158"/>
            <a:ext cx="12808744" cy="4640929"/>
            <a:chOff x="-108" y="15"/>
            <a:chExt cx="19211" cy="6961"/>
          </a:xfrm>
        </p:grpSpPr>
        <p:sp>
          <p:nvSpPr>
            <p:cNvPr id="7" name="Rectangle 27"/>
            <p:cNvSpPr/>
            <p:nvPr>
              <p:custDataLst>
                <p:tags r:id="rId2"/>
              </p:custDataLst>
            </p:nvPr>
          </p:nvSpPr>
          <p:spPr>
            <a:xfrm>
              <a:off x="-108" y="15"/>
              <a:ext cx="19211" cy="696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15"/>
            </a:p>
          </p:txBody>
        </p:sp>
        <p:grpSp>
          <p:nvGrpSpPr>
            <p:cNvPr id="8" name="Group 29"/>
            <p:cNvGrpSpPr/>
            <p:nvPr>
              <p:custDataLst>
                <p:tags r:id="rId3"/>
              </p:custDataLst>
            </p:nvPr>
          </p:nvGrpSpPr>
          <p:grpSpPr>
            <a:xfrm rot="1800000">
              <a:off x="13529" y="1376"/>
              <a:ext cx="4910" cy="5112"/>
              <a:chOff x="8349573" y="-1673337"/>
              <a:chExt cx="6162676" cy="6416675"/>
            </a:xfrm>
            <a:solidFill>
              <a:schemeClr val="accent3">
                <a:alpha val="16000"/>
              </a:schemeClr>
            </a:solidFill>
          </p:grpSpPr>
          <p:sp>
            <p:nvSpPr>
              <p:cNvPr id="9" name="Freeform 319"/>
              <p:cNvSpPr>
                <a:spLocks noEditPoints="1"/>
              </p:cNvSpPr>
              <p:nvPr>
                <p:custDataLst>
                  <p:tags r:id="rId4"/>
                </p:custDataLst>
              </p:nvPr>
            </p:nvSpPr>
            <p:spPr bwMode="auto">
              <a:xfrm>
                <a:off x="8349573" y="-1673337"/>
                <a:ext cx="2501900" cy="2171700"/>
              </a:xfrm>
              <a:custGeom>
                <a:avLst/>
                <a:gdLst>
                  <a:gd name="T0" fmla="*/ 1576 w 1576"/>
                  <a:gd name="T1" fmla="*/ 1368 h 1368"/>
                  <a:gd name="T2" fmla="*/ 0 w 1576"/>
                  <a:gd name="T3" fmla="*/ 1368 h 1368"/>
                  <a:gd name="T4" fmla="*/ 788 w 1576"/>
                  <a:gd name="T5" fmla="*/ 0 h 1368"/>
                  <a:gd name="T6" fmla="*/ 1576 w 1576"/>
                  <a:gd name="T7" fmla="*/ 1368 h 1368"/>
                  <a:gd name="T8" fmla="*/ 40 w 1576"/>
                  <a:gd name="T9" fmla="*/ 1344 h 1368"/>
                  <a:gd name="T10" fmla="*/ 1536 w 1576"/>
                  <a:gd name="T11" fmla="*/ 1344 h 1368"/>
                  <a:gd name="T12" fmla="*/ 788 w 1576"/>
                  <a:gd name="T13" fmla="*/ 47 h 1368"/>
                  <a:gd name="T14" fmla="*/ 40 w 1576"/>
                  <a:gd name="T15" fmla="*/ 1344 h 13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76" h="1368">
                    <a:moveTo>
                      <a:pt x="1576" y="1368"/>
                    </a:moveTo>
                    <a:lnTo>
                      <a:pt x="0" y="1368"/>
                    </a:lnTo>
                    <a:lnTo>
                      <a:pt x="788" y="0"/>
                    </a:lnTo>
                    <a:lnTo>
                      <a:pt x="1576" y="1368"/>
                    </a:lnTo>
                    <a:close/>
                    <a:moveTo>
                      <a:pt x="40" y="1344"/>
                    </a:moveTo>
                    <a:lnTo>
                      <a:pt x="1536" y="1344"/>
                    </a:lnTo>
                    <a:lnTo>
                      <a:pt x="788" y="47"/>
                    </a:lnTo>
                    <a:lnTo>
                      <a:pt x="40" y="1344"/>
                    </a:lnTo>
                    <a:close/>
                  </a:path>
                </a:pathLst>
              </a:custGeom>
              <a:grpFill/>
              <a:ln w="0">
                <a:noFill/>
                <a:round/>
              </a:ln>
            </p:spPr>
            <p:txBody>
              <a:bodyPr vert="horz" wrap="square" lIns="72008" tIns="36004" rIns="72008" bIns="36004" numCol="1" anchor="t" anchorCtr="0" compatLnSpc="1"/>
              <a:lstStyle/>
              <a:p>
                <a:endParaRPr lang="id-ID" sz="1415"/>
              </a:p>
            </p:txBody>
          </p:sp>
          <p:sp>
            <p:nvSpPr>
              <p:cNvPr id="10" name="Freeform 320"/>
              <p:cNvSpPr>
                <a:spLocks noEditPoints="1"/>
              </p:cNvSpPr>
              <p:nvPr>
                <p:custDataLst>
                  <p:tags r:id="rId5"/>
                </p:custDataLst>
              </p:nvPr>
            </p:nvSpPr>
            <p:spPr bwMode="auto">
              <a:xfrm>
                <a:off x="9570361" y="-1655875"/>
                <a:ext cx="2503488" cy="2171700"/>
              </a:xfrm>
              <a:custGeom>
                <a:avLst/>
                <a:gdLst>
                  <a:gd name="T0" fmla="*/ 788 w 1577"/>
                  <a:gd name="T1" fmla="*/ 1368 h 1368"/>
                  <a:gd name="T2" fmla="*/ 0 w 1577"/>
                  <a:gd name="T3" fmla="*/ 0 h 1368"/>
                  <a:gd name="T4" fmla="*/ 1577 w 1577"/>
                  <a:gd name="T5" fmla="*/ 0 h 1368"/>
                  <a:gd name="T6" fmla="*/ 788 w 1577"/>
                  <a:gd name="T7" fmla="*/ 1368 h 1368"/>
                  <a:gd name="T8" fmla="*/ 41 w 1577"/>
                  <a:gd name="T9" fmla="*/ 24 h 1368"/>
                  <a:gd name="T10" fmla="*/ 788 w 1577"/>
                  <a:gd name="T11" fmla="*/ 1321 h 1368"/>
                  <a:gd name="T12" fmla="*/ 1536 w 1577"/>
                  <a:gd name="T13" fmla="*/ 24 h 1368"/>
                  <a:gd name="T14" fmla="*/ 41 w 1577"/>
                  <a:gd name="T15" fmla="*/ 24 h 13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77" h="1368">
                    <a:moveTo>
                      <a:pt x="788" y="1368"/>
                    </a:moveTo>
                    <a:lnTo>
                      <a:pt x="0" y="0"/>
                    </a:lnTo>
                    <a:lnTo>
                      <a:pt x="1577" y="0"/>
                    </a:lnTo>
                    <a:lnTo>
                      <a:pt x="788" y="1368"/>
                    </a:lnTo>
                    <a:close/>
                    <a:moveTo>
                      <a:pt x="41" y="24"/>
                    </a:moveTo>
                    <a:lnTo>
                      <a:pt x="788" y="1321"/>
                    </a:lnTo>
                    <a:lnTo>
                      <a:pt x="1536" y="24"/>
                    </a:lnTo>
                    <a:lnTo>
                      <a:pt x="41" y="24"/>
                    </a:lnTo>
                    <a:close/>
                  </a:path>
                </a:pathLst>
              </a:custGeom>
              <a:grpFill/>
              <a:ln w="0">
                <a:noFill/>
                <a:round/>
              </a:ln>
            </p:spPr>
            <p:txBody>
              <a:bodyPr vert="horz" wrap="square" lIns="72008" tIns="36004" rIns="72008" bIns="36004" numCol="1" anchor="t" anchorCtr="0" compatLnSpc="1"/>
              <a:lstStyle/>
              <a:p>
                <a:endParaRPr lang="id-ID" sz="1415"/>
              </a:p>
            </p:txBody>
          </p:sp>
          <p:sp>
            <p:nvSpPr>
              <p:cNvPr id="11" name="Freeform 321"/>
              <p:cNvSpPr>
                <a:spLocks noEditPoints="1"/>
              </p:cNvSpPr>
              <p:nvPr>
                <p:custDataLst>
                  <p:tags r:id="rId6"/>
                </p:custDataLst>
              </p:nvPr>
            </p:nvSpPr>
            <p:spPr bwMode="auto">
              <a:xfrm>
                <a:off x="10787973" y="-1673337"/>
                <a:ext cx="2501900" cy="2171700"/>
              </a:xfrm>
              <a:custGeom>
                <a:avLst/>
                <a:gdLst>
                  <a:gd name="T0" fmla="*/ 1576 w 1576"/>
                  <a:gd name="T1" fmla="*/ 1368 h 1368"/>
                  <a:gd name="T2" fmla="*/ 0 w 1576"/>
                  <a:gd name="T3" fmla="*/ 1368 h 1368"/>
                  <a:gd name="T4" fmla="*/ 788 w 1576"/>
                  <a:gd name="T5" fmla="*/ 0 h 1368"/>
                  <a:gd name="T6" fmla="*/ 1576 w 1576"/>
                  <a:gd name="T7" fmla="*/ 1368 h 1368"/>
                  <a:gd name="T8" fmla="*/ 40 w 1576"/>
                  <a:gd name="T9" fmla="*/ 1344 h 1368"/>
                  <a:gd name="T10" fmla="*/ 1536 w 1576"/>
                  <a:gd name="T11" fmla="*/ 1344 h 1368"/>
                  <a:gd name="T12" fmla="*/ 788 w 1576"/>
                  <a:gd name="T13" fmla="*/ 47 h 1368"/>
                  <a:gd name="T14" fmla="*/ 40 w 1576"/>
                  <a:gd name="T15" fmla="*/ 1344 h 13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76" h="1368">
                    <a:moveTo>
                      <a:pt x="1576" y="1368"/>
                    </a:moveTo>
                    <a:lnTo>
                      <a:pt x="0" y="1368"/>
                    </a:lnTo>
                    <a:lnTo>
                      <a:pt x="788" y="0"/>
                    </a:lnTo>
                    <a:lnTo>
                      <a:pt x="1576" y="1368"/>
                    </a:lnTo>
                    <a:close/>
                    <a:moveTo>
                      <a:pt x="40" y="1344"/>
                    </a:moveTo>
                    <a:lnTo>
                      <a:pt x="1536" y="1344"/>
                    </a:lnTo>
                    <a:lnTo>
                      <a:pt x="788" y="47"/>
                    </a:lnTo>
                    <a:lnTo>
                      <a:pt x="40" y="1344"/>
                    </a:lnTo>
                    <a:close/>
                  </a:path>
                </a:pathLst>
              </a:custGeom>
              <a:grpFill/>
              <a:ln w="0">
                <a:noFill/>
                <a:round/>
              </a:ln>
            </p:spPr>
            <p:txBody>
              <a:bodyPr vert="horz" wrap="square" lIns="72008" tIns="36004" rIns="72008" bIns="36004" numCol="1" anchor="t" anchorCtr="0" compatLnSpc="1"/>
              <a:lstStyle/>
              <a:p>
                <a:endParaRPr lang="id-ID" sz="1415"/>
              </a:p>
            </p:txBody>
          </p:sp>
          <p:sp>
            <p:nvSpPr>
              <p:cNvPr id="12" name="Freeform 322"/>
              <p:cNvSpPr>
                <a:spLocks noEditPoints="1"/>
              </p:cNvSpPr>
              <p:nvPr>
                <p:custDataLst>
                  <p:tags r:id="rId7"/>
                </p:custDataLst>
              </p:nvPr>
            </p:nvSpPr>
            <p:spPr bwMode="auto">
              <a:xfrm>
                <a:off x="12008761" y="-1655875"/>
                <a:ext cx="2503488" cy="2171700"/>
              </a:xfrm>
              <a:custGeom>
                <a:avLst/>
                <a:gdLst>
                  <a:gd name="T0" fmla="*/ 789 w 1577"/>
                  <a:gd name="T1" fmla="*/ 1368 h 1368"/>
                  <a:gd name="T2" fmla="*/ 0 w 1577"/>
                  <a:gd name="T3" fmla="*/ 0 h 1368"/>
                  <a:gd name="T4" fmla="*/ 1577 w 1577"/>
                  <a:gd name="T5" fmla="*/ 0 h 1368"/>
                  <a:gd name="T6" fmla="*/ 789 w 1577"/>
                  <a:gd name="T7" fmla="*/ 1368 h 1368"/>
                  <a:gd name="T8" fmla="*/ 41 w 1577"/>
                  <a:gd name="T9" fmla="*/ 24 h 1368"/>
                  <a:gd name="T10" fmla="*/ 789 w 1577"/>
                  <a:gd name="T11" fmla="*/ 1321 h 1368"/>
                  <a:gd name="T12" fmla="*/ 1536 w 1577"/>
                  <a:gd name="T13" fmla="*/ 24 h 1368"/>
                  <a:gd name="T14" fmla="*/ 41 w 1577"/>
                  <a:gd name="T15" fmla="*/ 24 h 13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77" h="1368">
                    <a:moveTo>
                      <a:pt x="789" y="1368"/>
                    </a:moveTo>
                    <a:lnTo>
                      <a:pt x="0" y="0"/>
                    </a:lnTo>
                    <a:lnTo>
                      <a:pt x="1577" y="0"/>
                    </a:lnTo>
                    <a:lnTo>
                      <a:pt x="789" y="1368"/>
                    </a:lnTo>
                    <a:close/>
                    <a:moveTo>
                      <a:pt x="41" y="24"/>
                    </a:moveTo>
                    <a:lnTo>
                      <a:pt x="789" y="1321"/>
                    </a:lnTo>
                    <a:lnTo>
                      <a:pt x="1536" y="24"/>
                    </a:lnTo>
                    <a:lnTo>
                      <a:pt x="41" y="24"/>
                    </a:lnTo>
                    <a:close/>
                  </a:path>
                </a:pathLst>
              </a:custGeom>
              <a:grpFill/>
              <a:ln w="0">
                <a:noFill/>
                <a:round/>
              </a:ln>
            </p:spPr>
            <p:txBody>
              <a:bodyPr vert="horz" wrap="square" lIns="72008" tIns="36004" rIns="72008" bIns="36004" numCol="1" anchor="t" anchorCtr="0" compatLnSpc="1"/>
              <a:lstStyle/>
              <a:p>
                <a:endParaRPr lang="id-ID" sz="1415"/>
              </a:p>
            </p:txBody>
          </p:sp>
          <p:sp>
            <p:nvSpPr>
              <p:cNvPr id="13" name="Freeform 323"/>
              <p:cNvSpPr>
                <a:spLocks noEditPoints="1"/>
              </p:cNvSpPr>
              <p:nvPr>
                <p:custDataLst>
                  <p:tags r:id="rId8"/>
                </p:custDataLst>
              </p:nvPr>
            </p:nvSpPr>
            <p:spPr bwMode="auto">
              <a:xfrm>
                <a:off x="8349573" y="460263"/>
                <a:ext cx="2501900" cy="2168525"/>
              </a:xfrm>
              <a:custGeom>
                <a:avLst/>
                <a:gdLst>
                  <a:gd name="T0" fmla="*/ 788 w 1576"/>
                  <a:gd name="T1" fmla="*/ 1366 h 1366"/>
                  <a:gd name="T2" fmla="*/ 0 w 1576"/>
                  <a:gd name="T3" fmla="*/ 0 h 1366"/>
                  <a:gd name="T4" fmla="*/ 1576 w 1576"/>
                  <a:gd name="T5" fmla="*/ 0 h 1366"/>
                  <a:gd name="T6" fmla="*/ 788 w 1576"/>
                  <a:gd name="T7" fmla="*/ 1366 h 1366"/>
                  <a:gd name="T8" fmla="*/ 40 w 1576"/>
                  <a:gd name="T9" fmla="*/ 24 h 1366"/>
                  <a:gd name="T10" fmla="*/ 788 w 1576"/>
                  <a:gd name="T11" fmla="*/ 1318 h 1366"/>
                  <a:gd name="T12" fmla="*/ 1536 w 1576"/>
                  <a:gd name="T13" fmla="*/ 24 h 1366"/>
                  <a:gd name="T14" fmla="*/ 40 w 1576"/>
                  <a:gd name="T15" fmla="*/ 24 h 13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76" h="1366">
                    <a:moveTo>
                      <a:pt x="788" y="1366"/>
                    </a:moveTo>
                    <a:lnTo>
                      <a:pt x="0" y="0"/>
                    </a:lnTo>
                    <a:lnTo>
                      <a:pt x="1576" y="0"/>
                    </a:lnTo>
                    <a:lnTo>
                      <a:pt x="788" y="1366"/>
                    </a:lnTo>
                    <a:close/>
                    <a:moveTo>
                      <a:pt x="40" y="24"/>
                    </a:moveTo>
                    <a:lnTo>
                      <a:pt x="788" y="1318"/>
                    </a:lnTo>
                    <a:lnTo>
                      <a:pt x="1536" y="24"/>
                    </a:lnTo>
                    <a:lnTo>
                      <a:pt x="40" y="24"/>
                    </a:lnTo>
                    <a:close/>
                  </a:path>
                </a:pathLst>
              </a:custGeom>
              <a:grpFill/>
              <a:ln w="0">
                <a:noFill/>
                <a:round/>
              </a:ln>
            </p:spPr>
            <p:txBody>
              <a:bodyPr vert="horz" wrap="square" lIns="72008" tIns="36004" rIns="72008" bIns="36004" numCol="1" anchor="t" anchorCtr="0" compatLnSpc="1"/>
              <a:lstStyle/>
              <a:p>
                <a:endParaRPr lang="id-ID" sz="1415"/>
              </a:p>
            </p:txBody>
          </p:sp>
          <p:sp>
            <p:nvSpPr>
              <p:cNvPr id="14" name="Freeform 324"/>
              <p:cNvSpPr>
                <a:spLocks noEditPoints="1"/>
              </p:cNvSpPr>
              <p:nvPr>
                <p:custDataLst>
                  <p:tags r:id="rId9"/>
                </p:custDataLst>
              </p:nvPr>
            </p:nvSpPr>
            <p:spPr bwMode="auto">
              <a:xfrm>
                <a:off x="9570361" y="441213"/>
                <a:ext cx="2503488" cy="2168525"/>
              </a:xfrm>
              <a:custGeom>
                <a:avLst/>
                <a:gdLst>
                  <a:gd name="T0" fmla="*/ 1577 w 1577"/>
                  <a:gd name="T1" fmla="*/ 1366 h 1366"/>
                  <a:gd name="T2" fmla="*/ 0 w 1577"/>
                  <a:gd name="T3" fmla="*/ 1366 h 1366"/>
                  <a:gd name="T4" fmla="*/ 788 w 1577"/>
                  <a:gd name="T5" fmla="*/ 0 h 1366"/>
                  <a:gd name="T6" fmla="*/ 1577 w 1577"/>
                  <a:gd name="T7" fmla="*/ 1366 h 1366"/>
                  <a:gd name="T8" fmla="*/ 41 w 1577"/>
                  <a:gd name="T9" fmla="*/ 1342 h 1366"/>
                  <a:gd name="T10" fmla="*/ 1536 w 1577"/>
                  <a:gd name="T11" fmla="*/ 1342 h 1366"/>
                  <a:gd name="T12" fmla="*/ 788 w 1577"/>
                  <a:gd name="T13" fmla="*/ 47 h 1366"/>
                  <a:gd name="T14" fmla="*/ 41 w 1577"/>
                  <a:gd name="T15" fmla="*/ 1342 h 13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77" h="1366">
                    <a:moveTo>
                      <a:pt x="1577" y="1366"/>
                    </a:moveTo>
                    <a:lnTo>
                      <a:pt x="0" y="1366"/>
                    </a:lnTo>
                    <a:lnTo>
                      <a:pt x="788" y="0"/>
                    </a:lnTo>
                    <a:lnTo>
                      <a:pt x="1577" y="1366"/>
                    </a:lnTo>
                    <a:close/>
                    <a:moveTo>
                      <a:pt x="41" y="1342"/>
                    </a:moveTo>
                    <a:lnTo>
                      <a:pt x="1536" y="1342"/>
                    </a:lnTo>
                    <a:lnTo>
                      <a:pt x="788" y="47"/>
                    </a:lnTo>
                    <a:lnTo>
                      <a:pt x="41" y="1342"/>
                    </a:lnTo>
                    <a:close/>
                  </a:path>
                </a:pathLst>
              </a:custGeom>
              <a:grpFill/>
              <a:ln w="0">
                <a:noFill/>
                <a:round/>
              </a:ln>
            </p:spPr>
            <p:txBody>
              <a:bodyPr vert="horz" wrap="square" lIns="72008" tIns="36004" rIns="72008" bIns="36004" numCol="1" anchor="t" anchorCtr="0" compatLnSpc="1"/>
              <a:lstStyle/>
              <a:p>
                <a:endParaRPr lang="id-ID" sz="1415"/>
              </a:p>
            </p:txBody>
          </p:sp>
          <p:sp>
            <p:nvSpPr>
              <p:cNvPr id="15" name="Freeform 325"/>
              <p:cNvSpPr>
                <a:spLocks noEditPoints="1"/>
              </p:cNvSpPr>
              <p:nvPr>
                <p:custDataLst>
                  <p:tags r:id="rId10"/>
                </p:custDataLst>
              </p:nvPr>
            </p:nvSpPr>
            <p:spPr bwMode="auto">
              <a:xfrm>
                <a:off x="10787973" y="460263"/>
                <a:ext cx="2501900" cy="2168525"/>
              </a:xfrm>
              <a:custGeom>
                <a:avLst/>
                <a:gdLst>
                  <a:gd name="T0" fmla="*/ 788 w 1576"/>
                  <a:gd name="T1" fmla="*/ 1366 h 1366"/>
                  <a:gd name="T2" fmla="*/ 0 w 1576"/>
                  <a:gd name="T3" fmla="*/ 0 h 1366"/>
                  <a:gd name="T4" fmla="*/ 1576 w 1576"/>
                  <a:gd name="T5" fmla="*/ 0 h 1366"/>
                  <a:gd name="T6" fmla="*/ 788 w 1576"/>
                  <a:gd name="T7" fmla="*/ 1366 h 1366"/>
                  <a:gd name="T8" fmla="*/ 40 w 1576"/>
                  <a:gd name="T9" fmla="*/ 24 h 1366"/>
                  <a:gd name="T10" fmla="*/ 788 w 1576"/>
                  <a:gd name="T11" fmla="*/ 1318 h 1366"/>
                  <a:gd name="T12" fmla="*/ 1536 w 1576"/>
                  <a:gd name="T13" fmla="*/ 24 h 1366"/>
                  <a:gd name="T14" fmla="*/ 40 w 1576"/>
                  <a:gd name="T15" fmla="*/ 24 h 13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76" h="1366">
                    <a:moveTo>
                      <a:pt x="788" y="1366"/>
                    </a:moveTo>
                    <a:lnTo>
                      <a:pt x="0" y="0"/>
                    </a:lnTo>
                    <a:lnTo>
                      <a:pt x="1576" y="0"/>
                    </a:lnTo>
                    <a:lnTo>
                      <a:pt x="788" y="1366"/>
                    </a:lnTo>
                    <a:close/>
                    <a:moveTo>
                      <a:pt x="40" y="24"/>
                    </a:moveTo>
                    <a:lnTo>
                      <a:pt x="788" y="1318"/>
                    </a:lnTo>
                    <a:lnTo>
                      <a:pt x="1536" y="24"/>
                    </a:lnTo>
                    <a:lnTo>
                      <a:pt x="40" y="24"/>
                    </a:lnTo>
                    <a:close/>
                  </a:path>
                </a:pathLst>
              </a:custGeom>
              <a:grpFill/>
              <a:ln w="0">
                <a:noFill/>
                <a:round/>
              </a:ln>
            </p:spPr>
            <p:txBody>
              <a:bodyPr vert="horz" wrap="square" lIns="72008" tIns="36004" rIns="72008" bIns="36004" numCol="1" anchor="t" anchorCtr="0" compatLnSpc="1"/>
              <a:lstStyle/>
              <a:p>
                <a:endParaRPr lang="id-ID" sz="1415"/>
              </a:p>
            </p:txBody>
          </p:sp>
          <p:sp>
            <p:nvSpPr>
              <p:cNvPr id="19" name="Freeform 326"/>
              <p:cNvSpPr>
                <a:spLocks noEditPoints="1"/>
              </p:cNvSpPr>
              <p:nvPr>
                <p:custDataLst>
                  <p:tags r:id="rId11"/>
                </p:custDataLst>
              </p:nvPr>
            </p:nvSpPr>
            <p:spPr bwMode="auto">
              <a:xfrm>
                <a:off x="12008761" y="441213"/>
                <a:ext cx="2503488" cy="2168525"/>
              </a:xfrm>
              <a:custGeom>
                <a:avLst/>
                <a:gdLst>
                  <a:gd name="T0" fmla="*/ 1577 w 1577"/>
                  <a:gd name="T1" fmla="*/ 1366 h 1366"/>
                  <a:gd name="T2" fmla="*/ 0 w 1577"/>
                  <a:gd name="T3" fmla="*/ 1366 h 1366"/>
                  <a:gd name="T4" fmla="*/ 789 w 1577"/>
                  <a:gd name="T5" fmla="*/ 0 h 1366"/>
                  <a:gd name="T6" fmla="*/ 1577 w 1577"/>
                  <a:gd name="T7" fmla="*/ 1366 h 1366"/>
                  <a:gd name="T8" fmla="*/ 41 w 1577"/>
                  <a:gd name="T9" fmla="*/ 1342 h 1366"/>
                  <a:gd name="T10" fmla="*/ 1536 w 1577"/>
                  <a:gd name="T11" fmla="*/ 1342 h 1366"/>
                  <a:gd name="T12" fmla="*/ 789 w 1577"/>
                  <a:gd name="T13" fmla="*/ 47 h 1366"/>
                  <a:gd name="T14" fmla="*/ 41 w 1577"/>
                  <a:gd name="T15" fmla="*/ 1342 h 13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77" h="1366">
                    <a:moveTo>
                      <a:pt x="1577" y="1366"/>
                    </a:moveTo>
                    <a:lnTo>
                      <a:pt x="0" y="1366"/>
                    </a:lnTo>
                    <a:lnTo>
                      <a:pt x="789" y="0"/>
                    </a:lnTo>
                    <a:lnTo>
                      <a:pt x="1577" y="1366"/>
                    </a:lnTo>
                    <a:close/>
                    <a:moveTo>
                      <a:pt x="41" y="1342"/>
                    </a:moveTo>
                    <a:lnTo>
                      <a:pt x="1536" y="1342"/>
                    </a:lnTo>
                    <a:lnTo>
                      <a:pt x="789" y="47"/>
                    </a:lnTo>
                    <a:lnTo>
                      <a:pt x="41" y="1342"/>
                    </a:lnTo>
                    <a:close/>
                  </a:path>
                </a:pathLst>
              </a:custGeom>
              <a:grpFill/>
              <a:ln w="0">
                <a:noFill/>
                <a:round/>
              </a:ln>
            </p:spPr>
            <p:txBody>
              <a:bodyPr vert="horz" wrap="square" lIns="72008" tIns="36004" rIns="72008" bIns="36004" numCol="1" anchor="t" anchorCtr="0" compatLnSpc="1"/>
              <a:lstStyle/>
              <a:p>
                <a:endParaRPr lang="id-ID" sz="1415"/>
              </a:p>
            </p:txBody>
          </p:sp>
          <p:sp>
            <p:nvSpPr>
              <p:cNvPr id="20" name="Freeform 327"/>
              <p:cNvSpPr>
                <a:spLocks noEditPoints="1"/>
              </p:cNvSpPr>
              <p:nvPr>
                <p:custDataLst>
                  <p:tags r:id="rId12"/>
                </p:custDataLst>
              </p:nvPr>
            </p:nvSpPr>
            <p:spPr bwMode="auto">
              <a:xfrm>
                <a:off x="8349573" y="2552588"/>
                <a:ext cx="2501900" cy="2171700"/>
              </a:xfrm>
              <a:custGeom>
                <a:avLst/>
                <a:gdLst>
                  <a:gd name="T0" fmla="*/ 1576 w 1576"/>
                  <a:gd name="T1" fmla="*/ 1368 h 1368"/>
                  <a:gd name="T2" fmla="*/ 0 w 1576"/>
                  <a:gd name="T3" fmla="*/ 1368 h 1368"/>
                  <a:gd name="T4" fmla="*/ 788 w 1576"/>
                  <a:gd name="T5" fmla="*/ 0 h 1368"/>
                  <a:gd name="T6" fmla="*/ 1576 w 1576"/>
                  <a:gd name="T7" fmla="*/ 1368 h 1368"/>
                  <a:gd name="T8" fmla="*/ 40 w 1576"/>
                  <a:gd name="T9" fmla="*/ 1345 h 1368"/>
                  <a:gd name="T10" fmla="*/ 1536 w 1576"/>
                  <a:gd name="T11" fmla="*/ 1345 h 1368"/>
                  <a:gd name="T12" fmla="*/ 788 w 1576"/>
                  <a:gd name="T13" fmla="*/ 48 h 1368"/>
                  <a:gd name="T14" fmla="*/ 40 w 1576"/>
                  <a:gd name="T15" fmla="*/ 1345 h 13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76" h="1368">
                    <a:moveTo>
                      <a:pt x="1576" y="1368"/>
                    </a:moveTo>
                    <a:lnTo>
                      <a:pt x="0" y="1368"/>
                    </a:lnTo>
                    <a:lnTo>
                      <a:pt x="788" y="0"/>
                    </a:lnTo>
                    <a:lnTo>
                      <a:pt x="1576" y="1368"/>
                    </a:lnTo>
                    <a:close/>
                    <a:moveTo>
                      <a:pt x="40" y="1345"/>
                    </a:moveTo>
                    <a:lnTo>
                      <a:pt x="1536" y="1345"/>
                    </a:lnTo>
                    <a:lnTo>
                      <a:pt x="788" y="48"/>
                    </a:lnTo>
                    <a:lnTo>
                      <a:pt x="40" y="1345"/>
                    </a:lnTo>
                    <a:close/>
                  </a:path>
                </a:pathLst>
              </a:custGeom>
              <a:grpFill/>
              <a:ln w="0">
                <a:noFill/>
                <a:round/>
              </a:ln>
            </p:spPr>
            <p:txBody>
              <a:bodyPr vert="horz" wrap="square" lIns="72008" tIns="36004" rIns="72008" bIns="36004" numCol="1" anchor="t" anchorCtr="0" compatLnSpc="1"/>
              <a:lstStyle/>
              <a:p>
                <a:endParaRPr lang="id-ID" sz="1415"/>
              </a:p>
            </p:txBody>
          </p:sp>
          <p:sp>
            <p:nvSpPr>
              <p:cNvPr id="21" name="Freeform 328"/>
              <p:cNvSpPr>
                <a:spLocks noEditPoints="1"/>
              </p:cNvSpPr>
              <p:nvPr>
                <p:custDataLst>
                  <p:tags r:id="rId13"/>
                </p:custDataLst>
              </p:nvPr>
            </p:nvSpPr>
            <p:spPr bwMode="auto">
              <a:xfrm>
                <a:off x="9570361" y="2571638"/>
                <a:ext cx="2503488" cy="2171700"/>
              </a:xfrm>
              <a:custGeom>
                <a:avLst/>
                <a:gdLst>
                  <a:gd name="T0" fmla="*/ 788 w 1577"/>
                  <a:gd name="T1" fmla="*/ 1368 h 1368"/>
                  <a:gd name="T2" fmla="*/ 0 w 1577"/>
                  <a:gd name="T3" fmla="*/ 0 h 1368"/>
                  <a:gd name="T4" fmla="*/ 1577 w 1577"/>
                  <a:gd name="T5" fmla="*/ 0 h 1368"/>
                  <a:gd name="T6" fmla="*/ 788 w 1577"/>
                  <a:gd name="T7" fmla="*/ 1368 h 1368"/>
                  <a:gd name="T8" fmla="*/ 41 w 1577"/>
                  <a:gd name="T9" fmla="*/ 24 h 1368"/>
                  <a:gd name="T10" fmla="*/ 788 w 1577"/>
                  <a:gd name="T11" fmla="*/ 1321 h 1368"/>
                  <a:gd name="T12" fmla="*/ 1536 w 1577"/>
                  <a:gd name="T13" fmla="*/ 24 h 1368"/>
                  <a:gd name="T14" fmla="*/ 41 w 1577"/>
                  <a:gd name="T15" fmla="*/ 24 h 13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77" h="1368">
                    <a:moveTo>
                      <a:pt x="788" y="1368"/>
                    </a:moveTo>
                    <a:lnTo>
                      <a:pt x="0" y="0"/>
                    </a:lnTo>
                    <a:lnTo>
                      <a:pt x="1577" y="0"/>
                    </a:lnTo>
                    <a:lnTo>
                      <a:pt x="788" y="1368"/>
                    </a:lnTo>
                    <a:close/>
                    <a:moveTo>
                      <a:pt x="41" y="24"/>
                    </a:moveTo>
                    <a:lnTo>
                      <a:pt x="788" y="1321"/>
                    </a:lnTo>
                    <a:lnTo>
                      <a:pt x="1536" y="24"/>
                    </a:lnTo>
                    <a:lnTo>
                      <a:pt x="41" y="24"/>
                    </a:lnTo>
                    <a:close/>
                  </a:path>
                </a:pathLst>
              </a:custGeom>
              <a:grpFill/>
              <a:ln w="0">
                <a:noFill/>
                <a:round/>
              </a:ln>
            </p:spPr>
            <p:txBody>
              <a:bodyPr vert="horz" wrap="square" lIns="72008" tIns="36004" rIns="72008" bIns="36004" numCol="1" anchor="t" anchorCtr="0" compatLnSpc="1"/>
              <a:lstStyle/>
              <a:p>
                <a:endParaRPr lang="id-ID" sz="1415"/>
              </a:p>
            </p:txBody>
          </p:sp>
          <p:sp>
            <p:nvSpPr>
              <p:cNvPr id="22" name="Freeform 329"/>
              <p:cNvSpPr>
                <a:spLocks noEditPoints="1"/>
              </p:cNvSpPr>
              <p:nvPr>
                <p:custDataLst>
                  <p:tags r:id="rId14"/>
                </p:custDataLst>
              </p:nvPr>
            </p:nvSpPr>
            <p:spPr bwMode="auto">
              <a:xfrm>
                <a:off x="10787973" y="2552588"/>
                <a:ext cx="2501900" cy="2171700"/>
              </a:xfrm>
              <a:custGeom>
                <a:avLst/>
                <a:gdLst>
                  <a:gd name="T0" fmla="*/ 1576 w 1576"/>
                  <a:gd name="T1" fmla="*/ 1368 h 1368"/>
                  <a:gd name="T2" fmla="*/ 0 w 1576"/>
                  <a:gd name="T3" fmla="*/ 1368 h 1368"/>
                  <a:gd name="T4" fmla="*/ 788 w 1576"/>
                  <a:gd name="T5" fmla="*/ 0 h 1368"/>
                  <a:gd name="T6" fmla="*/ 1576 w 1576"/>
                  <a:gd name="T7" fmla="*/ 1368 h 1368"/>
                  <a:gd name="T8" fmla="*/ 40 w 1576"/>
                  <a:gd name="T9" fmla="*/ 1345 h 1368"/>
                  <a:gd name="T10" fmla="*/ 1536 w 1576"/>
                  <a:gd name="T11" fmla="*/ 1345 h 1368"/>
                  <a:gd name="T12" fmla="*/ 788 w 1576"/>
                  <a:gd name="T13" fmla="*/ 48 h 1368"/>
                  <a:gd name="T14" fmla="*/ 40 w 1576"/>
                  <a:gd name="T15" fmla="*/ 1345 h 13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76" h="1368">
                    <a:moveTo>
                      <a:pt x="1576" y="1368"/>
                    </a:moveTo>
                    <a:lnTo>
                      <a:pt x="0" y="1368"/>
                    </a:lnTo>
                    <a:lnTo>
                      <a:pt x="788" y="0"/>
                    </a:lnTo>
                    <a:lnTo>
                      <a:pt x="1576" y="1368"/>
                    </a:lnTo>
                    <a:close/>
                    <a:moveTo>
                      <a:pt x="40" y="1345"/>
                    </a:moveTo>
                    <a:lnTo>
                      <a:pt x="1536" y="1345"/>
                    </a:lnTo>
                    <a:lnTo>
                      <a:pt x="788" y="48"/>
                    </a:lnTo>
                    <a:lnTo>
                      <a:pt x="40" y="1345"/>
                    </a:lnTo>
                    <a:close/>
                  </a:path>
                </a:pathLst>
              </a:custGeom>
              <a:grpFill/>
              <a:ln w="0">
                <a:noFill/>
                <a:round/>
              </a:ln>
            </p:spPr>
            <p:txBody>
              <a:bodyPr vert="horz" wrap="square" lIns="72008" tIns="36004" rIns="72008" bIns="36004" numCol="1" anchor="t" anchorCtr="0" compatLnSpc="1"/>
              <a:lstStyle/>
              <a:p>
                <a:endParaRPr lang="id-ID" sz="1415"/>
              </a:p>
            </p:txBody>
          </p:sp>
          <p:sp>
            <p:nvSpPr>
              <p:cNvPr id="23" name="Freeform 330"/>
              <p:cNvSpPr>
                <a:spLocks noEditPoints="1"/>
              </p:cNvSpPr>
              <p:nvPr>
                <p:custDataLst>
                  <p:tags r:id="rId15"/>
                </p:custDataLst>
              </p:nvPr>
            </p:nvSpPr>
            <p:spPr bwMode="auto">
              <a:xfrm>
                <a:off x="12008761" y="2571638"/>
                <a:ext cx="2503488" cy="2171700"/>
              </a:xfrm>
              <a:custGeom>
                <a:avLst/>
                <a:gdLst>
                  <a:gd name="T0" fmla="*/ 789 w 1577"/>
                  <a:gd name="T1" fmla="*/ 1368 h 1368"/>
                  <a:gd name="T2" fmla="*/ 0 w 1577"/>
                  <a:gd name="T3" fmla="*/ 0 h 1368"/>
                  <a:gd name="T4" fmla="*/ 1577 w 1577"/>
                  <a:gd name="T5" fmla="*/ 0 h 1368"/>
                  <a:gd name="T6" fmla="*/ 789 w 1577"/>
                  <a:gd name="T7" fmla="*/ 1368 h 1368"/>
                  <a:gd name="T8" fmla="*/ 41 w 1577"/>
                  <a:gd name="T9" fmla="*/ 24 h 1368"/>
                  <a:gd name="T10" fmla="*/ 789 w 1577"/>
                  <a:gd name="T11" fmla="*/ 1321 h 1368"/>
                  <a:gd name="T12" fmla="*/ 1536 w 1577"/>
                  <a:gd name="T13" fmla="*/ 24 h 1368"/>
                  <a:gd name="T14" fmla="*/ 41 w 1577"/>
                  <a:gd name="T15" fmla="*/ 24 h 13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77" h="1368">
                    <a:moveTo>
                      <a:pt x="789" y="1368"/>
                    </a:moveTo>
                    <a:lnTo>
                      <a:pt x="0" y="0"/>
                    </a:lnTo>
                    <a:lnTo>
                      <a:pt x="1577" y="0"/>
                    </a:lnTo>
                    <a:lnTo>
                      <a:pt x="789" y="1368"/>
                    </a:lnTo>
                    <a:close/>
                    <a:moveTo>
                      <a:pt x="41" y="24"/>
                    </a:moveTo>
                    <a:lnTo>
                      <a:pt x="789" y="1321"/>
                    </a:lnTo>
                    <a:lnTo>
                      <a:pt x="1536" y="24"/>
                    </a:lnTo>
                    <a:lnTo>
                      <a:pt x="41" y="24"/>
                    </a:lnTo>
                    <a:close/>
                  </a:path>
                </a:pathLst>
              </a:custGeom>
              <a:grpFill/>
              <a:ln w="0">
                <a:noFill/>
                <a:round/>
              </a:ln>
            </p:spPr>
            <p:txBody>
              <a:bodyPr vert="horz" wrap="square" lIns="72008" tIns="36004" rIns="72008" bIns="36004" numCol="1" anchor="t" anchorCtr="0" compatLnSpc="1"/>
              <a:lstStyle/>
              <a:p>
                <a:endParaRPr lang="id-ID" sz="1415"/>
              </a:p>
            </p:txBody>
          </p:sp>
        </p:grpSp>
        <p:grpSp>
          <p:nvGrpSpPr>
            <p:cNvPr id="24" name="组合 23"/>
            <p:cNvGrpSpPr/>
            <p:nvPr>
              <p:custDataLst>
                <p:tags r:id="rId16"/>
              </p:custDataLst>
            </p:nvPr>
          </p:nvGrpSpPr>
          <p:grpSpPr>
            <a:xfrm>
              <a:off x="921" y="388"/>
              <a:ext cx="4107" cy="3373"/>
              <a:chOff x="2607344" y="-649181"/>
              <a:chExt cx="2608160" cy="2142169"/>
            </a:xfrm>
            <a:solidFill>
              <a:schemeClr val="accent3">
                <a:alpha val="15000"/>
              </a:schemeClr>
            </a:solidFill>
          </p:grpSpPr>
          <p:grpSp>
            <p:nvGrpSpPr>
              <p:cNvPr id="25" name="Group 74"/>
              <p:cNvGrpSpPr/>
              <p:nvPr/>
            </p:nvGrpSpPr>
            <p:grpSpPr>
              <a:xfrm rot="1800000">
                <a:off x="3246128" y="-649181"/>
                <a:ext cx="1314075" cy="1368235"/>
                <a:chOff x="8349573" y="-1673337"/>
                <a:chExt cx="6162676" cy="6416675"/>
              </a:xfrm>
              <a:grpFill/>
            </p:grpSpPr>
            <p:sp>
              <p:nvSpPr>
                <p:cNvPr id="34" name="Freeform 319"/>
                <p:cNvSpPr>
                  <a:spLocks noEditPoints="1"/>
                </p:cNvSpPr>
                <p:nvPr>
                  <p:custDataLst>
                    <p:tags r:id="rId17"/>
                  </p:custDataLst>
                </p:nvPr>
              </p:nvSpPr>
              <p:spPr bwMode="auto">
                <a:xfrm>
                  <a:off x="8349573" y="-1673337"/>
                  <a:ext cx="2501900" cy="2171700"/>
                </a:xfrm>
                <a:custGeom>
                  <a:avLst/>
                  <a:gdLst>
                    <a:gd name="T0" fmla="*/ 1576 w 1576"/>
                    <a:gd name="T1" fmla="*/ 1368 h 1368"/>
                    <a:gd name="T2" fmla="*/ 0 w 1576"/>
                    <a:gd name="T3" fmla="*/ 1368 h 1368"/>
                    <a:gd name="T4" fmla="*/ 788 w 1576"/>
                    <a:gd name="T5" fmla="*/ 0 h 1368"/>
                    <a:gd name="T6" fmla="*/ 1576 w 1576"/>
                    <a:gd name="T7" fmla="*/ 1368 h 1368"/>
                    <a:gd name="T8" fmla="*/ 40 w 1576"/>
                    <a:gd name="T9" fmla="*/ 1344 h 1368"/>
                    <a:gd name="T10" fmla="*/ 1536 w 1576"/>
                    <a:gd name="T11" fmla="*/ 1344 h 1368"/>
                    <a:gd name="T12" fmla="*/ 788 w 1576"/>
                    <a:gd name="T13" fmla="*/ 47 h 1368"/>
                    <a:gd name="T14" fmla="*/ 40 w 1576"/>
                    <a:gd name="T15" fmla="*/ 1344 h 13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76" h="1368">
                      <a:moveTo>
                        <a:pt x="1576" y="1368"/>
                      </a:moveTo>
                      <a:lnTo>
                        <a:pt x="0" y="1368"/>
                      </a:lnTo>
                      <a:lnTo>
                        <a:pt x="788" y="0"/>
                      </a:lnTo>
                      <a:lnTo>
                        <a:pt x="1576" y="1368"/>
                      </a:lnTo>
                      <a:close/>
                      <a:moveTo>
                        <a:pt x="40" y="1344"/>
                      </a:moveTo>
                      <a:lnTo>
                        <a:pt x="1536" y="1344"/>
                      </a:lnTo>
                      <a:lnTo>
                        <a:pt x="788" y="47"/>
                      </a:lnTo>
                      <a:lnTo>
                        <a:pt x="40" y="134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72008" tIns="36004" rIns="72008" bIns="36004" numCol="1" anchor="t" anchorCtr="0" compatLnSpc="1"/>
                <a:lstStyle/>
                <a:p>
                  <a:endParaRPr lang="id-ID" sz="1415"/>
                </a:p>
              </p:txBody>
            </p:sp>
            <p:sp>
              <p:nvSpPr>
                <p:cNvPr id="35" name="Freeform 320"/>
                <p:cNvSpPr>
                  <a:spLocks noEditPoints="1"/>
                </p:cNvSpPr>
                <p:nvPr>
                  <p:custDataLst>
                    <p:tags r:id="rId18"/>
                  </p:custDataLst>
                </p:nvPr>
              </p:nvSpPr>
              <p:spPr bwMode="auto">
                <a:xfrm>
                  <a:off x="9570361" y="-1655875"/>
                  <a:ext cx="2503488" cy="2171700"/>
                </a:xfrm>
                <a:custGeom>
                  <a:avLst/>
                  <a:gdLst>
                    <a:gd name="T0" fmla="*/ 788 w 1577"/>
                    <a:gd name="T1" fmla="*/ 1368 h 1368"/>
                    <a:gd name="T2" fmla="*/ 0 w 1577"/>
                    <a:gd name="T3" fmla="*/ 0 h 1368"/>
                    <a:gd name="T4" fmla="*/ 1577 w 1577"/>
                    <a:gd name="T5" fmla="*/ 0 h 1368"/>
                    <a:gd name="T6" fmla="*/ 788 w 1577"/>
                    <a:gd name="T7" fmla="*/ 1368 h 1368"/>
                    <a:gd name="T8" fmla="*/ 41 w 1577"/>
                    <a:gd name="T9" fmla="*/ 24 h 1368"/>
                    <a:gd name="T10" fmla="*/ 788 w 1577"/>
                    <a:gd name="T11" fmla="*/ 1321 h 1368"/>
                    <a:gd name="T12" fmla="*/ 1536 w 1577"/>
                    <a:gd name="T13" fmla="*/ 24 h 1368"/>
                    <a:gd name="T14" fmla="*/ 41 w 1577"/>
                    <a:gd name="T15" fmla="*/ 24 h 13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77" h="1368">
                      <a:moveTo>
                        <a:pt x="788" y="1368"/>
                      </a:moveTo>
                      <a:lnTo>
                        <a:pt x="0" y="0"/>
                      </a:lnTo>
                      <a:lnTo>
                        <a:pt x="1577" y="0"/>
                      </a:lnTo>
                      <a:lnTo>
                        <a:pt x="788" y="1368"/>
                      </a:lnTo>
                      <a:close/>
                      <a:moveTo>
                        <a:pt x="41" y="24"/>
                      </a:moveTo>
                      <a:lnTo>
                        <a:pt x="788" y="1321"/>
                      </a:lnTo>
                      <a:lnTo>
                        <a:pt x="1536" y="24"/>
                      </a:lnTo>
                      <a:lnTo>
                        <a:pt x="41" y="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72008" tIns="36004" rIns="72008" bIns="36004" numCol="1" anchor="t" anchorCtr="0" compatLnSpc="1"/>
                <a:lstStyle/>
                <a:p>
                  <a:endParaRPr lang="id-ID" sz="1415"/>
                </a:p>
              </p:txBody>
            </p:sp>
            <p:sp>
              <p:nvSpPr>
                <p:cNvPr id="36" name="Freeform 321"/>
                <p:cNvSpPr>
                  <a:spLocks noEditPoints="1"/>
                </p:cNvSpPr>
                <p:nvPr>
                  <p:custDataLst>
                    <p:tags r:id="rId19"/>
                  </p:custDataLst>
                </p:nvPr>
              </p:nvSpPr>
              <p:spPr bwMode="auto">
                <a:xfrm>
                  <a:off x="10787973" y="-1673337"/>
                  <a:ext cx="2501900" cy="2171700"/>
                </a:xfrm>
                <a:custGeom>
                  <a:avLst/>
                  <a:gdLst>
                    <a:gd name="T0" fmla="*/ 1576 w 1576"/>
                    <a:gd name="T1" fmla="*/ 1368 h 1368"/>
                    <a:gd name="T2" fmla="*/ 0 w 1576"/>
                    <a:gd name="T3" fmla="*/ 1368 h 1368"/>
                    <a:gd name="T4" fmla="*/ 788 w 1576"/>
                    <a:gd name="T5" fmla="*/ 0 h 1368"/>
                    <a:gd name="T6" fmla="*/ 1576 w 1576"/>
                    <a:gd name="T7" fmla="*/ 1368 h 1368"/>
                    <a:gd name="T8" fmla="*/ 40 w 1576"/>
                    <a:gd name="T9" fmla="*/ 1344 h 1368"/>
                    <a:gd name="T10" fmla="*/ 1536 w 1576"/>
                    <a:gd name="T11" fmla="*/ 1344 h 1368"/>
                    <a:gd name="T12" fmla="*/ 788 w 1576"/>
                    <a:gd name="T13" fmla="*/ 47 h 1368"/>
                    <a:gd name="T14" fmla="*/ 40 w 1576"/>
                    <a:gd name="T15" fmla="*/ 1344 h 13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76" h="1368">
                      <a:moveTo>
                        <a:pt x="1576" y="1368"/>
                      </a:moveTo>
                      <a:lnTo>
                        <a:pt x="0" y="1368"/>
                      </a:lnTo>
                      <a:lnTo>
                        <a:pt x="788" y="0"/>
                      </a:lnTo>
                      <a:lnTo>
                        <a:pt x="1576" y="1368"/>
                      </a:lnTo>
                      <a:close/>
                      <a:moveTo>
                        <a:pt x="40" y="1344"/>
                      </a:moveTo>
                      <a:lnTo>
                        <a:pt x="1536" y="1344"/>
                      </a:lnTo>
                      <a:lnTo>
                        <a:pt x="788" y="47"/>
                      </a:lnTo>
                      <a:lnTo>
                        <a:pt x="40" y="134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72008" tIns="36004" rIns="72008" bIns="36004" numCol="1" anchor="t" anchorCtr="0" compatLnSpc="1"/>
                <a:lstStyle/>
                <a:p>
                  <a:endParaRPr lang="id-ID" sz="1415"/>
                </a:p>
              </p:txBody>
            </p:sp>
            <p:sp>
              <p:nvSpPr>
                <p:cNvPr id="37" name="Freeform 322"/>
                <p:cNvSpPr>
                  <a:spLocks noEditPoints="1"/>
                </p:cNvSpPr>
                <p:nvPr>
                  <p:custDataLst>
                    <p:tags r:id="rId20"/>
                  </p:custDataLst>
                </p:nvPr>
              </p:nvSpPr>
              <p:spPr bwMode="auto">
                <a:xfrm>
                  <a:off x="12008761" y="-1655875"/>
                  <a:ext cx="2503488" cy="2171700"/>
                </a:xfrm>
                <a:custGeom>
                  <a:avLst/>
                  <a:gdLst>
                    <a:gd name="T0" fmla="*/ 789 w 1577"/>
                    <a:gd name="T1" fmla="*/ 1368 h 1368"/>
                    <a:gd name="T2" fmla="*/ 0 w 1577"/>
                    <a:gd name="T3" fmla="*/ 0 h 1368"/>
                    <a:gd name="T4" fmla="*/ 1577 w 1577"/>
                    <a:gd name="T5" fmla="*/ 0 h 1368"/>
                    <a:gd name="T6" fmla="*/ 789 w 1577"/>
                    <a:gd name="T7" fmla="*/ 1368 h 1368"/>
                    <a:gd name="T8" fmla="*/ 41 w 1577"/>
                    <a:gd name="T9" fmla="*/ 24 h 1368"/>
                    <a:gd name="T10" fmla="*/ 789 w 1577"/>
                    <a:gd name="T11" fmla="*/ 1321 h 1368"/>
                    <a:gd name="T12" fmla="*/ 1536 w 1577"/>
                    <a:gd name="T13" fmla="*/ 24 h 1368"/>
                    <a:gd name="T14" fmla="*/ 41 w 1577"/>
                    <a:gd name="T15" fmla="*/ 24 h 13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77" h="1368">
                      <a:moveTo>
                        <a:pt x="789" y="1368"/>
                      </a:moveTo>
                      <a:lnTo>
                        <a:pt x="0" y="0"/>
                      </a:lnTo>
                      <a:lnTo>
                        <a:pt x="1577" y="0"/>
                      </a:lnTo>
                      <a:lnTo>
                        <a:pt x="789" y="1368"/>
                      </a:lnTo>
                      <a:close/>
                      <a:moveTo>
                        <a:pt x="41" y="24"/>
                      </a:moveTo>
                      <a:lnTo>
                        <a:pt x="789" y="1321"/>
                      </a:lnTo>
                      <a:lnTo>
                        <a:pt x="1536" y="24"/>
                      </a:lnTo>
                      <a:lnTo>
                        <a:pt x="41" y="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72008" tIns="36004" rIns="72008" bIns="36004" numCol="1" anchor="t" anchorCtr="0" compatLnSpc="1"/>
                <a:lstStyle/>
                <a:p>
                  <a:endParaRPr lang="id-ID" sz="1415"/>
                </a:p>
              </p:txBody>
            </p:sp>
            <p:sp>
              <p:nvSpPr>
                <p:cNvPr id="38" name="Freeform 323"/>
                <p:cNvSpPr>
                  <a:spLocks noEditPoints="1"/>
                </p:cNvSpPr>
                <p:nvPr>
                  <p:custDataLst>
                    <p:tags r:id="rId21"/>
                  </p:custDataLst>
                </p:nvPr>
              </p:nvSpPr>
              <p:spPr bwMode="auto">
                <a:xfrm>
                  <a:off x="8349573" y="460263"/>
                  <a:ext cx="2501900" cy="2168525"/>
                </a:xfrm>
                <a:custGeom>
                  <a:avLst/>
                  <a:gdLst>
                    <a:gd name="T0" fmla="*/ 788 w 1576"/>
                    <a:gd name="T1" fmla="*/ 1366 h 1366"/>
                    <a:gd name="T2" fmla="*/ 0 w 1576"/>
                    <a:gd name="T3" fmla="*/ 0 h 1366"/>
                    <a:gd name="T4" fmla="*/ 1576 w 1576"/>
                    <a:gd name="T5" fmla="*/ 0 h 1366"/>
                    <a:gd name="T6" fmla="*/ 788 w 1576"/>
                    <a:gd name="T7" fmla="*/ 1366 h 1366"/>
                    <a:gd name="T8" fmla="*/ 40 w 1576"/>
                    <a:gd name="T9" fmla="*/ 24 h 1366"/>
                    <a:gd name="T10" fmla="*/ 788 w 1576"/>
                    <a:gd name="T11" fmla="*/ 1318 h 1366"/>
                    <a:gd name="T12" fmla="*/ 1536 w 1576"/>
                    <a:gd name="T13" fmla="*/ 24 h 1366"/>
                    <a:gd name="T14" fmla="*/ 40 w 1576"/>
                    <a:gd name="T15" fmla="*/ 24 h 13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76" h="1366">
                      <a:moveTo>
                        <a:pt x="788" y="1366"/>
                      </a:moveTo>
                      <a:lnTo>
                        <a:pt x="0" y="0"/>
                      </a:lnTo>
                      <a:lnTo>
                        <a:pt x="1576" y="0"/>
                      </a:lnTo>
                      <a:lnTo>
                        <a:pt x="788" y="1366"/>
                      </a:lnTo>
                      <a:close/>
                      <a:moveTo>
                        <a:pt x="40" y="24"/>
                      </a:moveTo>
                      <a:lnTo>
                        <a:pt x="788" y="1318"/>
                      </a:lnTo>
                      <a:lnTo>
                        <a:pt x="1536" y="24"/>
                      </a:lnTo>
                      <a:lnTo>
                        <a:pt x="40" y="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72008" tIns="36004" rIns="72008" bIns="36004" numCol="1" anchor="t" anchorCtr="0" compatLnSpc="1"/>
                <a:lstStyle/>
                <a:p>
                  <a:endParaRPr lang="id-ID" sz="1415"/>
                </a:p>
              </p:txBody>
            </p:sp>
            <p:sp>
              <p:nvSpPr>
                <p:cNvPr id="39" name="Freeform 324"/>
                <p:cNvSpPr>
                  <a:spLocks noEditPoints="1"/>
                </p:cNvSpPr>
                <p:nvPr>
                  <p:custDataLst>
                    <p:tags r:id="rId22"/>
                  </p:custDataLst>
                </p:nvPr>
              </p:nvSpPr>
              <p:spPr bwMode="auto">
                <a:xfrm>
                  <a:off x="9570361" y="441213"/>
                  <a:ext cx="2503488" cy="2168525"/>
                </a:xfrm>
                <a:custGeom>
                  <a:avLst/>
                  <a:gdLst>
                    <a:gd name="T0" fmla="*/ 1577 w 1577"/>
                    <a:gd name="T1" fmla="*/ 1366 h 1366"/>
                    <a:gd name="T2" fmla="*/ 0 w 1577"/>
                    <a:gd name="T3" fmla="*/ 1366 h 1366"/>
                    <a:gd name="T4" fmla="*/ 788 w 1577"/>
                    <a:gd name="T5" fmla="*/ 0 h 1366"/>
                    <a:gd name="T6" fmla="*/ 1577 w 1577"/>
                    <a:gd name="T7" fmla="*/ 1366 h 1366"/>
                    <a:gd name="T8" fmla="*/ 41 w 1577"/>
                    <a:gd name="T9" fmla="*/ 1342 h 1366"/>
                    <a:gd name="T10" fmla="*/ 1536 w 1577"/>
                    <a:gd name="T11" fmla="*/ 1342 h 1366"/>
                    <a:gd name="T12" fmla="*/ 788 w 1577"/>
                    <a:gd name="T13" fmla="*/ 47 h 1366"/>
                    <a:gd name="T14" fmla="*/ 41 w 1577"/>
                    <a:gd name="T15" fmla="*/ 1342 h 13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77" h="1366">
                      <a:moveTo>
                        <a:pt x="1577" y="1366"/>
                      </a:moveTo>
                      <a:lnTo>
                        <a:pt x="0" y="1366"/>
                      </a:lnTo>
                      <a:lnTo>
                        <a:pt x="788" y="0"/>
                      </a:lnTo>
                      <a:lnTo>
                        <a:pt x="1577" y="1366"/>
                      </a:lnTo>
                      <a:close/>
                      <a:moveTo>
                        <a:pt x="41" y="1342"/>
                      </a:moveTo>
                      <a:lnTo>
                        <a:pt x="1536" y="1342"/>
                      </a:lnTo>
                      <a:lnTo>
                        <a:pt x="788" y="47"/>
                      </a:lnTo>
                      <a:lnTo>
                        <a:pt x="41" y="13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72008" tIns="36004" rIns="72008" bIns="36004" numCol="1" anchor="t" anchorCtr="0" compatLnSpc="1"/>
                <a:lstStyle/>
                <a:p>
                  <a:endParaRPr lang="id-ID" sz="1415"/>
                </a:p>
              </p:txBody>
            </p:sp>
            <p:sp>
              <p:nvSpPr>
                <p:cNvPr id="40" name="Freeform 325"/>
                <p:cNvSpPr>
                  <a:spLocks noEditPoints="1"/>
                </p:cNvSpPr>
                <p:nvPr>
                  <p:custDataLst>
                    <p:tags r:id="rId23"/>
                  </p:custDataLst>
                </p:nvPr>
              </p:nvSpPr>
              <p:spPr bwMode="auto">
                <a:xfrm>
                  <a:off x="10787973" y="460263"/>
                  <a:ext cx="2501900" cy="2168525"/>
                </a:xfrm>
                <a:custGeom>
                  <a:avLst/>
                  <a:gdLst>
                    <a:gd name="T0" fmla="*/ 788 w 1576"/>
                    <a:gd name="T1" fmla="*/ 1366 h 1366"/>
                    <a:gd name="T2" fmla="*/ 0 w 1576"/>
                    <a:gd name="T3" fmla="*/ 0 h 1366"/>
                    <a:gd name="T4" fmla="*/ 1576 w 1576"/>
                    <a:gd name="T5" fmla="*/ 0 h 1366"/>
                    <a:gd name="T6" fmla="*/ 788 w 1576"/>
                    <a:gd name="T7" fmla="*/ 1366 h 1366"/>
                    <a:gd name="T8" fmla="*/ 40 w 1576"/>
                    <a:gd name="T9" fmla="*/ 24 h 1366"/>
                    <a:gd name="T10" fmla="*/ 788 w 1576"/>
                    <a:gd name="T11" fmla="*/ 1318 h 1366"/>
                    <a:gd name="T12" fmla="*/ 1536 w 1576"/>
                    <a:gd name="T13" fmla="*/ 24 h 1366"/>
                    <a:gd name="T14" fmla="*/ 40 w 1576"/>
                    <a:gd name="T15" fmla="*/ 24 h 13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76" h="1366">
                      <a:moveTo>
                        <a:pt x="788" y="1366"/>
                      </a:moveTo>
                      <a:lnTo>
                        <a:pt x="0" y="0"/>
                      </a:lnTo>
                      <a:lnTo>
                        <a:pt x="1576" y="0"/>
                      </a:lnTo>
                      <a:lnTo>
                        <a:pt x="788" y="1366"/>
                      </a:lnTo>
                      <a:close/>
                      <a:moveTo>
                        <a:pt x="40" y="24"/>
                      </a:moveTo>
                      <a:lnTo>
                        <a:pt x="788" y="1318"/>
                      </a:lnTo>
                      <a:lnTo>
                        <a:pt x="1536" y="24"/>
                      </a:lnTo>
                      <a:lnTo>
                        <a:pt x="40" y="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72008" tIns="36004" rIns="72008" bIns="36004" numCol="1" anchor="t" anchorCtr="0" compatLnSpc="1"/>
                <a:lstStyle/>
                <a:p>
                  <a:endParaRPr lang="id-ID" sz="1415"/>
                </a:p>
              </p:txBody>
            </p:sp>
            <p:sp>
              <p:nvSpPr>
                <p:cNvPr id="41" name="Freeform 326"/>
                <p:cNvSpPr>
                  <a:spLocks noEditPoints="1"/>
                </p:cNvSpPr>
                <p:nvPr>
                  <p:custDataLst>
                    <p:tags r:id="rId24"/>
                  </p:custDataLst>
                </p:nvPr>
              </p:nvSpPr>
              <p:spPr bwMode="auto">
                <a:xfrm>
                  <a:off x="12008761" y="441213"/>
                  <a:ext cx="2503488" cy="2168525"/>
                </a:xfrm>
                <a:custGeom>
                  <a:avLst/>
                  <a:gdLst>
                    <a:gd name="T0" fmla="*/ 1577 w 1577"/>
                    <a:gd name="T1" fmla="*/ 1366 h 1366"/>
                    <a:gd name="T2" fmla="*/ 0 w 1577"/>
                    <a:gd name="T3" fmla="*/ 1366 h 1366"/>
                    <a:gd name="T4" fmla="*/ 789 w 1577"/>
                    <a:gd name="T5" fmla="*/ 0 h 1366"/>
                    <a:gd name="T6" fmla="*/ 1577 w 1577"/>
                    <a:gd name="T7" fmla="*/ 1366 h 1366"/>
                    <a:gd name="T8" fmla="*/ 41 w 1577"/>
                    <a:gd name="T9" fmla="*/ 1342 h 1366"/>
                    <a:gd name="T10" fmla="*/ 1536 w 1577"/>
                    <a:gd name="T11" fmla="*/ 1342 h 1366"/>
                    <a:gd name="T12" fmla="*/ 789 w 1577"/>
                    <a:gd name="T13" fmla="*/ 47 h 1366"/>
                    <a:gd name="T14" fmla="*/ 41 w 1577"/>
                    <a:gd name="T15" fmla="*/ 1342 h 13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77" h="1366">
                      <a:moveTo>
                        <a:pt x="1577" y="1366"/>
                      </a:moveTo>
                      <a:lnTo>
                        <a:pt x="0" y="1366"/>
                      </a:lnTo>
                      <a:lnTo>
                        <a:pt x="789" y="0"/>
                      </a:lnTo>
                      <a:lnTo>
                        <a:pt x="1577" y="1366"/>
                      </a:lnTo>
                      <a:close/>
                      <a:moveTo>
                        <a:pt x="41" y="1342"/>
                      </a:moveTo>
                      <a:lnTo>
                        <a:pt x="1536" y="1342"/>
                      </a:lnTo>
                      <a:lnTo>
                        <a:pt x="789" y="47"/>
                      </a:lnTo>
                      <a:lnTo>
                        <a:pt x="41" y="13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72008" tIns="36004" rIns="72008" bIns="36004" numCol="1" anchor="t" anchorCtr="0" compatLnSpc="1"/>
                <a:lstStyle/>
                <a:p>
                  <a:endParaRPr lang="id-ID" sz="1415"/>
                </a:p>
              </p:txBody>
            </p:sp>
            <p:sp>
              <p:nvSpPr>
                <p:cNvPr id="42" name="Freeform 327"/>
                <p:cNvSpPr>
                  <a:spLocks noEditPoints="1"/>
                </p:cNvSpPr>
                <p:nvPr>
                  <p:custDataLst>
                    <p:tags r:id="rId25"/>
                  </p:custDataLst>
                </p:nvPr>
              </p:nvSpPr>
              <p:spPr bwMode="auto">
                <a:xfrm>
                  <a:off x="8349573" y="2552588"/>
                  <a:ext cx="2501900" cy="2171700"/>
                </a:xfrm>
                <a:custGeom>
                  <a:avLst/>
                  <a:gdLst>
                    <a:gd name="T0" fmla="*/ 1576 w 1576"/>
                    <a:gd name="T1" fmla="*/ 1368 h 1368"/>
                    <a:gd name="T2" fmla="*/ 0 w 1576"/>
                    <a:gd name="T3" fmla="*/ 1368 h 1368"/>
                    <a:gd name="T4" fmla="*/ 788 w 1576"/>
                    <a:gd name="T5" fmla="*/ 0 h 1368"/>
                    <a:gd name="T6" fmla="*/ 1576 w 1576"/>
                    <a:gd name="T7" fmla="*/ 1368 h 1368"/>
                    <a:gd name="T8" fmla="*/ 40 w 1576"/>
                    <a:gd name="T9" fmla="*/ 1345 h 1368"/>
                    <a:gd name="T10" fmla="*/ 1536 w 1576"/>
                    <a:gd name="T11" fmla="*/ 1345 h 1368"/>
                    <a:gd name="T12" fmla="*/ 788 w 1576"/>
                    <a:gd name="T13" fmla="*/ 48 h 1368"/>
                    <a:gd name="T14" fmla="*/ 40 w 1576"/>
                    <a:gd name="T15" fmla="*/ 1345 h 13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76" h="1368">
                      <a:moveTo>
                        <a:pt x="1576" y="1368"/>
                      </a:moveTo>
                      <a:lnTo>
                        <a:pt x="0" y="1368"/>
                      </a:lnTo>
                      <a:lnTo>
                        <a:pt x="788" y="0"/>
                      </a:lnTo>
                      <a:lnTo>
                        <a:pt x="1576" y="1368"/>
                      </a:lnTo>
                      <a:close/>
                      <a:moveTo>
                        <a:pt x="40" y="1345"/>
                      </a:moveTo>
                      <a:lnTo>
                        <a:pt x="1536" y="1345"/>
                      </a:lnTo>
                      <a:lnTo>
                        <a:pt x="788" y="48"/>
                      </a:lnTo>
                      <a:lnTo>
                        <a:pt x="40" y="13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72008" tIns="36004" rIns="72008" bIns="36004" numCol="1" anchor="t" anchorCtr="0" compatLnSpc="1"/>
                <a:lstStyle/>
                <a:p>
                  <a:endParaRPr lang="id-ID" sz="1415"/>
                </a:p>
              </p:txBody>
            </p:sp>
            <p:sp>
              <p:nvSpPr>
                <p:cNvPr id="43" name="Freeform 328"/>
                <p:cNvSpPr>
                  <a:spLocks noEditPoints="1"/>
                </p:cNvSpPr>
                <p:nvPr>
                  <p:custDataLst>
                    <p:tags r:id="rId26"/>
                  </p:custDataLst>
                </p:nvPr>
              </p:nvSpPr>
              <p:spPr bwMode="auto">
                <a:xfrm>
                  <a:off x="9570361" y="2571638"/>
                  <a:ext cx="2503488" cy="2171700"/>
                </a:xfrm>
                <a:custGeom>
                  <a:avLst/>
                  <a:gdLst>
                    <a:gd name="T0" fmla="*/ 788 w 1577"/>
                    <a:gd name="T1" fmla="*/ 1368 h 1368"/>
                    <a:gd name="T2" fmla="*/ 0 w 1577"/>
                    <a:gd name="T3" fmla="*/ 0 h 1368"/>
                    <a:gd name="T4" fmla="*/ 1577 w 1577"/>
                    <a:gd name="T5" fmla="*/ 0 h 1368"/>
                    <a:gd name="T6" fmla="*/ 788 w 1577"/>
                    <a:gd name="T7" fmla="*/ 1368 h 1368"/>
                    <a:gd name="T8" fmla="*/ 41 w 1577"/>
                    <a:gd name="T9" fmla="*/ 24 h 1368"/>
                    <a:gd name="T10" fmla="*/ 788 w 1577"/>
                    <a:gd name="T11" fmla="*/ 1321 h 1368"/>
                    <a:gd name="T12" fmla="*/ 1536 w 1577"/>
                    <a:gd name="T13" fmla="*/ 24 h 1368"/>
                    <a:gd name="T14" fmla="*/ 41 w 1577"/>
                    <a:gd name="T15" fmla="*/ 24 h 13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77" h="1368">
                      <a:moveTo>
                        <a:pt x="788" y="1368"/>
                      </a:moveTo>
                      <a:lnTo>
                        <a:pt x="0" y="0"/>
                      </a:lnTo>
                      <a:lnTo>
                        <a:pt x="1577" y="0"/>
                      </a:lnTo>
                      <a:lnTo>
                        <a:pt x="788" y="1368"/>
                      </a:lnTo>
                      <a:close/>
                      <a:moveTo>
                        <a:pt x="41" y="24"/>
                      </a:moveTo>
                      <a:lnTo>
                        <a:pt x="788" y="1321"/>
                      </a:lnTo>
                      <a:lnTo>
                        <a:pt x="1536" y="24"/>
                      </a:lnTo>
                      <a:lnTo>
                        <a:pt x="41" y="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72008" tIns="36004" rIns="72008" bIns="36004" numCol="1" anchor="t" anchorCtr="0" compatLnSpc="1"/>
                <a:lstStyle/>
                <a:p>
                  <a:endParaRPr lang="id-ID" sz="1415"/>
                </a:p>
              </p:txBody>
            </p:sp>
            <p:sp>
              <p:nvSpPr>
                <p:cNvPr id="44" name="Freeform 329"/>
                <p:cNvSpPr>
                  <a:spLocks noEditPoints="1"/>
                </p:cNvSpPr>
                <p:nvPr>
                  <p:custDataLst>
                    <p:tags r:id="rId27"/>
                  </p:custDataLst>
                </p:nvPr>
              </p:nvSpPr>
              <p:spPr bwMode="auto">
                <a:xfrm>
                  <a:off x="10787973" y="2552588"/>
                  <a:ext cx="2501900" cy="2171700"/>
                </a:xfrm>
                <a:custGeom>
                  <a:avLst/>
                  <a:gdLst>
                    <a:gd name="T0" fmla="*/ 1576 w 1576"/>
                    <a:gd name="T1" fmla="*/ 1368 h 1368"/>
                    <a:gd name="T2" fmla="*/ 0 w 1576"/>
                    <a:gd name="T3" fmla="*/ 1368 h 1368"/>
                    <a:gd name="T4" fmla="*/ 788 w 1576"/>
                    <a:gd name="T5" fmla="*/ 0 h 1368"/>
                    <a:gd name="T6" fmla="*/ 1576 w 1576"/>
                    <a:gd name="T7" fmla="*/ 1368 h 1368"/>
                    <a:gd name="T8" fmla="*/ 40 w 1576"/>
                    <a:gd name="T9" fmla="*/ 1345 h 1368"/>
                    <a:gd name="T10" fmla="*/ 1536 w 1576"/>
                    <a:gd name="T11" fmla="*/ 1345 h 1368"/>
                    <a:gd name="T12" fmla="*/ 788 w 1576"/>
                    <a:gd name="T13" fmla="*/ 48 h 1368"/>
                    <a:gd name="T14" fmla="*/ 40 w 1576"/>
                    <a:gd name="T15" fmla="*/ 1345 h 13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76" h="1368">
                      <a:moveTo>
                        <a:pt x="1576" y="1368"/>
                      </a:moveTo>
                      <a:lnTo>
                        <a:pt x="0" y="1368"/>
                      </a:lnTo>
                      <a:lnTo>
                        <a:pt x="788" y="0"/>
                      </a:lnTo>
                      <a:lnTo>
                        <a:pt x="1576" y="1368"/>
                      </a:lnTo>
                      <a:close/>
                      <a:moveTo>
                        <a:pt x="40" y="1345"/>
                      </a:moveTo>
                      <a:lnTo>
                        <a:pt x="1536" y="1345"/>
                      </a:lnTo>
                      <a:lnTo>
                        <a:pt x="788" y="48"/>
                      </a:lnTo>
                      <a:lnTo>
                        <a:pt x="40" y="13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72008" tIns="36004" rIns="72008" bIns="36004" numCol="1" anchor="t" anchorCtr="0" compatLnSpc="1"/>
                <a:lstStyle/>
                <a:p>
                  <a:endParaRPr lang="id-ID" sz="1415"/>
                </a:p>
              </p:txBody>
            </p:sp>
            <p:sp>
              <p:nvSpPr>
                <p:cNvPr id="45" name="Freeform 330"/>
                <p:cNvSpPr>
                  <a:spLocks noEditPoints="1"/>
                </p:cNvSpPr>
                <p:nvPr>
                  <p:custDataLst>
                    <p:tags r:id="rId28"/>
                  </p:custDataLst>
                </p:nvPr>
              </p:nvSpPr>
              <p:spPr bwMode="auto">
                <a:xfrm>
                  <a:off x="12008761" y="2571638"/>
                  <a:ext cx="2503488" cy="2171700"/>
                </a:xfrm>
                <a:custGeom>
                  <a:avLst/>
                  <a:gdLst>
                    <a:gd name="T0" fmla="*/ 789 w 1577"/>
                    <a:gd name="T1" fmla="*/ 1368 h 1368"/>
                    <a:gd name="T2" fmla="*/ 0 w 1577"/>
                    <a:gd name="T3" fmla="*/ 0 h 1368"/>
                    <a:gd name="T4" fmla="*/ 1577 w 1577"/>
                    <a:gd name="T5" fmla="*/ 0 h 1368"/>
                    <a:gd name="T6" fmla="*/ 789 w 1577"/>
                    <a:gd name="T7" fmla="*/ 1368 h 1368"/>
                    <a:gd name="T8" fmla="*/ 41 w 1577"/>
                    <a:gd name="T9" fmla="*/ 24 h 1368"/>
                    <a:gd name="T10" fmla="*/ 789 w 1577"/>
                    <a:gd name="T11" fmla="*/ 1321 h 1368"/>
                    <a:gd name="T12" fmla="*/ 1536 w 1577"/>
                    <a:gd name="T13" fmla="*/ 24 h 1368"/>
                    <a:gd name="T14" fmla="*/ 41 w 1577"/>
                    <a:gd name="T15" fmla="*/ 24 h 13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77" h="1368">
                      <a:moveTo>
                        <a:pt x="789" y="1368"/>
                      </a:moveTo>
                      <a:lnTo>
                        <a:pt x="0" y="0"/>
                      </a:lnTo>
                      <a:lnTo>
                        <a:pt x="1577" y="0"/>
                      </a:lnTo>
                      <a:lnTo>
                        <a:pt x="789" y="1368"/>
                      </a:lnTo>
                      <a:close/>
                      <a:moveTo>
                        <a:pt x="41" y="24"/>
                      </a:moveTo>
                      <a:lnTo>
                        <a:pt x="789" y="1321"/>
                      </a:lnTo>
                      <a:lnTo>
                        <a:pt x="1536" y="24"/>
                      </a:lnTo>
                      <a:lnTo>
                        <a:pt x="41" y="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72008" tIns="36004" rIns="72008" bIns="36004" numCol="1" anchor="t" anchorCtr="0" compatLnSpc="1"/>
                <a:lstStyle/>
                <a:p>
                  <a:endParaRPr lang="id-ID" sz="1415"/>
                </a:p>
              </p:txBody>
            </p:sp>
          </p:grpSp>
          <p:grpSp>
            <p:nvGrpSpPr>
              <p:cNvPr id="26" name="Group 58"/>
              <p:cNvGrpSpPr/>
              <p:nvPr/>
            </p:nvGrpSpPr>
            <p:grpSpPr>
              <a:xfrm>
                <a:off x="2607344" y="-468621"/>
                <a:ext cx="2608160" cy="1961609"/>
                <a:chOff x="1925461" y="-469483"/>
                <a:chExt cx="5437137" cy="4089296"/>
              </a:xfrm>
              <a:grpFill/>
            </p:grpSpPr>
            <p:sp>
              <p:nvSpPr>
                <p:cNvPr id="27" name="Freeform 61"/>
                <p:cNvSpPr/>
                <p:nvPr>
                  <p:custDataLst>
                    <p:tags r:id="rId29"/>
                  </p:custDataLst>
                </p:nvPr>
              </p:nvSpPr>
              <p:spPr bwMode="auto">
                <a:xfrm>
                  <a:off x="1925461" y="2554358"/>
                  <a:ext cx="921032" cy="1065455"/>
                </a:xfrm>
                <a:custGeom>
                  <a:avLst/>
                  <a:gdLst>
                    <a:gd name="T0" fmla="*/ 0 w 338"/>
                    <a:gd name="T1" fmla="*/ 197 h 391"/>
                    <a:gd name="T2" fmla="*/ 338 w 338"/>
                    <a:gd name="T3" fmla="*/ 391 h 391"/>
                    <a:gd name="T4" fmla="*/ 338 w 338"/>
                    <a:gd name="T5" fmla="*/ 0 h 391"/>
                    <a:gd name="T6" fmla="*/ 0 w 338"/>
                    <a:gd name="T7" fmla="*/ 197 h 391"/>
                  </a:gdLst>
                  <a:ahLst/>
                  <a:cxnLst>
                    <a:cxn ang="0">
                      <a:pos x="T0" y="T1"/>
                    </a:cxn>
                    <a:cxn ang="0">
                      <a:pos x="T2" y="T3"/>
                    </a:cxn>
                    <a:cxn ang="0">
                      <a:pos x="T4" y="T5"/>
                    </a:cxn>
                    <a:cxn ang="0">
                      <a:pos x="T6" y="T7"/>
                    </a:cxn>
                  </a:cxnLst>
                  <a:rect l="0" t="0" r="r" b="b"/>
                  <a:pathLst>
                    <a:path w="338" h="391">
                      <a:moveTo>
                        <a:pt x="0" y="197"/>
                      </a:moveTo>
                      <a:lnTo>
                        <a:pt x="338" y="391"/>
                      </a:lnTo>
                      <a:lnTo>
                        <a:pt x="338" y="0"/>
                      </a:lnTo>
                      <a:lnTo>
                        <a:pt x="0" y="197"/>
                      </a:lnTo>
                      <a:close/>
                    </a:path>
                  </a:pathLst>
                </a:custGeom>
                <a:grpFill/>
                <a:ln w="15875" cap="flat">
                  <a:solidFill>
                    <a:schemeClr val="bg1">
                      <a:alpha val="10000"/>
                    </a:schemeClr>
                  </a:solidFill>
                  <a:prstDash val="solid"/>
                  <a:miter lim="800000"/>
                </a:ln>
              </p:spPr>
              <p:txBody>
                <a:bodyPr vert="horz" wrap="square" lIns="72008" tIns="36004" rIns="72008" bIns="36004" numCol="1" anchor="t" anchorCtr="0" compatLnSpc="1"/>
                <a:lstStyle/>
                <a:p>
                  <a:endParaRPr lang="id-ID" sz="1415"/>
                </a:p>
              </p:txBody>
            </p:sp>
            <p:sp>
              <p:nvSpPr>
                <p:cNvPr id="28" name="Freeform 6"/>
                <p:cNvSpPr/>
                <p:nvPr>
                  <p:custDataLst>
                    <p:tags r:id="rId30"/>
                  </p:custDataLst>
                </p:nvPr>
              </p:nvSpPr>
              <p:spPr bwMode="auto">
                <a:xfrm>
                  <a:off x="4588603" y="-469483"/>
                  <a:ext cx="929208" cy="1062729"/>
                </a:xfrm>
                <a:custGeom>
                  <a:avLst/>
                  <a:gdLst>
                    <a:gd name="T0" fmla="*/ 0 w 341"/>
                    <a:gd name="T1" fmla="*/ 196 h 390"/>
                    <a:gd name="T2" fmla="*/ 341 w 341"/>
                    <a:gd name="T3" fmla="*/ 390 h 390"/>
                    <a:gd name="T4" fmla="*/ 338 w 341"/>
                    <a:gd name="T5" fmla="*/ 0 h 390"/>
                    <a:gd name="T6" fmla="*/ 0 w 341"/>
                    <a:gd name="T7" fmla="*/ 196 h 390"/>
                  </a:gdLst>
                  <a:ahLst/>
                  <a:cxnLst>
                    <a:cxn ang="0">
                      <a:pos x="T0" y="T1"/>
                    </a:cxn>
                    <a:cxn ang="0">
                      <a:pos x="T2" y="T3"/>
                    </a:cxn>
                    <a:cxn ang="0">
                      <a:pos x="T4" y="T5"/>
                    </a:cxn>
                    <a:cxn ang="0">
                      <a:pos x="T6" y="T7"/>
                    </a:cxn>
                  </a:cxnLst>
                  <a:rect l="0" t="0" r="r" b="b"/>
                  <a:pathLst>
                    <a:path w="341" h="390">
                      <a:moveTo>
                        <a:pt x="0" y="196"/>
                      </a:moveTo>
                      <a:lnTo>
                        <a:pt x="341" y="390"/>
                      </a:lnTo>
                      <a:lnTo>
                        <a:pt x="338" y="0"/>
                      </a:lnTo>
                      <a:lnTo>
                        <a:pt x="0" y="196"/>
                      </a:lnTo>
                      <a:close/>
                    </a:path>
                  </a:pathLst>
                </a:custGeom>
                <a:grpFill/>
                <a:ln w="15875" cap="flat">
                  <a:solidFill>
                    <a:schemeClr val="bg1">
                      <a:alpha val="10000"/>
                    </a:schemeClr>
                  </a:solidFill>
                  <a:prstDash val="solid"/>
                  <a:miter lim="800000"/>
                </a:ln>
              </p:spPr>
              <p:txBody>
                <a:bodyPr vert="horz" wrap="square" lIns="72008" tIns="36004" rIns="72008" bIns="36004" numCol="1" anchor="t" anchorCtr="0" compatLnSpc="1"/>
                <a:lstStyle/>
                <a:p>
                  <a:endParaRPr lang="id-ID" sz="1415"/>
                </a:p>
              </p:txBody>
            </p:sp>
            <p:sp>
              <p:nvSpPr>
                <p:cNvPr id="29" name="Freeform 42"/>
                <p:cNvSpPr/>
                <p:nvPr>
                  <p:custDataLst>
                    <p:tags r:id="rId31"/>
                  </p:custDataLst>
                </p:nvPr>
              </p:nvSpPr>
              <p:spPr bwMode="auto">
                <a:xfrm>
                  <a:off x="5517809" y="64607"/>
                  <a:ext cx="921032" cy="1065455"/>
                </a:xfrm>
                <a:custGeom>
                  <a:avLst/>
                  <a:gdLst>
                    <a:gd name="T0" fmla="*/ 0 w 338"/>
                    <a:gd name="T1" fmla="*/ 194 h 391"/>
                    <a:gd name="T2" fmla="*/ 338 w 338"/>
                    <a:gd name="T3" fmla="*/ 391 h 391"/>
                    <a:gd name="T4" fmla="*/ 338 w 338"/>
                    <a:gd name="T5" fmla="*/ 0 h 391"/>
                    <a:gd name="T6" fmla="*/ 0 w 338"/>
                    <a:gd name="T7" fmla="*/ 194 h 391"/>
                  </a:gdLst>
                  <a:ahLst/>
                  <a:cxnLst>
                    <a:cxn ang="0">
                      <a:pos x="T0" y="T1"/>
                    </a:cxn>
                    <a:cxn ang="0">
                      <a:pos x="T2" y="T3"/>
                    </a:cxn>
                    <a:cxn ang="0">
                      <a:pos x="T4" y="T5"/>
                    </a:cxn>
                    <a:cxn ang="0">
                      <a:pos x="T6" y="T7"/>
                    </a:cxn>
                  </a:cxnLst>
                  <a:rect l="0" t="0" r="r" b="b"/>
                  <a:pathLst>
                    <a:path w="338" h="391">
                      <a:moveTo>
                        <a:pt x="0" y="194"/>
                      </a:moveTo>
                      <a:lnTo>
                        <a:pt x="338" y="391"/>
                      </a:lnTo>
                      <a:lnTo>
                        <a:pt x="338" y="0"/>
                      </a:lnTo>
                      <a:lnTo>
                        <a:pt x="0" y="194"/>
                      </a:lnTo>
                      <a:close/>
                    </a:path>
                  </a:pathLst>
                </a:custGeom>
                <a:grpFill/>
                <a:ln w="15875" cap="flat">
                  <a:solidFill>
                    <a:schemeClr val="bg1">
                      <a:alpha val="10000"/>
                    </a:schemeClr>
                  </a:solidFill>
                  <a:prstDash val="solid"/>
                  <a:miter lim="800000"/>
                </a:ln>
              </p:spPr>
              <p:txBody>
                <a:bodyPr vert="horz" wrap="square" lIns="72008" tIns="36004" rIns="72008" bIns="36004" numCol="1" anchor="t" anchorCtr="0" compatLnSpc="1"/>
                <a:lstStyle/>
                <a:p>
                  <a:endParaRPr lang="id-ID" sz="1415"/>
                </a:p>
              </p:txBody>
            </p:sp>
            <p:sp>
              <p:nvSpPr>
                <p:cNvPr id="30" name="Freeform 43"/>
                <p:cNvSpPr/>
                <p:nvPr>
                  <p:custDataLst>
                    <p:tags r:id="rId32"/>
                  </p:custDataLst>
                </p:nvPr>
              </p:nvSpPr>
              <p:spPr bwMode="auto">
                <a:xfrm>
                  <a:off x="6438840" y="-469483"/>
                  <a:ext cx="923758" cy="1062729"/>
                </a:xfrm>
                <a:custGeom>
                  <a:avLst/>
                  <a:gdLst>
                    <a:gd name="T0" fmla="*/ 0 w 339"/>
                    <a:gd name="T1" fmla="*/ 196 h 390"/>
                    <a:gd name="T2" fmla="*/ 339 w 339"/>
                    <a:gd name="T3" fmla="*/ 390 h 390"/>
                    <a:gd name="T4" fmla="*/ 339 w 339"/>
                    <a:gd name="T5" fmla="*/ 0 h 390"/>
                    <a:gd name="T6" fmla="*/ 0 w 339"/>
                    <a:gd name="T7" fmla="*/ 196 h 390"/>
                  </a:gdLst>
                  <a:ahLst/>
                  <a:cxnLst>
                    <a:cxn ang="0">
                      <a:pos x="T0" y="T1"/>
                    </a:cxn>
                    <a:cxn ang="0">
                      <a:pos x="T2" y="T3"/>
                    </a:cxn>
                    <a:cxn ang="0">
                      <a:pos x="T4" y="T5"/>
                    </a:cxn>
                    <a:cxn ang="0">
                      <a:pos x="T6" y="T7"/>
                    </a:cxn>
                  </a:cxnLst>
                  <a:rect l="0" t="0" r="r" b="b"/>
                  <a:pathLst>
                    <a:path w="339" h="390">
                      <a:moveTo>
                        <a:pt x="0" y="196"/>
                      </a:moveTo>
                      <a:lnTo>
                        <a:pt x="339" y="390"/>
                      </a:lnTo>
                      <a:lnTo>
                        <a:pt x="339" y="0"/>
                      </a:lnTo>
                      <a:lnTo>
                        <a:pt x="0" y="196"/>
                      </a:lnTo>
                      <a:close/>
                    </a:path>
                  </a:pathLst>
                </a:custGeom>
                <a:grpFill/>
                <a:ln w="15875" cap="flat">
                  <a:solidFill>
                    <a:schemeClr val="bg1">
                      <a:alpha val="10000"/>
                    </a:schemeClr>
                  </a:solidFill>
                  <a:prstDash val="solid"/>
                  <a:miter lim="800000"/>
                </a:ln>
              </p:spPr>
              <p:txBody>
                <a:bodyPr vert="horz" wrap="square" lIns="72008" tIns="36004" rIns="72008" bIns="36004" numCol="1" anchor="t" anchorCtr="0" compatLnSpc="1"/>
                <a:lstStyle/>
                <a:p>
                  <a:endParaRPr lang="id-ID" sz="1415"/>
                </a:p>
              </p:txBody>
            </p:sp>
            <p:sp>
              <p:nvSpPr>
                <p:cNvPr id="31" name="Freeform 63"/>
                <p:cNvSpPr/>
                <p:nvPr>
                  <p:custDataLst>
                    <p:tags r:id="rId33"/>
                  </p:custDataLst>
                </p:nvPr>
              </p:nvSpPr>
              <p:spPr bwMode="auto">
                <a:xfrm>
                  <a:off x="4594053" y="593246"/>
                  <a:ext cx="923758" cy="1070905"/>
                </a:xfrm>
                <a:custGeom>
                  <a:avLst/>
                  <a:gdLst>
                    <a:gd name="T0" fmla="*/ 0 w 339"/>
                    <a:gd name="T1" fmla="*/ 197 h 393"/>
                    <a:gd name="T2" fmla="*/ 339 w 339"/>
                    <a:gd name="T3" fmla="*/ 393 h 393"/>
                    <a:gd name="T4" fmla="*/ 339 w 339"/>
                    <a:gd name="T5" fmla="*/ 0 h 393"/>
                    <a:gd name="T6" fmla="*/ 0 w 339"/>
                    <a:gd name="T7" fmla="*/ 197 h 393"/>
                  </a:gdLst>
                  <a:ahLst/>
                  <a:cxnLst>
                    <a:cxn ang="0">
                      <a:pos x="T0" y="T1"/>
                    </a:cxn>
                    <a:cxn ang="0">
                      <a:pos x="T2" y="T3"/>
                    </a:cxn>
                    <a:cxn ang="0">
                      <a:pos x="T4" y="T5"/>
                    </a:cxn>
                    <a:cxn ang="0">
                      <a:pos x="T6" y="T7"/>
                    </a:cxn>
                  </a:cxnLst>
                  <a:rect l="0" t="0" r="r" b="b"/>
                  <a:pathLst>
                    <a:path w="339" h="393">
                      <a:moveTo>
                        <a:pt x="0" y="197"/>
                      </a:moveTo>
                      <a:lnTo>
                        <a:pt x="339" y="393"/>
                      </a:lnTo>
                      <a:lnTo>
                        <a:pt x="339" y="0"/>
                      </a:lnTo>
                      <a:lnTo>
                        <a:pt x="0" y="197"/>
                      </a:lnTo>
                      <a:close/>
                    </a:path>
                  </a:pathLst>
                </a:custGeom>
                <a:grpFill/>
                <a:ln w="15875" cap="flat">
                  <a:solidFill>
                    <a:schemeClr val="bg1">
                      <a:alpha val="10000"/>
                    </a:schemeClr>
                  </a:solidFill>
                  <a:prstDash val="solid"/>
                  <a:miter lim="800000"/>
                </a:ln>
              </p:spPr>
              <p:txBody>
                <a:bodyPr vert="horz" wrap="square" lIns="72008" tIns="36004" rIns="72008" bIns="36004" numCol="1" anchor="t" anchorCtr="0" compatLnSpc="1"/>
                <a:lstStyle/>
                <a:p>
                  <a:endParaRPr lang="id-ID" sz="1415"/>
                </a:p>
              </p:txBody>
            </p:sp>
            <p:sp>
              <p:nvSpPr>
                <p:cNvPr id="32" name="Freeform 76"/>
                <p:cNvSpPr/>
                <p:nvPr>
                  <p:custDataLst>
                    <p:tags r:id="rId34"/>
                  </p:custDataLst>
                </p:nvPr>
              </p:nvSpPr>
              <p:spPr bwMode="auto">
                <a:xfrm>
                  <a:off x="3646908" y="1658700"/>
                  <a:ext cx="923758" cy="1062729"/>
                </a:xfrm>
                <a:custGeom>
                  <a:avLst/>
                  <a:gdLst>
                    <a:gd name="T0" fmla="*/ 0 w 339"/>
                    <a:gd name="T1" fmla="*/ 390 h 390"/>
                    <a:gd name="T2" fmla="*/ 0 w 339"/>
                    <a:gd name="T3" fmla="*/ 0 h 390"/>
                    <a:gd name="T4" fmla="*/ 339 w 339"/>
                    <a:gd name="T5" fmla="*/ 196 h 390"/>
                    <a:gd name="T6" fmla="*/ 0 w 339"/>
                    <a:gd name="T7" fmla="*/ 390 h 390"/>
                  </a:gdLst>
                  <a:ahLst/>
                  <a:cxnLst>
                    <a:cxn ang="0">
                      <a:pos x="T0" y="T1"/>
                    </a:cxn>
                    <a:cxn ang="0">
                      <a:pos x="T2" y="T3"/>
                    </a:cxn>
                    <a:cxn ang="0">
                      <a:pos x="T4" y="T5"/>
                    </a:cxn>
                    <a:cxn ang="0">
                      <a:pos x="T6" y="T7"/>
                    </a:cxn>
                  </a:cxnLst>
                  <a:rect l="0" t="0" r="r" b="b"/>
                  <a:pathLst>
                    <a:path w="339" h="390">
                      <a:moveTo>
                        <a:pt x="0" y="390"/>
                      </a:moveTo>
                      <a:lnTo>
                        <a:pt x="0" y="0"/>
                      </a:lnTo>
                      <a:lnTo>
                        <a:pt x="339" y="196"/>
                      </a:lnTo>
                      <a:lnTo>
                        <a:pt x="0" y="390"/>
                      </a:lnTo>
                      <a:close/>
                    </a:path>
                  </a:pathLst>
                </a:custGeom>
                <a:grpFill/>
                <a:ln w="15875" cap="flat">
                  <a:solidFill>
                    <a:schemeClr val="bg1">
                      <a:alpha val="10000"/>
                    </a:schemeClr>
                  </a:solidFill>
                  <a:prstDash val="solid"/>
                  <a:miter lim="800000"/>
                </a:ln>
              </p:spPr>
              <p:txBody>
                <a:bodyPr vert="horz" wrap="square" lIns="72008" tIns="36004" rIns="72008" bIns="36004" numCol="1" anchor="t" anchorCtr="0" compatLnSpc="1"/>
                <a:lstStyle/>
                <a:p>
                  <a:endParaRPr lang="id-ID" sz="1415"/>
                </a:p>
              </p:txBody>
            </p:sp>
            <p:sp>
              <p:nvSpPr>
                <p:cNvPr id="33" name="Freeform 77"/>
                <p:cNvSpPr/>
                <p:nvPr>
                  <p:custDataLst>
                    <p:tags r:id="rId35"/>
                  </p:custDataLst>
                </p:nvPr>
              </p:nvSpPr>
              <p:spPr bwMode="auto">
                <a:xfrm>
                  <a:off x="5548104" y="1683977"/>
                  <a:ext cx="921032" cy="1065455"/>
                </a:xfrm>
                <a:custGeom>
                  <a:avLst/>
                  <a:gdLst>
                    <a:gd name="T0" fmla="*/ 0 w 338"/>
                    <a:gd name="T1" fmla="*/ 391 h 391"/>
                    <a:gd name="T2" fmla="*/ 0 w 338"/>
                    <a:gd name="T3" fmla="*/ 0 h 391"/>
                    <a:gd name="T4" fmla="*/ 338 w 338"/>
                    <a:gd name="T5" fmla="*/ 197 h 391"/>
                    <a:gd name="T6" fmla="*/ 0 w 338"/>
                    <a:gd name="T7" fmla="*/ 391 h 391"/>
                  </a:gdLst>
                  <a:ahLst/>
                  <a:cxnLst>
                    <a:cxn ang="0">
                      <a:pos x="T0" y="T1"/>
                    </a:cxn>
                    <a:cxn ang="0">
                      <a:pos x="T2" y="T3"/>
                    </a:cxn>
                    <a:cxn ang="0">
                      <a:pos x="T4" y="T5"/>
                    </a:cxn>
                    <a:cxn ang="0">
                      <a:pos x="T6" y="T7"/>
                    </a:cxn>
                  </a:cxnLst>
                  <a:rect l="0" t="0" r="r" b="b"/>
                  <a:pathLst>
                    <a:path w="338" h="391">
                      <a:moveTo>
                        <a:pt x="0" y="391"/>
                      </a:moveTo>
                      <a:lnTo>
                        <a:pt x="0" y="0"/>
                      </a:lnTo>
                      <a:lnTo>
                        <a:pt x="338" y="197"/>
                      </a:lnTo>
                      <a:lnTo>
                        <a:pt x="0" y="391"/>
                      </a:lnTo>
                      <a:close/>
                    </a:path>
                  </a:pathLst>
                </a:custGeom>
                <a:grpFill/>
                <a:ln w="15875" cap="flat">
                  <a:solidFill>
                    <a:schemeClr val="bg1">
                      <a:alpha val="10000"/>
                    </a:schemeClr>
                  </a:solidFill>
                  <a:prstDash val="solid"/>
                  <a:miter lim="800000"/>
                </a:ln>
              </p:spPr>
              <p:txBody>
                <a:bodyPr vert="horz" wrap="square" lIns="72008" tIns="36004" rIns="72008" bIns="36004" numCol="1" anchor="t" anchorCtr="0" compatLnSpc="1"/>
                <a:lstStyle/>
                <a:p>
                  <a:endParaRPr lang="id-ID" sz="1415"/>
                </a:p>
              </p:txBody>
            </p:sp>
          </p:grpSp>
        </p:grpSp>
        <p:grpSp>
          <p:nvGrpSpPr>
            <p:cNvPr id="46" name="Group 42"/>
            <p:cNvGrpSpPr/>
            <p:nvPr>
              <p:custDataLst>
                <p:tags r:id="rId36"/>
              </p:custDataLst>
            </p:nvPr>
          </p:nvGrpSpPr>
          <p:grpSpPr>
            <a:xfrm>
              <a:off x="1733" y="2789"/>
              <a:ext cx="4107" cy="3089"/>
              <a:chOff x="1925461" y="-469483"/>
              <a:chExt cx="5437137" cy="4089296"/>
            </a:xfrm>
            <a:solidFill>
              <a:schemeClr val="accent3">
                <a:alpha val="15000"/>
              </a:schemeClr>
            </a:solidFill>
          </p:grpSpPr>
          <p:sp>
            <p:nvSpPr>
              <p:cNvPr id="47" name="Freeform 61"/>
              <p:cNvSpPr/>
              <p:nvPr>
                <p:custDataLst>
                  <p:tags r:id="rId37"/>
                </p:custDataLst>
              </p:nvPr>
            </p:nvSpPr>
            <p:spPr bwMode="auto">
              <a:xfrm>
                <a:off x="1925461" y="2554358"/>
                <a:ext cx="921032" cy="1065455"/>
              </a:xfrm>
              <a:custGeom>
                <a:avLst/>
                <a:gdLst>
                  <a:gd name="T0" fmla="*/ 0 w 338"/>
                  <a:gd name="T1" fmla="*/ 197 h 391"/>
                  <a:gd name="T2" fmla="*/ 338 w 338"/>
                  <a:gd name="T3" fmla="*/ 391 h 391"/>
                  <a:gd name="T4" fmla="*/ 338 w 338"/>
                  <a:gd name="T5" fmla="*/ 0 h 391"/>
                  <a:gd name="T6" fmla="*/ 0 w 338"/>
                  <a:gd name="T7" fmla="*/ 197 h 391"/>
                </a:gdLst>
                <a:ahLst/>
                <a:cxnLst>
                  <a:cxn ang="0">
                    <a:pos x="T0" y="T1"/>
                  </a:cxn>
                  <a:cxn ang="0">
                    <a:pos x="T2" y="T3"/>
                  </a:cxn>
                  <a:cxn ang="0">
                    <a:pos x="T4" y="T5"/>
                  </a:cxn>
                  <a:cxn ang="0">
                    <a:pos x="T6" y="T7"/>
                  </a:cxn>
                </a:cxnLst>
                <a:rect l="0" t="0" r="r" b="b"/>
                <a:pathLst>
                  <a:path w="338" h="391">
                    <a:moveTo>
                      <a:pt x="0" y="197"/>
                    </a:moveTo>
                    <a:lnTo>
                      <a:pt x="338" y="391"/>
                    </a:lnTo>
                    <a:lnTo>
                      <a:pt x="338" y="0"/>
                    </a:lnTo>
                    <a:lnTo>
                      <a:pt x="0" y="197"/>
                    </a:lnTo>
                    <a:close/>
                  </a:path>
                </a:pathLst>
              </a:custGeom>
              <a:grpFill/>
              <a:ln w="15875" cap="flat">
                <a:solidFill>
                  <a:schemeClr val="bg1">
                    <a:alpha val="10000"/>
                  </a:schemeClr>
                </a:solidFill>
                <a:prstDash val="solid"/>
                <a:miter lim="800000"/>
              </a:ln>
            </p:spPr>
            <p:txBody>
              <a:bodyPr vert="horz" wrap="square" lIns="72008" tIns="36004" rIns="72008" bIns="36004" numCol="1" anchor="t" anchorCtr="0" compatLnSpc="1"/>
              <a:lstStyle/>
              <a:p>
                <a:endParaRPr lang="id-ID" sz="1415"/>
              </a:p>
            </p:txBody>
          </p:sp>
          <p:sp>
            <p:nvSpPr>
              <p:cNvPr id="48" name="Freeform 6"/>
              <p:cNvSpPr/>
              <p:nvPr>
                <p:custDataLst>
                  <p:tags r:id="rId38"/>
                </p:custDataLst>
              </p:nvPr>
            </p:nvSpPr>
            <p:spPr bwMode="auto">
              <a:xfrm>
                <a:off x="4588603" y="-469483"/>
                <a:ext cx="929208" cy="1062729"/>
              </a:xfrm>
              <a:custGeom>
                <a:avLst/>
                <a:gdLst>
                  <a:gd name="T0" fmla="*/ 0 w 341"/>
                  <a:gd name="T1" fmla="*/ 196 h 390"/>
                  <a:gd name="T2" fmla="*/ 341 w 341"/>
                  <a:gd name="T3" fmla="*/ 390 h 390"/>
                  <a:gd name="T4" fmla="*/ 338 w 341"/>
                  <a:gd name="T5" fmla="*/ 0 h 390"/>
                  <a:gd name="T6" fmla="*/ 0 w 341"/>
                  <a:gd name="T7" fmla="*/ 196 h 390"/>
                </a:gdLst>
                <a:ahLst/>
                <a:cxnLst>
                  <a:cxn ang="0">
                    <a:pos x="T0" y="T1"/>
                  </a:cxn>
                  <a:cxn ang="0">
                    <a:pos x="T2" y="T3"/>
                  </a:cxn>
                  <a:cxn ang="0">
                    <a:pos x="T4" y="T5"/>
                  </a:cxn>
                  <a:cxn ang="0">
                    <a:pos x="T6" y="T7"/>
                  </a:cxn>
                </a:cxnLst>
                <a:rect l="0" t="0" r="r" b="b"/>
                <a:pathLst>
                  <a:path w="341" h="390">
                    <a:moveTo>
                      <a:pt x="0" y="196"/>
                    </a:moveTo>
                    <a:lnTo>
                      <a:pt x="341" y="390"/>
                    </a:lnTo>
                    <a:lnTo>
                      <a:pt x="338" y="0"/>
                    </a:lnTo>
                    <a:lnTo>
                      <a:pt x="0" y="196"/>
                    </a:lnTo>
                    <a:close/>
                  </a:path>
                </a:pathLst>
              </a:custGeom>
              <a:grpFill/>
              <a:ln w="15875" cap="flat">
                <a:solidFill>
                  <a:schemeClr val="bg1">
                    <a:alpha val="10000"/>
                  </a:schemeClr>
                </a:solidFill>
                <a:prstDash val="solid"/>
                <a:miter lim="800000"/>
              </a:ln>
            </p:spPr>
            <p:txBody>
              <a:bodyPr vert="horz" wrap="square" lIns="72008" tIns="36004" rIns="72008" bIns="36004" numCol="1" anchor="t" anchorCtr="0" compatLnSpc="1"/>
              <a:lstStyle/>
              <a:p>
                <a:endParaRPr lang="id-ID" sz="1415"/>
              </a:p>
            </p:txBody>
          </p:sp>
          <p:sp>
            <p:nvSpPr>
              <p:cNvPr id="49" name="Freeform 42"/>
              <p:cNvSpPr/>
              <p:nvPr>
                <p:custDataLst>
                  <p:tags r:id="rId39"/>
                </p:custDataLst>
              </p:nvPr>
            </p:nvSpPr>
            <p:spPr bwMode="auto">
              <a:xfrm>
                <a:off x="5517809" y="64607"/>
                <a:ext cx="921032" cy="1065455"/>
              </a:xfrm>
              <a:custGeom>
                <a:avLst/>
                <a:gdLst>
                  <a:gd name="T0" fmla="*/ 0 w 338"/>
                  <a:gd name="T1" fmla="*/ 194 h 391"/>
                  <a:gd name="T2" fmla="*/ 338 w 338"/>
                  <a:gd name="T3" fmla="*/ 391 h 391"/>
                  <a:gd name="T4" fmla="*/ 338 w 338"/>
                  <a:gd name="T5" fmla="*/ 0 h 391"/>
                  <a:gd name="T6" fmla="*/ 0 w 338"/>
                  <a:gd name="T7" fmla="*/ 194 h 391"/>
                </a:gdLst>
                <a:ahLst/>
                <a:cxnLst>
                  <a:cxn ang="0">
                    <a:pos x="T0" y="T1"/>
                  </a:cxn>
                  <a:cxn ang="0">
                    <a:pos x="T2" y="T3"/>
                  </a:cxn>
                  <a:cxn ang="0">
                    <a:pos x="T4" y="T5"/>
                  </a:cxn>
                  <a:cxn ang="0">
                    <a:pos x="T6" y="T7"/>
                  </a:cxn>
                </a:cxnLst>
                <a:rect l="0" t="0" r="r" b="b"/>
                <a:pathLst>
                  <a:path w="338" h="391">
                    <a:moveTo>
                      <a:pt x="0" y="194"/>
                    </a:moveTo>
                    <a:lnTo>
                      <a:pt x="338" y="391"/>
                    </a:lnTo>
                    <a:lnTo>
                      <a:pt x="338" y="0"/>
                    </a:lnTo>
                    <a:lnTo>
                      <a:pt x="0" y="194"/>
                    </a:lnTo>
                    <a:close/>
                  </a:path>
                </a:pathLst>
              </a:custGeom>
              <a:grpFill/>
              <a:ln w="15875" cap="flat">
                <a:solidFill>
                  <a:schemeClr val="bg1">
                    <a:alpha val="10000"/>
                  </a:schemeClr>
                </a:solidFill>
                <a:prstDash val="solid"/>
                <a:miter lim="800000"/>
              </a:ln>
            </p:spPr>
            <p:txBody>
              <a:bodyPr vert="horz" wrap="square" lIns="72008" tIns="36004" rIns="72008" bIns="36004" numCol="1" anchor="t" anchorCtr="0" compatLnSpc="1"/>
              <a:lstStyle/>
              <a:p>
                <a:endParaRPr lang="id-ID" sz="1415"/>
              </a:p>
            </p:txBody>
          </p:sp>
          <p:sp>
            <p:nvSpPr>
              <p:cNvPr id="50" name="Freeform 43"/>
              <p:cNvSpPr/>
              <p:nvPr>
                <p:custDataLst>
                  <p:tags r:id="rId40"/>
                </p:custDataLst>
              </p:nvPr>
            </p:nvSpPr>
            <p:spPr bwMode="auto">
              <a:xfrm>
                <a:off x="6438840" y="-469483"/>
                <a:ext cx="923758" cy="1062729"/>
              </a:xfrm>
              <a:custGeom>
                <a:avLst/>
                <a:gdLst>
                  <a:gd name="T0" fmla="*/ 0 w 339"/>
                  <a:gd name="T1" fmla="*/ 196 h 390"/>
                  <a:gd name="T2" fmla="*/ 339 w 339"/>
                  <a:gd name="T3" fmla="*/ 390 h 390"/>
                  <a:gd name="T4" fmla="*/ 339 w 339"/>
                  <a:gd name="T5" fmla="*/ 0 h 390"/>
                  <a:gd name="T6" fmla="*/ 0 w 339"/>
                  <a:gd name="T7" fmla="*/ 196 h 390"/>
                </a:gdLst>
                <a:ahLst/>
                <a:cxnLst>
                  <a:cxn ang="0">
                    <a:pos x="T0" y="T1"/>
                  </a:cxn>
                  <a:cxn ang="0">
                    <a:pos x="T2" y="T3"/>
                  </a:cxn>
                  <a:cxn ang="0">
                    <a:pos x="T4" y="T5"/>
                  </a:cxn>
                  <a:cxn ang="0">
                    <a:pos x="T6" y="T7"/>
                  </a:cxn>
                </a:cxnLst>
                <a:rect l="0" t="0" r="r" b="b"/>
                <a:pathLst>
                  <a:path w="339" h="390">
                    <a:moveTo>
                      <a:pt x="0" y="196"/>
                    </a:moveTo>
                    <a:lnTo>
                      <a:pt x="339" y="390"/>
                    </a:lnTo>
                    <a:lnTo>
                      <a:pt x="339" y="0"/>
                    </a:lnTo>
                    <a:lnTo>
                      <a:pt x="0" y="196"/>
                    </a:lnTo>
                    <a:close/>
                  </a:path>
                </a:pathLst>
              </a:custGeom>
              <a:grpFill/>
              <a:ln w="15875" cap="flat">
                <a:solidFill>
                  <a:schemeClr val="bg1">
                    <a:alpha val="10000"/>
                  </a:schemeClr>
                </a:solidFill>
                <a:prstDash val="solid"/>
                <a:miter lim="800000"/>
              </a:ln>
            </p:spPr>
            <p:txBody>
              <a:bodyPr vert="horz" wrap="square" lIns="72008" tIns="36004" rIns="72008" bIns="36004" numCol="1" anchor="t" anchorCtr="0" compatLnSpc="1"/>
              <a:lstStyle/>
              <a:p>
                <a:endParaRPr lang="id-ID" sz="1415"/>
              </a:p>
            </p:txBody>
          </p:sp>
          <p:sp>
            <p:nvSpPr>
              <p:cNvPr id="51" name="Freeform 47"/>
              <p:cNvSpPr/>
              <p:nvPr>
                <p:custDataLst>
                  <p:tags r:id="rId41"/>
                </p:custDataLst>
              </p:nvPr>
            </p:nvSpPr>
            <p:spPr bwMode="auto">
              <a:xfrm>
                <a:off x="4594053" y="593246"/>
                <a:ext cx="923758" cy="1070905"/>
              </a:xfrm>
              <a:custGeom>
                <a:avLst/>
                <a:gdLst>
                  <a:gd name="T0" fmla="*/ 0 w 339"/>
                  <a:gd name="T1" fmla="*/ 197 h 393"/>
                  <a:gd name="T2" fmla="*/ 339 w 339"/>
                  <a:gd name="T3" fmla="*/ 393 h 393"/>
                  <a:gd name="T4" fmla="*/ 339 w 339"/>
                  <a:gd name="T5" fmla="*/ 0 h 393"/>
                  <a:gd name="T6" fmla="*/ 0 w 339"/>
                  <a:gd name="T7" fmla="*/ 197 h 393"/>
                </a:gdLst>
                <a:ahLst/>
                <a:cxnLst>
                  <a:cxn ang="0">
                    <a:pos x="T0" y="T1"/>
                  </a:cxn>
                  <a:cxn ang="0">
                    <a:pos x="T2" y="T3"/>
                  </a:cxn>
                  <a:cxn ang="0">
                    <a:pos x="T4" y="T5"/>
                  </a:cxn>
                  <a:cxn ang="0">
                    <a:pos x="T6" y="T7"/>
                  </a:cxn>
                </a:cxnLst>
                <a:rect l="0" t="0" r="r" b="b"/>
                <a:pathLst>
                  <a:path w="339" h="393">
                    <a:moveTo>
                      <a:pt x="0" y="197"/>
                    </a:moveTo>
                    <a:lnTo>
                      <a:pt x="339" y="393"/>
                    </a:lnTo>
                    <a:lnTo>
                      <a:pt x="339" y="0"/>
                    </a:lnTo>
                    <a:lnTo>
                      <a:pt x="0" y="197"/>
                    </a:lnTo>
                    <a:close/>
                  </a:path>
                </a:pathLst>
              </a:custGeom>
              <a:grpFill/>
              <a:ln w="15875" cap="flat">
                <a:solidFill>
                  <a:schemeClr val="bg1">
                    <a:alpha val="10000"/>
                  </a:schemeClr>
                </a:solidFill>
                <a:prstDash val="solid"/>
                <a:miter lim="800000"/>
              </a:ln>
            </p:spPr>
            <p:txBody>
              <a:bodyPr vert="horz" wrap="square" lIns="72008" tIns="36004" rIns="72008" bIns="36004" numCol="1" anchor="t" anchorCtr="0" compatLnSpc="1"/>
              <a:lstStyle/>
              <a:p>
                <a:endParaRPr lang="id-ID" sz="1415"/>
              </a:p>
            </p:txBody>
          </p:sp>
          <p:sp>
            <p:nvSpPr>
              <p:cNvPr id="52" name="Freeform 76"/>
              <p:cNvSpPr/>
              <p:nvPr>
                <p:custDataLst>
                  <p:tags r:id="rId42"/>
                </p:custDataLst>
              </p:nvPr>
            </p:nvSpPr>
            <p:spPr bwMode="auto">
              <a:xfrm>
                <a:off x="3646908" y="1658700"/>
                <a:ext cx="923758" cy="1062729"/>
              </a:xfrm>
              <a:custGeom>
                <a:avLst/>
                <a:gdLst>
                  <a:gd name="T0" fmla="*/ 0 w 339"/>
                  <a:gd name="T1" fmla="*/ 390 h 390"/>
                  <a:gd name="T2" fmla="*/ 0 w 339"/>
                  <a:gd name="T3" fmla="*/ 0 h 390"/>
                  <a:gd name="T4" fmla="*/ 339 w 339"/>
                  <a:gd name="T5" fmla="*/ 196 h 390"/>
                  <a:gd name="T6" fmla="*/ 0 w 339"/>
                  <a:gd name="T7" fmla="*/ 390 h 390"/>
                </a:gdLst>
                <a:ahLst/>
                <a:cxnLst>
                  <a:cxn ang="0">
                    <a:pos x="T0" y="T1"/>
                  </a:cxn>
                  <a:cxn ang="0">
                    <a:pos x="T2" y="T3"/>
                  </a:cxn>
                  <a:cxn ang="0">
                    <a:pos x="T4" y="T5"/>
                  </a:cxn>
                  <a:cxn ang="0">
                    <a:pos x="T6" y="T7"/>
                  </a:cxn>
                </a:cxnLst>
                <a:rect l="0" t="0" r="r" b="b"/>
                <a:pathLst>
                  <a:path w="339" h="390">
                    <a:moveTo>
                      <a:pt x="0" y="390"/>
                    </a:moveTo>
                    <a:lnTo>
                      <a:pt x="0" y="0"/>
                    </a:lnTo>
                    <a:lnTo>
                      <a:pt x="339" y="196"/>
                    </a:lnTo>
                    <a:lnTo>
                      <a:pt x="0" y="390"/>
                    </a:lnTo>
                    <a:close/>
                  </a:path>
                </a:pathLst>
              </a:custGeom>
              <a:grpFill/>
              <a:ln w="15875" cap="flat">
                <a:solidFill>
                  <a:schemeClr val="bg1">
                    <a:alpha val="10000"/>
                  </a:schemeClr>
                </a:solidFill>
                <a:prstDash val="solid"/>
                <a:miter lim="800000"/>
              </a:ln>
            </p:spPr>
            <p:txBody>
              <a:bodyPr vert="horz" wrap="square" lIns="72008" tIns="36004" rIns="72008" bIns="36004" numCol="1" anchor="t" anchorCtr="0" compatLnSpc="1"/>
              <a:lstStyle/>
              <a:p>
                <a:endParaRPr lang="id-ID" sz="1415"/>
              </a:p>
            </p:txBody>
          </p:sp>
          <p:sp>
            <p:nvSpPr>
              <p:cNvPr id="53" name="Freeform 77"/>
              <p:cNvSpPr/>
              <p:nvPr>
                <p:custDataLst>
                  <p:tags r:id="rId43"/>
                </p:custDataLst>
              </p:nvPr>
            </p:nvSpPr>
            <p:spPr bwMode="auto">
              <a:xfrm>
                <a:off x="5548104" y="1683977"/>
                <a:ext cx="921032" cy="1065455"/>
              </a:xfrm>
              <a:custGeom>
                <a:avLst/>
                <a:gdLst>
                  <a:gd name="T0" fmla="*/ 0 w 338"/>
                  <a:gd name="T1" fmla="*/ 391 h 391"/>
                  <a:gd name="T2" fmla="*/ 0 w 338"/>
                  <a:gd name="T3" fmla="*/ 0 h 391"/>
                  <a:gd name="T4" fmla="*/ 338 w 338"/>
                  <a:gd name="T5" fmla="*/ 197 h 391"/>
                  <a:gd name="T6" fmla="*/ 0 w 338"/>
                  <a:gd name="T7" fmla="*/ 391 h 391"/>
                </a:gdLst>
                <a:ahLst/>
                <a:cxnLst>
                  <a:cxn ang="0">
                    <a:pos x="T0" y="T1"/>
                  </a:cxn>
                  <a:cxn ang="0">
                    <a:pos x="T2" y="T3"/>
                  </a:cxn>
                  <a:cxn ang="0">
                    <a:pos x="T4" y="T5"/>
                  </a:cxn>
                  <a:cxn ang="0">
                    <a:pos x="T6" y="T7"/>
                  </a:cxn>
                </a:cxnLst>
                <a:rect l="0" t="0" r="r" b="b"/>
                <a:pathLst>
                  <a:path w="338" h="391">
                    <a:moveTo>
                      <a:pt x="0" y="391"/>
                    </a:moveTo>
                    <a:lnTo>
                      <a:pt x="0" y="0"/>
                    </a:lnTo>
                    <a:lnTo>
                      <a:pt x="338" y="197"/>
                    </a:lnTo>
                    <a:lnTo>
                      <a:pt x="0" y="391"/>
                    </a:lnTo>
                    <a:close/>
                  </a:path>
                </a:pathLst>
              </a:custGeom>
              <a:grpFill/>
              <a:ln w="15875" cap="flat">
                <a:solidFill>
                  <a:schemeClr val="bg1">
                    <a:alpha val="10000"/>
                  </a:schemeClr>
                </a:solidFill>
                <a:prstDash val="solid"/>
                <a:miter lim="800000"/>
              </a:ln>
            </p:spPr>
            <p:txBody>
              <a:bodyPr vert="horz" wrap="square" lIns="72008" tIns="36004" rIns="72008" bIns="36004" numCol="1" anchor="t" anchorCtr="0" compatLnSpc="1"/>
              <a:lstStyle/>
              <a:p>
                <a:endParaRPr lang="id-ID" sz="1415"/>
              </a:p>
            </p:txBody>
          </p:sp>
        </p:grpSp>
        <p:grpSp>
          <p:nvGrpSpPr>
            <p:cNvPr id="54" name="Group 50"/>
            <p:cNvGrpSpPr/>
            <p:nvPr>
              <p:custDataLst>
                <p:tags r:id="rId44"/>
              </p:custDataLst>
            </p:nvPr>
          </p:nvGrpSpPr>
          <p:grpSpPr>
            <a:xfrm>
              <a:off x="4518" y="1646"/>
              <a:ext cx="4107" cy="3089"/>
              <a:chOff x="1925461" y="-469483"/>
              <a:chExt cx="5437137" cy="4089296"/>
            </a:xfrm>
            <a:solidFill>
              <a:schemeClr val="accent3">
                <a:alpha val="15000"/>
              </a:schemeClr>
            </a:solidFill>
          </p:grpSpPr>
          <p:sp>
            <p:nvSpPr>
              <p:cNvPr id="55" name="Freeform 61"/>
              <p:cNvSpPr/>
              <p:nvPr>
                <p:custDataLst>
                  <p:tags r:id="rId45"/>
                </p:custDataLst>
              </p:nvPr>
            </p:nvSpPr>
            <p:spPr bwMode="auto">
              <a:xfrm>
                <a:off x="1925461" y="2554358"/>
                <a:ext cx="921032" cy="1065455"/>
              </a:xfrm>
              <a:custGeom>
                <a:avLst/>
                <a:gdLst>
                  <a:gd name="T0" fmla="*/ 0 w 338"/>
                  <a:gd name="T1" fmla="*/ 197 h 391"/>
                  <a:gd name="T2" fmla="*/ 338 w 338"/>
                  <a:gd name="T3" fmla="*/ 391 h 391"/>
                  <a:gd name="T4" fmla="*/ 338 w 338"/>
                  <a:gd name="T5" fmla="*/ 0 h 391"/>
                  <a:gd name="T6" fmla="*/ 0 w 338"/>
                  <a:gd name="T7" fmla="*/ 197 h 391"/>
                </a:gdLst>
                <a:ahLst/>
                <a:cxnLst>
                  <a:cxn ang="0">
                    <a:pos x="T0" y="T1"/>
                  </a:cxn>
                  <a:cxn ang="0">
                    <a:pos x="T2" y="T3"/>
                  </a:cxn>
                  <a:cxn ang="0">
                    <a:pos x="T4" y="T5"/>
                  </a:cxn>
                  <a:cxn ang="0">
                    <a:pos x="T6" y="T7"/>
                  </a:cxn>
                </a:cxnLst>
                <a:rect l="0" t="0" r="r" b="b"/>
                <a:pathLst>
                  <a:path w="338" h="391">
                    <a:moveTo>
                      <a:pt x="0" y="197"/>
                    </a:moveTo>
                    <a:lnTo>
                      <a:pt x="338" y="391"/>
                    </a:lnTo>
                    <a:lnTo>
                      <a:pt x="338" y="0"/>
                    </a:lnTo>
                    <a:lnTo>
                      <a:pt x="0" y="197"/>
                    </a:lnTo>
                    <a:close/>
                  </a:path>
                </a:pathLst>
              </a:custGeom>
              <a:grpFill/>
              <a:ln w="15875" cap="flat">
                <a:solidFill>
                  <a:schemeClr val="bg1">
                    <a:alpha val="10000"/>
                  </a:schemeClr>
                </a:solidFill>
                <a:prstDash val="solid"/>
                <a:miter lim="800000"/>
              </a:ln>
            </p:spPr>
            <p:txBody>
              <a:bodyPr vert="horz" wrap="square" lIns="72008" tIns="36004" rIns="72008" bIns="36004" numCol="1" anchor="t" anchorCtr="0" compatLnSpc="1"/>
              <a:lstStyle/>
              <a:p>
                <a:endParaRPr lang="id-ID" sz="1415"/>
              </a:p>
            </p:txBody>
          </p:sp>
          <p:sp>
            <p:nvSpPr>
              <p:cNvPr id="56" name="Freeform 6"/>
              <p:cNvSpPr/>
              <p:nvPr>
                <p:custDataLst>
                  <p:tags r:id="rId46"/>
                </p:custDataLst>
              </p:nvPr>
            </p:nvSpPr>
            <p:spPr bwMode="auto">
              <a:xfrm>
                <a:off x="4588603" y="-469483"/>
                <a:ext cx="929208" cy="1062729"/>
              </a:xfrm>
              <a:custGeom>
                <a:avLst/>
                <a:gdLst>
                  <a:gd name="T0" fmla="*/ 0 w 341"/>
                  <a:gd name="T1" fmla="*/ 196 h 390"/>
                  <a:gd name="T2" fmla="*/ 341 w 341"/>
                  <a:gd name="T3" fmla="*/ 390 h 390"/>
                  <a:gd name="T4" fmla="*/ 338 w 341"/>
                  <a:gd name="T5" fmla="*/ 0 h 390"/>
                  <a:gd name="T6" fmla="*/ 0 w 341"/>
                  <a:gd name="T7" fmla="*/ 196 h 390"/>
                </a:gdLst>
                <a:ahLst/>
                <a:cxnLst>
                  <a:cxn ang="0">
                    <a:pos x="T0" y="T1"/>
                  </a:cxn>
                  <a:cxn ang="0">
                    <a:pos x="T2" y="T3"/>
                  </a:cxn>
                  <a:cxn ang="0">
                    <a:pos x="T4" y="T5"/>
                  </a:cxn>
                  <a:cxn ang="0">
                    <a:pos x="T6" y="T7"/>
                  </a:cxn>
                </a:cxnLst>
                <a:rect l="0" t="0" r="r" b="b"/>
                <a:pathLst>
                  <a:path w="341" h="390">
                    <a:moveTo>
                      <a:pt x="0" y="196"/>
                    </a:moveTo>
                    <a:lnTo>
                      <a:pt x="341" y="390"/>
                    </a:lnTo>
                    <a:lnTo>
                      <a:pt x="338" y="0"/>
                    </a:lnTo>
                    <a:lnTo>
                      <a:pt x="0" y="196"/>
                    </a:lnTo>
                    <a:close/>
                  </a:path>
                </a:pathLst>
              </a:custGeom>
              <a:grpFill/>
              <a:ln w="15875" cap="flat">
                <a:solidFill>
                  <a:schemeClr val="bg1">
                    <a:alpha val="10000"/>
                  </a:schemeClr>
                </a:solidFill>
                <a:prstDash val="solid"/>
                <a:miter lim="800000"/>
              </a:ln>
            </p:spPr>
            <p:txBody>
              <a:bodyPr vert="horz" wrap="square" lIns="72008" tIns="36004" rIns="72008" bIns="36004" numCol="1" anchor="t" anchorCtr="0" compatLnSpc="1"/>
              <a:lstStyle/>
              <a:p>
                <a:endParaRPr lang="id-ID" sz="1415"/>
              </a:p>
            </p:txBody>
          </p:sp>
          <p:sp>
            <p:nvSpPr>
              <p:cNvPr id="57" name="Freeform 42"/>
              <p:cNvSpPr/>
              <p:nvPr>
                <p:custDataLst>
                  <p:tags r:id="rId47"/>
                </p:custDataLst>
              </p:nvPr>
            </p:nvSpPr>
            <p:spPr bwMode="auto">
              <a:xfrm>
                <a:off x="5517809" y="64607"/>
                <a:ext cx="921032" cy="1065455"/>
              </a:xfrm>
              <a:custGeom>
                <a:avLst/>
                <a:gdLst>
                  <a:gd name="T0" fmla="*/ 0 w 338"/>
                  <a:gd name="T1" fmla="*/ 194 h 391"/>
                  <a:gd name="T2" fmla="*/ 338 w 338"/>
                  <a:gd name="T3" fmla="*/ 391 h 391"/>
                  <a:gd name="T4" fmla="*/ 338 w 338"/>
                  <a:gd name="T5" fmla="*/ 0 h 391"/>
                  <a:gd name="T6" fmla="*/ 0 w 338"/>
                  <a:gd name="T7" fmla="*/ 194 h 391"/>
                </a:gdLst>
                <a:ahLst/>
                <a:cxnLst>
                  <a:cxn ang="0">
                    <a:pos x="T0" y="T1"/>
                  </a:cxn>
                  <a:cxn ang="0">
                    <a:pos x="T2" y="T3"/>
                  </a:cxn>
                  <a:cxn ang="0">
                    <a:pos x="T4" y="T5"/>
                  </a:cxn>
                  <a:cxn ang="0">
                    <a:pos x="T6" y="T7"/>
                  </a:cxn>
                </a:cxnLst>
                <a:rect l="0" t="0" r="r" b="b"/>
                <a:pathLst>
                  <a:path w="338" h="391">
                    <a:moveTo>
                      <a:pt x="0" y="194"/>
                    </a:moveTo>
                    <a:lnTo>
                      <a:pt x="338" y="391"/>
                    </a:lnTo>
                    <a:lnTo>
                      <a:pt x="338" y="0"/>
                    </a:lnTo>
                    <a:lnTo>
                      <a:pt x="0" y="194"/>
                    </a:lnTo>
                    <a:close/>
                  </a:path>
                </a:pathLst>
              </a:custGeom>
              <a:grpFill/>
              <a:ln w="15875" cap="flat">
                <a:solidFill>
                  <a:schemeClr val="bg1">
                    <a:alpha val="10000"/>
                  </a:schemeClr>
                </a:solidFill>
                <a:prstDash val="solid"/>
                <a:miter lim="800000"/>
              </a:ln>
            </p:spPr>
            <p:txBody>
              <a:bodyPr vert="horz" wrap="square" lIns="72008" tIns="36004" rIns="72008" bIns="36004" numCol="1" anchor="t" anchorCtr="0" compatLnSpc="1"/>
              <a:lstStyle/>
              <a:p>
                <a:endParaRPr lang="id-ID" sz="1415"/>
              </a:p>
            </p:txBody>
          </p:sp>
          <p:sp>
            <p:nvSpPr>
              <p:cNvPr id="58" name="Freeform 43"/>
              <p:cNvSpPr/>
              <p:nvPr>
                <p:custDataLst>
                  <p:tags r:id="rId48"/>
                </p:custDataLst>
              </p:nvPr>
            </p:nvSpPr>
            <p:spPr bwMode="auto">
              <a:xfrm>
                <a:off x="6438840" y="-469483"/>
                <a:ext cx="923758" cy="1062729"/>
              </a:xfrm>
              <a:custGeom>
                <a:avLst/>
                <a:gdLst>
                  <a:gd name="T0" fmla="*/ 0 w 339"/>
                  <a:gd name="T1" fmla="*/ 196 h 390"/>
                  <a:gd name="T2" fmla="*/ 339 w 339"/>
                  <a:gd name="T3" fmla="*/ 390 h 390"/>
                  <a:gd name="T4" fmla="*/ 339 w 339"/>
                  <a:gd name="T5" fmla="*/ 0 h 390"/>
                  <a:gd name="T6" fmla="*/ 0 w 339"/>
                  <a:gd name="T7" fmla="*/ 196 h 390"/>
                </a:gdLst>
                <a:ahLst/>
                <a:cxnLst>
                  <a:cxn ang="0">
                    <a:pos x="T0" y="T1"/>
                  </a:cxn>
                  <a:cxn ang="0">
                    <a:pos x="T2" y="T3"/>
                  </a:cxn>
                  <a:cxn ang="0">
                    <a:pos x="T4" y="T5"/>
                  </a:cxn>
                  <a:cxn ang="0">
                    <a:pos x="T6" y="T7"/>
                  </a:cxn>
                </a:cxnLst>
                <a:rect l="0" t="0" r="r" b="b"/>
                <a:pathLst>
                  <a:path w="339" h="390">
                    <a:moveTo>
                      <a:pt x="0" y="196"/>
                    </a:moveTo>
                    <a:lnTo>
                      <a:pt x="339" y="390"/>
                    </a:lnTo>
                    <a:lnTo>
                      <a:pt x="339" y="0"/>
                    </a:lnTo>
                    <a:lnTo>
                      <a:pt x="0" y="196"/>
                    </a:lnTo>
                    <a:close/>
                  </a:path>
                </a:pathLst>
              </a:custGeom>
              <a:grpFill/>
              <a:ln w="15875" cap="flat">
                <a:solidFill>
                  <a:schemeClr val="bg1">
                    <a:alpha val="10000"/>
                  </a:schemeClr>
                </a:solidFill>
                <a:prstDash val="solid"/>
                <a:miter lim="800000"/>
              </a:ln>
            </p:spPr>
            <p:txBody>
              <a:bodyPr vert="horz" wrap="square" lIns="72008" tIns="36004" rIns="72008" bIns="36004" numCol="1" anchor="t" anchorCtr="0" compatLnSpc="1"/>
              <a:lstStyle/>
              <a:p>
                <a:endParaRPr lang="id-ID" sz="1415"/>
              </a:p>
            </p:txBody>
          </p:sp>
          <p:sp>
            <p:nvSpPr>
              <p:cNvPr id="59" name="Freeform 55"/>
              <p:cNvSpPr/>
              <p:nvPr>
                <p:custDataLst>
                  <p:tags r:id="rId49"/>
                </p:custDataLst>
              </p:nvPr>
            </p:nvSpPr>
            <p:spPr bwMode="auto">
              <a:xfrm>
                <a:off x="4594053" y="593246"/>
                <a:ext cx="923758" cy="1070905"/>
              </a:xfrm>
              <a:custGeom>
                <a:avLst/>
                <a:gdLst>
                  <a:gd name="T0" fmla="*/ 0 w 339"/>
                  <a:gd name="T1" fmla="*/ 197 h 393"/>
                  <a:gd name="T2" fmla="*/ 339 w 339"/>
                  <a:gd name="T3" fmla="*/ 393 h 393"/>
                  <a:gd name="T4" fmla="*/ 339 w 339"/>
                  <a:gd name="T5" fmla="*/ 0 h 393"/>
                  <a:gd name="T6" fmla="*/ 0 w 339"/>
                  <a:gd name="T7" fmla="*/ 197 h 393"/>
                </a:gdLst>
                <a:ahLst/>
                <a:cxnLst>
                  <a:cxn ang="0">
                    <a:pos x="T0" y="T1"/>
                  </a:cxn>
                  <a:cxn ang="0">
                    <a:pos x="T2" y="T3"/>
                  </a:cxn>
                  <a:cxn ang="0">
                    <a:pos x="T4" y="T5"/>
                  </a:cxn>
                  <a:cxn ang="0">
                    <a:pos x="T6" y="T7"/>
                  </a:cxn>
                </a:cxnLst>
                <a:rect l="0" t="0" r="r" b="b"/>
                <a:pathLst>
                  <a:path w="339" h="393">
                    <a:moveTo>
                      <a:pt x="0" y="197"/>
                    </a:moveTo>
                    <a:lnTo>
                      <a:pt x="339" y="393"/>
                    </a:lnTo>
                    <a:lnTo>
                      <a:pt x="339" y="0"/>
                    </a:lnTo>
                    <a:lnTo>
                      <a:pt x="0" y="197"/>
                    </a:lnTo>
                    <a:close/>
                  </a:path>
                </a:pathLst>
              </a:custGeom>
              <a:grpFill/>
              <a:ln w="15875" cap="flat">
                <a:solidFill>
                  <a:schemeClr val="bg1">
                    <a:alpha val="10000"/>
                  </a:schemeClr>
                </a:solidFill>
                <a:prstDash val="solid"/>
                <a:miter lim="800000"/>
              </a:ln>
            </p:spPr>
            <p:txBody>
              <a:bodyPr vert="horz" wrap="square" lIns="72008" tIns="36004" rIns="72008" bIns="36004" numCol="1" anchor="t" anchorCtr="0" compatLnSpc="1"/>
              <a:lstStyle/>
              <a:p>
                <a:endParaRPr lang="id-ID" sz="1415"/>
              </a:p>
            </p:txBody>
          </p:sp>
          <p:sp>
            <p:nvSpPr>
              <p:cNvPr id="60" name="Freeform 76"/>
              <p:cNvSpPr/>
              <p:nvPr>
                <p:custDataLst>
                  <p:tags r:id="rId50"/>
                </p:custDataLst>
              </p:nvPr>
            </p:nvSpPr>
            <p:spPr bwMode="auto">
              <a:xfrm>
                <a:off x="3646908" y="1658700"/>
                <a:ext cx="923758" cy="1062729"/>
              </a:xfrm>
              <a:custGeom>
                <a:avLst/>
                <a:gdLst>
                  <a:gd name="T0" fmla="*/ 0 w 339"/>
                  <a:gd name="T1" fmla="*/ 390 h 390"/>
                  <a:gd name="T2" fmla="*/ 0 w 339"/>
                  <a:gd name="T3" fmla="*/ 0 h 390"/>
                  <a:gd name="T4" fmla="*/ 339 w 339"/>
                  <a:gd name="T5" fmla="*/ 196 h 390"/>
                  <a:gd name="T6" fmla="*/ 0 w 339"/>
                  <a:gd name="T7" fmla="*/ 390 h 390"/>
                </a:gdLst>
                <a:ahLst/>
                <a:cxnLst>
                  <a:cxn ang="0">
                    <a:pos x="T0" y="T1"/>
                  </a:cxn>
                  <a:cxn ang="0">
                    <a:pos x="T2" y="T3"/>
                  </a:cxn>
                  <a:cxn ang="0">
                    <a:pos x="T4" y="T5"/>
                  </a:cxn>
                  <a:cxn ang="0">
                    <a:pos x="T6" y="T7"/>
                  </a:cxn>
                </a:cxnLst>
                <a:rect l="0" t="0" r="r" b="b"/>
                <a:pathLst>
                  <a:path w="339" h="390">
                    <a:moveTo>
                      <a:pt x="0" y="390"/>
                    </a:moveTo>
                    <a:lnTo>
                      <a:pt x="0" y="0"/>
                    </a:lnTo>
                    <a:lnTo>
                      <a:pt x="339" y="196"/>
                    </a:lnTo>
                    <a:lnTo>
                      <a:pt x="0" y="390"/>
                    </a:lnTo>
                    <a:close/>
                  </a:path>
                </a:pathLst>
              </a:custGeom>
              <a:grpFill/>
              <a:ln w="15875" cap="flat">
                <a:solidFill>
                  <a:schemeClr val="bg1">
                    <a:alpha val="10000"/>
                  </a:schemeClr>
                </a:solidFill>
                <a:prstDash val="solid"/>
                <a:miter lim="800000"/>
              </a:ln>
            </p:spPr>
            <p:txBody>
              <a:bodyPr vert="horz" wrap="square" lIns="72008" tIns="36004" rIns="72008" bIns="36004" numCol="1" anchor="t" anchorCtr="0" compatLnSpc="1"/>
              <a:lstStyle/>
              <a:p>
                <a:endParaRPr lang="id-ID" sz="1415"/>
              </a:p>
            </p:txBody>
          </p:sp>
          <p:sp>
            <p:nvSpPr>
              <p:cNvPr id="61" name="Freeform 77"/>
              <p:cNvSpPr/>
              <p:nvPr>
                <p:custDataLst>
                  <p:tags r:id="rId51"/>
                </p:custDataLst>
              </p:nvPr>
            </p:nvSpPr>
            <p:spPr bwMode="auto">
              <a:xfrm>
                <a:off x="5548104" y="1683977"/>
                <a:ext cx="921032" cy="1065455"/>
              </a:xfrm>
              <a:custGeom>
                <a:avLst/>
                <a:gdLst>
                  <a:gd name="T0" fmla="*/ 0 w 338"/>
                  <a:gd name="T1" fmla="*/ 391 h 391"/>
                  <a:gd name="T2" fmla="*/ 0 w 338"/>
                  <a:gd name="T3" fmla="*/ 0 h 391"/>
                  <a:gd name="T4" fmla="*/ 338 w 338"/>
                  <a:gd name="T5" fmla="*/ 197 h 391"/>
                  <a:gd name="T6" fmla="*/ 0 w 338"/>
                  <a:gd name="T7" fmla="*/ 391 h 391"/>
                </a:gdLst>
                <a:ahLst/>
                <a:cxnLst>
                  <a:cxn ang="0">
                    <a:pos x="T0" y="T1"/>
                  </a:cxn>
                  <a:cxn ang="0">
                    <a:pos x="T2" y="T3"/>
                  </a:cxn>
                  <a:cxn ang="0">
                    <a:pos x="T4" y="T5"/>
                  </a:cxn>
                  <a:cxn ang="0">
                    <a:pos x="T6" y="T7"/>
                  </a:cxn>
                </a:cxnLst>
                <a:rect l="0" t="0" r="r" b="b"/>
                <a:pathLst>
                  <a:path w="338" h="391">
                    <a:moveTo>
                      <a:pt x="0" y="391"/>
                    </a:moveTo>
                    <a:lnTo>
                      <a:pt x="0" y="0"/>
                    </a:lnTo>
                    <a:lnTo>
                      <a:pt x="338" y="197"/>
                    </a:lnTo>
                    <a:lnTo>
                      <a:pt x="0" y="391"/>
                    </a:lnTo>
                    <a:close/>
                  </a:path>
                </a:pathLst>
              </a:custGeom>
              <a:grpFill/>
              <a:ln w="15875" cap="flat">
                <a:solidFill>
                  <a:schemeClr val="bg1">
                    <a:alpha val="10000"/>
                  </a:schemeClr>
                </a:solidFill>
                <a:prstDash val="solid"/>
                <a:miter lim="800000"/>
              </a:ln>
            </p:spPr>
            <p:txBody>
              <a:bodyPr vert="horz" wrap="square" lIns="72008" tIns="36004" rIns="72008" bIns="36004" numCol="1" anchor="t" anchorCtr="0" compatLnSpc="1"/>
              <a:lstStyle/>
              <a:p>
                <a:endParaRPr lang="id-ID" sz="1415"/>
              </a:p>
            </p:txBody>
          </p:sp>
        </p:grpSp>
      </p:grpSp>
      <p:sp>
        <p:nvSpPr>
          <p:cNvPr id="2" name="标题 1"/>
          <p:cNvSpPr>
            <a:spLocks noGrp="1"/>
          </p:cNvSpPr>
          <p:nvPr>
            <p:ph type="ctrTitle" hasCustomPrompt="1"/>
            <p:custDataLst>
              <p:tags r:id="rId52"/>
            </p:custDataLst>
          </p:nvPr>
        </p:nvSpPr>
        <p:spPr>
          <a:xfrm>
            <a:off x="703377" y="1408665"/>
            <a:ext cx="5852872" cy="1245050"/>
          </a:xfrm>
        </p:spPr>
        <p:txBody>
          <a:bodyPr lIns="90000" tIns="46800" rIns="90000" bIns="46800" anchor="b" anchorCtr="0">
            <a:noAutofit/>
          </a:bodyPr>
          <a:lstStyle>
            <a:lvl1pPr algn="l">
              <a:defRPr sz="4620" b="0" spc="600" baseline="0">
                <a:solidFill>
                  <a:schemeClr val="bg1"/>
                </a:solidFill>
                <a:latin typeface="Arial" panose="020B0604020202020204" pitchFamily="34" charset="0"/>
                <a:ea typeface="汉仪旗黑-85S" panose="00020600040101010101" pitchFamily="18" charset="-122"/>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53"/>
            </p:custDataLst>
          </p:nvPr>
        </p:nvSpPr>
        <p:spPr>
          <a:xfrm>
            <a:off x="703377" y="2748743"/>
            <a:ext cx="5917406" cy="845504"/>
          </a:xfrm>
        </p:spPr>
        <p:txBody>
          <a:bodyPr lIns="90000" tIns="46800" rIns="90000" bIns="46800">
            <a:normAutofit/>
          </a:bodyPr>
          <a:lstStyle>
            <a:lvl1pPr marL="0" indent="0" algn="l" eaLnBrk="1" fontAlgn="auto" latinLnBrk="0" hangingPunct="1">
              <a:lnSpc>
                <a:spcPct val="100000"/>
              </a:lnSpc>
              <a:buNone/>
              <a:defRPr sz="3360" b="0" u="none" strike="noStrike" kern="1200" cap="none" spc="200" normalizeH="0" baseline="0">
                <a:solidFill>
                  <a:schemeClr val="bg1"/>
                </a:solidFill>
                <a:uFillTx/>
                <a:latin typeface="Arial" panose="020B0604020202020204" pitchFamily="34" charset="0"/>
                <a:ea typeface="微软雅黑" panose="020B0503020204020204" pitchFamily="34" charset="-122"/>
              </a:defRPr>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zh-CN" altLang="en-US" dirty="0"/>
              <a:t>单击此处编辑副标题</a:t>
            </a:r>
            <a:endParaRPr lang="zh-CN" altLang="en-US" dirty="0"/>
          </a:p>
        </p:txBody>
      </p:sp>
      <p:sp>
        <p:nvSpPr>
          <p:cNvPr id="5" name="文本占位符 4"/>
          <p:cNvSpPr>
            <a:spLocks noGrp="1"/>
          </p:cNvSpPr>
          <p:nvPr>
            <p:ph type="body" sz="quarter" idx="15" hasCustomPrompt="1"/>
            <p:custDataLst>
              <p:tags r:id="rId54"/>
            </p:custDataLst>
          </p:nvPr>
        </p:nvSpPr>
        <p:spPr>
          <a:xfrm>
            <a:off x="700282" y="4872483"/>
            <a:ext cx="1843605" cy="472500"/>
          </a:xfrm>
        </p:spPr>
        <p:txBody>
          <a:bodyPr/>
          <a:lstStyle>
            <a:lvl1pPr marL="0" indent="0">
              <a:buNone/>
              <a:defRPr baseline="0">
                <a:latin typeface="Arial" panose="020B0604020202020204" pitchFamily="34" charset="0"/>
                <a:ea typeface="微软雅黑" panose="020B0503020204020204" pitchFamily="34" charset="-122"/>
              </a:defRPr>
            </a:lvl1pPr>
          </a:lstStyle>
          <a:p>
            <a:pPr lvl="0"/>
            <a:r>
              <a:rPr lang="zh-CN" altLang="en-US" dirty="0"/>
              <a:t>编辑文本</a:t>
            </a:r>
            <a:endParaRPr lang="zh-CN" altLang="en-US" dirty="0"/>
          </a:p>
        </p:txBody>
      </p:sp>
      <p:sp>
        <p:nvSpPr>
          <p:cNvPr id="66" name="文本占位符 65"/>
          <p:cNvSpPr>
            <a:spLocks noGrp="1"/>
          </p:cNvSpPr>
          <p:nvPr>
            <p:ph type="body" sz="quarter" idx="16" hasCustomPrompt="1"/>
            <p:custDataLst>
              <p:tags r:id="rId55"/>
            </p:custDataLst>
          </p:nvPr>
        </p:nvSpPr>
        <p:spPr>
          <a:xfrm>
            <a:off x="716715" y="5432990"/>
            <a:ext cx="1843605" cy="472500"/>
          </a:xfrm>
        </p:spPr>
        <p:txBody>
          <a:bodyPr/>
          <a:lstStyle>
            <a:lvl1pPr marL="0" indent="0">
              <a:buNone/>
              <a:defRPr baseline="0">
                <a:latin typeface="Arial" panose="020B0604020202020204" pitchFamily="34" charset="0"/>
                <a:ea typeface="微软雅黑" panose="020B0503020204020204" pitchFamily="34" charset="-122"/>
              </a:defRPr>
            </a:lvl1pPr>
            <a:lvl2pPr marL="480060" indent="0">
              <a:buNone/>
              <a:defRPr/>
            </a:lvl2pPr>
          </a:lstStyle>
          <a:p>
            <a:pPr lvl="0"/>
            <a:r>
              <a:rPr lang="zh-CN" altLang="en-US" dirty="0"/>
              <a:t>编辑文本</a:t>
            </a:r>
            <a:endParaRPr lang="zh-CN" altLang="en-US" dirty="0"/>
          </a:p>
        </p:txBody>
      </p:sp>
      <p:sp>
        <p:nvSpPr>
          <p:cNvPr id="16" name="日期占位符 15"/>
          <p:cNvSpPr>
            <a:spLocks noGrp="1"/>
          </p:cNvSpPr>
          <p:nvPr>
            <p:ph type="dt" sz="half" idx="10"/>
            <p:custDataLst>
              <p:tags r:id="rId56"/>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7"/>
            </p:custDataLst>
          </p:nvPr>
        </p:nvSpPr>
        <p:spPr/>
        <p:txBody>
          <a:bodyPr/>
          <a:lstStyle/>
          <a:p>
            <a:endParaRPr lang="zh-CN" altLang="en-US" dirty="0"/>
          </a:p>
        </p:txBody>
      </p:sp>
      <p:sp>
        <p:nvSpPr>
          <p:cNvPr id="18" name="灯片编号占位符 17"/>
          <p:cNvSpPr>
            <a:spLocks noGrp="1"/>
          </p:cNvSpPr>
          <p:nvPr>
            <p:ph type="sldNum" sz="quarter" idx="12"/>
            <p:custDataLst>
              <p:tags r:id="rId58"/>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theme" Target="../theme/theme1.xml"/><Relationship Id="rId8" Type="http://schemas.openxmlformats.org/officeDocument/2006/relationships/image" Target="../media/image1.jpeg"/><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l="-6000" r="-6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40080" y="288370"/>
            <a:ext cx="11521441" cy="1200150"/>
          </a:xfrm>
          <a:prstGeom prst="rect">
            <a:avLst/>
          </a:prstGeom>
        </p:spPr>
        <p:txBody>
          <a:bodyPr vert="horz" lIns="106985" tIns="53492" rIns="106985" bIns="53492"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640080" y="1680212"/>
            <a:ext cx="11521441" cy="4752261"/>
          </a:xfrm>
          <a:prstGeom prst="rect">
            <a:avLst/>
          </a:prstGeom>
        </p:spPr>
        <p:txBody>
          <a:bodyPr vert="horz" lIns="106985" tIns="53492" rIns="106985" bIns="53492"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40080" y="6674169"/>
            <a:ext cx="2987040" cy="383381"/>
          </a:xfrm>
          <a:prstGeom prst="rect">
            <a:avLst/>
          </a:prstGeom>
        </p:spPr>
        <p:txBody>
          <a:bodyPr vert="horz" lIns="106985" tIns="53492" rIns="106985" bIns="53492" rtlCol="0" anchor="ctr"/>
          <a:lstStyle>
            <a:lvl1pPr algn="l">
              <a:defRPr sz="1400">
                <a:solidFill>
                  <a:schemeClr val="tx1">
                    <a:tint val="75000"/>
                  </a:schemeClr>
                </a:solidFill>
              </a:defRPr>
            </a:lvl1pPr>
          </a:lstStyle>
          <a:p>
            <a:fld id="{28C937AB-5291-48FC-9075-9F29944D13C7}" type="datetimeFigureOut">
              <a:rPr lang="zh-CN" altLang="en-US" smtClean="0"/>
            </a:fld>
            <a:endParaRPr lang="zh-CN" altLang="en-US"/>
          </a:p>
        </p:txBody>
      </p:sp>
      <p:sp>
        <p:nvSpPr>
          <p:cNvPr id="5" name="页脚占位符 4"/>
          <p:cNvSpPr>
            <a:spLocks noGrp="1"/>
          </p:cNvSpPr>
          <p:nvPr>
            <p:ph type="ftr" sz="quarter" idx="3"/>
          </p:nvPr>
        </p:nvSpPr>
        <p:spPr>
          <a:xfrm>
            <a:off x="4373881" y="6674169"/>
            <a:ext cx="4053840" cy="383381"/>
          </a:xfrm>
          <a:prstGeom prst="rect">
            <a:avLst/>
          </a:prstGeom>
        </p:spPr>
        <p:txBody>
          <a:bodyPr vert="horz" lIns="106985" tIns="53492" rIns="106985" bIns="53492" rtlCol="0" anchor="ctr"/>
          <a:lstStyle>
            <a:lvl1pPr algn="ctr">
              <a:defRPr sz="14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9174480" y="6674169"/>
            <a:ext cx="2987040" cy="383381"/>
          </a:xfrm>
          <a:prstGeom prst="rect">
            <a:avLst/>
          </a:prstGeom>
        </p:spPr>
        <p:txBody>
          <a:bodyPr vert="horz" lIns="106985" tIns="53492" rIns="106985" bIns="53492" rtlCol="0" anchor="ctr"/>
          <a:lstStyle>
            <a:lvl1pPr algn="r">
              <a:defRPr sz="1400">
                <a:solidFill>
                  <a:schemeClr val="tx1">
                    <a:tint val="75000"/>
                  </a:schemeClr>
                </a:solidFill>
              </a:defRPr>
            </a:lvl1pPr>
          </a:lstStyle>
          <a:p>
            <a:fld id="{78A3CECD-E187-45A6-BE7A-E277637993E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ctr" defTabSz="1069340" rtl="0" eaLnBrk="1" latinLnBrk="0" hangingPunct="1">
        <a:spcBef>
          <a:spcPct val="0"/>
        </a:spcBef>
        <a:buNone/>
        <a:defRPr sz="5100" kern="1200">
          <a:solidFill>
            <a:schemeClr val="tx1"/>
          </a:solidFill>
          <a:latin typeface="+mj-lt"/>
          <a:ea typeface="+mj-ea"/>
          <a:cs typeface="+mj-cs"/>
        </a:defRPr>
      </a:lvl1pPr>
    </p:titleStyle>
    <p:bodyStyle>
      <a:lvl1pPr marL="401320" indent="-401320" algn="l" defTabSz="1069340"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69315" indent="-334645" algn="l" defTabSz="1069340"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2pPr>
      <a:lvl3pPr marL="1337310" indent="-267335" algn="l" defTabSz="10693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3pPr>
      <a:lvl4pPr marL="1871980" indent="-267335" algn="l" defTabSz="1069340"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407285" indent="-267335" algn="l" defTabSz="1069340"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941955" indent="-267335" algn="l" defTabSz="1069340"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477260" indent="-267335" algn="l" defTabSz="1069340"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4011930" indent="-267335" algn="l" defTabSz="1069340"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546600" indent="-267335" algn="l" defTabSz="1069340"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zh-CN"/>
      </a:defPPr>
      <a:lvl1pPr marL="0" algn="l" defTabSz="1069340" rtl="0" eaLnBrk="1" latinLnBrk="0" hangingPunct="1">
        <a:defRPr sz="2100" kern="1200">
          <a:solidFill>
            <a:schemeClr val="tx1"/>
          </a:solidFill>
          <a:latin typeface="+mn-lt"/>
          <a:ea typeface="+mn-ea"/>
          <a:cs typeface="+mn-cs"/>
        </a:defRPr>
      </a:lvl1pPr>
      <a:lvl2pPr marL="534670" algn="l" defTabSz="1069340" rtl="0" eaLnBrk="1" latinLnBrk="0" hangingPunct="1">
        <a:defRPr sz="2100" kern="1200">
          <a:solidFill>
            <a:schemeClr val="tx1"/>
          </a:solidFill>
          <a:latin typeface="+mn-lt"/>
          <a:ea typeface="+mn-ea"/>
          <a:cs typeface="+mn-cs"/>
        </a:defRPr>
      </a:lvl2pPr>
      <a:lvl3pPr marL="1069975" algn="l" defTabSz="1069340" rtl="0" eaLnBrk="1" latinLnBrk="0" hangingPunct="1">
        <a:defRPr sz="2100" kern="1200">
          <a:solidFill>
            <a:schemeClr val="tx1"/>
          </a:solidFill>
          <a:latin typeface="+mn-lt"/>
          <a:ea typeface="+mn-ea"/>
          <a:cs typeface="+mn-cs"/>
        </a:defRPr>
      </a:lvl3pPr>
      <a:lvl4pPr marL="1604645" algn="l" defTabSz="1069340" rtl="0" eaLnBrk="1" latinLnBrk="0" hangingPunct="1">
        <a:defRPr sz="2100" kern="1200">
          <a:solidFill>
            <a:schemeClr val="tx1"/>
          </a:solidFill>
          <a:latin typeface="+mn-lt"/>
          <a:ea typeface="+mn-ea"/>
          <a:cs typeface="+mn-cs"/>
        </a:defRPr>
      </a:lvl4pPr>
      <a:lvl5pPr marL="2139950" algn="l" defTabSz="1069340" rtl="0" eaLnBrk="1" latinLnBrk="0" hangingPunct="1">
        <a:defRPr sz="2100" kern="1200">
          <a:solidFill>
            <a:schemeClr val="tx1"/>
          </a:solidFill>
          <a:latin typeface="+mn-lt"/>
          <a:ea typeface="+mn-ea"/>
          <a:cs typeface="+mn-cs"/>
        </a:defRPr>
      </a:lvl5pPr>
      <a:lvl6pPr marL="2674620" algn="l" defTabSz="1069340" rtl="0" eaLnBrk="1" latinLnBrk="0" hangingPunct="1">
        <a:defRPr sz="2100" kern="1200">
          <a:solidFill>
            <a:schemeClr val="tx1"/>
          </a:solidFill>
          <a:latin typeface="+mn-lt"/>
          <a:ea typeface="+mn-ea"/>
          <a:cs typeface="+mn-cs"/>
        </a:defRPr>
      </a:lvl6pPr>
      <a:lvl7pPr marL="3209290" algn="l" defTabSz="1069340" rtl="0" eaLnBrk="1" latinLnBrk="0" hangingPunct="1">
        <a:defRPr sz="2100" kern="1200">
          <a:solidFill>
            <a:schemeClr val="tx1"/>
          </a:solidFill>
          <a:latin typeface="+mn-lt"/>
          <a:ea typeface="+mn-ea"/>
          <a:cs typeface="+mn-cs"/>
        </a:defRPr>
      </a:lvl7pPr>
      <a:lvl8pPr marL="3744595" algn="l" defTabSz="1069340" rtl="0" eaLnBrk="1" latinLnBrk="0" hangingPunct="1">
        <a:defRPr sz="2100" kern="1200">
          <a:solidFill>
            <a:schemeClr val="tx1"/>
          </a:solidFill>
          <a:latin typeface="+mn-lt"/>
          <a:ea typeface="+mn-ea"/>
          <a:cs typeface="+mn-cs"/>
        </a:defRPr>
      </a:lvl8pPr>
      <a:lvl9pPr marL="4279265" algn="l" defTabSz="1069340"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58.xml"/></Relationships>
</file>

<file path=ppt/slides/_rels/slide10.xml.rels><?xml version="1.0" encoding="UTF-8" standalone="yes"?>
<Relationships xmlns="http://schemas.openxmlformats.org/package/2006/relationships"><Relationship Id="rId7" Type="http://schemas.openxmlformats.org/officeDocument/2006/relationships/notesSlide" Target="../notesSlides/notesSlide6.xml"/><Relationship Id="rId6" Type="http://schemas.openxmlformats.org/officeDocument/2006/relationships/slideLayout" Target="../slideLayouts/slideLayout2.xml"/><Relationship Id="rId5" Type="http://schemas.openxmlformats.org/officeDocument/2006/relationships/tags" Target="../tags/tag95.xml"/><Relationship Id="rId4" Type="http://schemas.openxmlformats.org/officeDocument/2006/relationships/tags" Target="../tags/tag94.xml"/><Relationship Id="rId3" Type="http://schemas.openxmlformats.org/officeDocument/2006/relationships/tags" Target="../tags/tag93.xml"/><Relationship Id="rId2" Type="http://schemas.openxmlformats.org/officeDocument/2006/relationships/tags" Target="../tags/tag92.xml"/><Relationship Id="rId1" Type="http://schemas.openxmlformats.org/officeDocument/2006/relationships/tags" Target="../tags/tag91.xml"/></Relationships>
</file>

<file path=ppt/slides/_rels/slide11.xml.rels><?xml version="1.0" encoding="UTF-8" standalone="yes"?>
<Relationships xmlns="http://schemas.openxmlformats.org/package/2006/relationships"><Relationship Id="rId8" Type="http://schemas.openxmlformats.org/officeDocument/2006/relationships/notesSlide" Target="../notesSlides/notesSlide7.xml"/><Relationship Id="rId7" Type="http://schemas.openxmlformats.org/officeDocument/2006/relationships/slideLayout" Target="../slideLayouts/slideLayout2.xml"/><Relationship Id="rId6" Type="http://schemas.openxmlformats.org/officeDocument/2006/relationships/tags" Target="../tags/tag101.xml"/><Relationship Id="rId5" Type="http://schemas.openxmlformats.org/officeDocument/2006/relationships/tags" Target="../tags/tag100.xml"/><Relationship Id="rId4" Type="http://schemas.openxmlformats.org/officeDocument/2006/relationships/tags" Target="../tags/tag99.xml"/><Relationship Id="rId3" Type="http://schemas.openxmlformats.org/officeDocument/2006/relationships/tags" Target="../tags/tag98.xml"/><Relationship Id="rId2" Type="http://schemas.openxmlformats.org/officeDocument/2006/relationships/tags" Target="../tags/tag97.xml"/><Relationship Id="rId1" Type="http://schemas.openxmlformats.org/officeDocument/2006/relationships/tags" Target="../tags/tag9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02.xml"/></Relationships>
</file>

<file path=ppt/slides/_rels/slide13.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tags" Target="../tags/tag110.xml"/><Relationship Id="rId7" Type="http://schemas.openxmlformats.org/officeDocument/2006/relationships/tags" Target="../tags/tag109.xml"/><Relationship Id="rId6" Type="http://schemas.openxmlformats.org/officeDocument/2006/relationships/tags" Target="../tags/tag108.xml"/><Relationship Id="rId5" Type="http://schemas.openxmlformats.org/officeDocument/2006/relationships/tags" Target="../tags/tag107.xml"/><Relationship Id="rId4" Type="http://schemas.openxmlformats.org/officeDocument/2006/relationships/tags" Target="../tags/tag106.xml"/><Relationship Id="rId3" Type="http://schemas.openxmlformats.org/officeDocument/2006/relationships/tags" Target="../tags/tag105.xml"/><Relationship Id="rId2" Type="http://schemas.openxmlformats.org/officeDocument/2006/relationships/tags" Target="../tags/tag104.xml"/><Relationship Id="rId10" Type="http://schemas.openxmlformats.org/officeDocument/2006/relationships/notesSlide" Target="../notesSlides/notesSlide8.xml"/><Relationship Id="rId1" Type="http://schemas.openxmlformats.org/officeDocument/2006/relationships/tags" Target="../tags/tag10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9" Type="http://schemas.openxmlformats.org/officeDocument/2006/relationships/notesSlide" Target="../notesSlides/notesSlide10.xml"/><Relationship Id="rId8" Type="http://schemas.openxmlformats.org/officeDocument/2006/relationships/slideLayout" Target="../slideLayouts/slideLayout2.xml"/><Relationship Id="rId7" Type="http://schemas.openxmlformats.org/officeDocument/2006/relationships/tags" Target="../tags/tag117.xml"/><Relationship Id="rId6" Type="http://schemas.openxmlformats.org/officeDocument/2006/relationships/tags" Target="../tags/tag116.xml"/><Relationship Id="rId5" Type="http://schemas.openxmlformats.org/officeDocument/2006/relationships/tags" Target="../tags/tag115.xml"/><Relationship Id="rId4" Type="http://schemas.openxmlformats.org/officeDocument/2006/relationships/tags" Target="../tags/tag114.xml"/><Relationship Id="rId3" Type="http://schemas.openxmlformats.org/officeDocument/2006/relationships/image" Target="../media/image5.png"/><Relationship Id="rId2" Type="http://schemas.openxmlformats.org/officeDocument/2006/relationships/tags" Target="../tags/tag113.xml"/><Relationship Id="rId1" Type="http://schemas.openxmlformats.org/officeDocument/2006/relationships/tags" Target="../tags/tag112.xml"/></Relationships>
</file>

<file path=ppt/slides/_rels/slide17.xml.rels><?xml version="1.0" encoding="UTF-8" standalone="yes"?>
<Relationships xmlns="http://schemas.openxmlformats.org/package/2006/relationships"><Relationship Id="rId9" Type="http://schemas.openxmlformats.org/officeDocument/2006/relationships/notesSlide" Target="../notesSlides/notesSlide11.xml"/><Relationship Id="rId8" Type="http://schemas.openxmlformats.org/officeDocument/2006/relationships/slideLayout" Target="../slideLayouts/slideLayout2.xml"/><Relationship Id="rId7" Type="http://schemas.openxmlformats.org/officeDocument/2006/relationships/tags" Target="../tags/tag123.xml"/><Relationship Id="rId6" Type="http://schemas.openxmlformats.org/officeDocument/2006/relationships/tags" Target="../tags/tag122.xml"/><Relationship Id="rId5" Type="http://schemas.openxmlformats.org/officeDocument/2006/relationships/tags" Target="../tags/tag121.xml"/><Relationship Id="rId4" Type="http://schemas.openxmlformats.org/officeDocument/2006/relationships/tags" Target="../tags/tag120.xml"/><Relationship Id="rId3" Type="http://schemas.openxmlformats.org/officeDocument/2006/relationships/image" Target="../media/image5.png"/><Relationship Id="rId2" Type="http://schemas.openxmlformats.org/officeDocument/2006/relationships/tags" Target="../tags/tag119.xml"/><Relationship Id="rId1" Type="http://schemas.openxmlformats.org/officeDocument/2006/relationships/tags" Target="../tags/tag118.xml"/></Relationships>
</file>

<file path=ppt/slides/_rels/slide18.xml.rels><?xml version="1.0" encoding="UTF-8" standalone="yes"?>
<Relationships xmlns="http://schemas.openxmlformats.org/package/2006/relationships"><Relationship Id="rId9" Type="http://schemas.openxmlformats.org/officeDocument/2006/relationships/notesSlide" Target="../notesSlides/notesSlide12.xml"/><Relationship Id="rId8" Type="http://schemas.openxmlformats.org/officeDocument/2006/relationships/slideLayout" Target="../slideLayouts/slideLayout2.xml"/><Relationship Id="rId7" Type="http://schemas.openxmlformats.org/officeDocument/2006/relationships/tags" Target="../tags/tag129.xml"/><Relationship Id="rId6" Type="http://schemas.openxmlformats.org/officeDocument/2006/relationships/tags" Target="../tags/tag128.xml"/><Relationship Id="rId5" Type="http://schemas.openxmlformats.org/officeDocument/2006/relationships/tags" Target="../tags/tag127.xml"/><Relationship Id="rId4" Type="http://schemas.openxmlformats.org/officeDocument/2006/relationships/tags" Target="../tags/tag126.xml"/><Relationship Id="rId3" Type="http://schemas.openxmlformats.org/officeDocument/2006/relationships/image" Target="../media/image5.png"/><Relationship Id="rId2" Type="http://schemas.openxmlformats.org/officeDocument/2006/relationships/tags" Target="../tags/tag125.xml"/><Relationship Id="rId1" Type="http://schemas.openxmlformats.org/officeDocument/2006/relationships/tags" Target="../tags/tag124.xml"/></Relationships>
</file>

<file path=ppt/slides/_rels/slide19.xml.rels><?xml version="1.0" encoding="UTF-8" standalone="yes"?>
<Relationships xmlns="http://schemas.openxmlformats.org/package/2006/relationships"><Relationship Id="rId6" Type="http://schemas.openxmlformats.org/officeDocument/2006/relationships/notesSlide" Target="../notesSlides/notesSlide13.xml"/><Relationship Id="rId5" Type="http://schemas.openxmlformats.org/officeDocument/2006/relationships/slideLayout" Target="../slideLayouts/slideLayout5.xml"/><Relationship Id="rId4" Type="http://schemas.openxmlformats.org/officeDocument/2006/relationships/image" Target="../media/image9.png"/><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slides/_rels/slide2.xml.rels><?xml version="1.0" encoding="UTF-8" standalone="yes"?>
<Relationships xmlns="http://schemas.openxmlformats.org/package/2006/relationships"><Relationship Id="rId9" Type="http://schemas.openxmlformats.org/officeDocument/2006/relationships/tags" Target="../tags/tag67.xml"/><Relationship Id="rId8" Type="http://schemas.openxmlformats.org/officeDocument/2006/relationships/tags" Target="../tags/tag66.xml"/><Relationship Id="rId7" Type="http://schemas.openxmlformats.org/officeDocument/2006/relationships/tags" Target="../tags/tag65.xml"/><Relationship Id="rId6" Type="http://schemas.openxmlformats.org/officeDocument/2006/relationships/tags" Target="../tags/tag64.xml"/><Relationship Id="rId5" Type="http://schemas.openxmlformats.org/officeDocument/2006/relationships/tags" Target="../tags/tag63.xml"/><Relationship Id="rId4" Type="http://schemas.openxmlformats.org/officeDocument/2006/relationships/tags" Target="../tags/tag62.xml"/><Relationship Id="rId3" Type="http://schemas.openxmlformats.org/officeDocument/2006/relationships/tags" Target="../tags/tag61.xml"/><Relationship Id="rId2" Type="http://schemas.openxmlformats.org/officeDocument/2006/relationships/tags" Target="../tags/tag60.xml"/><Relationship Id="rId12" Type="http://schemas.openxmlformats.org/officeDocument/2006/relationships/slideLayout" Target="../slideLayouts/slideLayout4.xml"/><Relationship Id="rId11" Type="http://schemas.openxmlformats.org/officeDocument/2006/relationships/tags" Target="../tags/tag69.xml"/><Relationship Id="rId10" Type="http://schemas.openxmlformats.org/officeDocument/2006/relationships/tags" Target="../tags/tag68.xml"/><Relationship Id="rId1" Type="http://schemas.openxmlformats.org/officeDocument/2006/relationships/tags" Target="../tags/tag5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9" Type="http://schemas.openxmlformats.org/officeDocument/2006/relationships/notesSlide" Target="../notesSlides/notesSlide15.xml"/><Relationship Id="rId8" Type="http://schemas.openxmlformats.org/officeDocument/2006/relationships/slideLayout" Target="../slideLayouts/slideLayout5.xml"/><Relationship Id="rId7" Type="http://schemas.openxmlformats.org/officeDocument/2006/relationships/tags" Target="../tags/tag136.xml"/><Relationship Id="rId6" Type="http://schemas.openxmlformats.org/officeDocument/2006/relationships/tags" Target="../tags/tag135.xml"/><Relationship Id="rId5" Type="http://schemas.openxmlformats.org/officeDocument/2006/relationships/tags" Target="../tags/tag134.xml"/><Relationship Id="rId4" Type="http://schemas.openxmlformats.org/officeDocument/2006/relationships/tags" Target="../tags/tag133.xml"/><Relationship Id="rId3" Type="http://schemas.openxmlformats.org/officeDocument/2006/relationships/tags" Target="../tags/tag132.xml"/><Relationship Id="rId2" Type="http://schemas.openxmlformats.org/officeDocument/2006/relationships/tags" Target="../tags/tag131.xml"/><Relationship Id="rId1" Type="http://schemas.openxmlformats.org/officeDocument/2006/relationships/tags" Target="../tags/tag130.xml"/></Relationships>
</file>

<file path=ppt/slides/_rels/slide22.xml.rels><?xml version="1.0" encoding="UTF-8" standalone="yes"?>
<Relationships xmlns="http://schemas.openxmlformats.org/package/2006/relationships"><Relationship Id="rId9" Type="http://schemas.openxmlformats.org/officeDocument/2006/relationships/tags" Target="../tags/tag145.xml"/><Relationship Id="rId8" Type="http://schemas.openxmlformats.org/officeDocument/2006/relationships/tags" Target="../tags/tag144.xml"/><Relationship Id="rId7" Type="http://schemas.openxmlformats.org/officeDocument/2006/relationships/tags" Target="../tags/tag143.xml"/><Relationship Id="rId6" Type="http://schemas.openxmlformats.org/officeDocument/2006/relationships/tags" Target="../tags/tag142.xml"/><Relationship Id="rId5" Type="http://schemas.openxmlformats.org/officeDocument/2006/relationships/tags" Target="../tags/tag141.xml"/><Relationship Id="rId4" Type="http://schemas.openxmlformats.org/officeDocument/2006/relationships/tags" Target="../tags/tag140.xml"/><Relationship Id="rId3" Type="http://schemas.openxmlformats.org/officeDocument/2006/relationships/tags" Target="../tags/tag139.xml"/><Relationship Id="rId20" Type="http://schemas.openxmlformats.org/officeDocument/2006/relationships/notesSlide" Target="../notesSlides/notesSlide16.xml"/><Relationship Id="rId2" Type="http://schemas.openxmlformats.org/officeDocument/2006/relationships/tags" Target="../tags/tag138.xml"/><Relationship Id="rId19" Type="http://schemas.openxmlformats.org/officeDocument/2006/relationships/slideLayout" Target="../slideLayouts/slideLayout5.xml"/><Relationship Id="rId18" Type="http://schemas.openxmlformats.org/officeDocument/2006/relationships/tags" Target="../tags/tag154.xml"/><Relationship Id="rId17" Type="http://schemas.openxmlformats.org/officeDocument/2006/relationships/tags" Target="../tags/tag153.xml"/><Relationship Id="rId16" Type="http://schemas.openxmlformats.org/officeDocument/2006/relationships/tags" Target="../tags/tag152.xml"/><Relationship Id="rId15" Type="http://schemas.openxmlformats.org/officeDocument/2006/relationships/tags" Target="../tags/tag151.xml"/><Relationship Id="rId14" Type="http://schemas.openxmlformats.org/officeDocument/2006/relationships/tags" Target="../tags/tag150.xml"/><Relationship Id="rId13" Type="http://schemas.openxmlformats.org/officeDocument/2006/relationships/tags" Target="../tags/tag149.xml"/><Relationship Id="rId12" Type="http://schemas.openxmlformats.org/officeDocument/2006/relationships/tags" Target="../tags/tag148.xml"/><Relationship Id="rId11" Type="http://schemas.openxmlformats.org/officeDocument/2006/relationships/tags" Target="../tags/tag147.xml"/><Relationship Id="rId10" Type="http://schemas.openxmlformats.org/officeDocument/2006/relationships/tags" Target="../tags/tag146.xml"/><Relationship Id="rId1" Type="http://schemas.openxmlformats.org/officeDocument/2006/relationships/tags" Target="../tags/tag137.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55.xml"/></Relationships>
</file>

<file path=ppt/slides/_rels/slide24.xml.rels><?xml version="1.0" encoding="UTF-8" standalone="yes"?>
<Relationships xmlns="http://schemas.openxmlformats.org/package/2006/relationships"><Relationship Id="rId9" Type="http://schemas.openxmlformats.org/officeDocument/2006/relationships/tags" Target="../tags/tag164.xml"/><Relationship Id="rId8" Type="http://schemas.openxmlformats.org/officeDocument/2006/relationships/tags" Target="../tags/tag163.xml"/><Relationship Id="rId7" Type="http://schemas.openxmlformats.org/officeDocument/2006/relationships/tags" Target="../tags/tag162.xml"/><Relationship Id="rId6" Type="http://schemas.openxmlformats.org/officeDocument/2006/relationships/tags" Target="../tags/tag161.xml"/><Relationship Id="rId5" Type="http://schemas.openxmlformats.org/officeDocument/2006/relationships/tags" Target="../tags/tag160.xml"/><Relationship Id="rId4" Type="http://schemas.openxmlformats.org/officeDocument/2006/relationships/tags" Target="../tags/tag159.xml"/><Relationship Id="rId3" Type="http://schemas.openxmlformats.org/officeDocument/2006/relationships/tags" Target="../tags/tag158.xml"/><Relationship Id="rId2" Type="http://schemas.openxmlformats.org/officeDocument/2006/relationships/tags" Target="../tags/tag157.xml"/><Relationship Id="rId17" Type="http://schemas.openxmlformats.org/officeDocument/2006/relationships/notesSlide" Target="../notesSlides/notesSlide17.xml"/><Relationship Id="rId16" Type="http://schemas.openxmlformats.org/officeDocument/2006/relationships/slideLayout" Target="../slideLayouts/slideLayout2.xml"/><Relationship Id="rId15" Type="http://schemas.openxmlformats.org/officeDocument/2006/relationships/tags" Target="../tags/tag170.xml"/><Relationship Id="rId14" Type="http://schemas.openxmlformats.org/officeDocument/2006/relationships/tags" Target="../tags/tag169.xml"/><Relationship Id="rId13" Type="http://schemas.openxmlformats.org/officeDocument/2006/relationships/tags" Target="../tags/tag168.xml"/><Relationship Id="rId12" Type="http://schemas.openxmlformats.org/officeDocument/2006/relationships/tags" Target="../tags/tag167.xml"/><Relationship Id="rId11" Type="http://schemas.openxmlformats.org/officeDocument/2006/relationships/tags" Target="../tags/tag166.xml"/><Relationship Id="rId10" Type="http://schemas.openxmlformats.org/officeDocument/2006/relationships/tags" Target="../tags/tag165.xml"/><Relationship Id="rId1" Type="http://schemas.openxmlformats.org/officeDocument/2006/relationships/tags" Target="../tags/tag156.xml"/></Relationships>
</file>

<file path=ppt/slides/_rels/slide25.xml.rels><?xml version="1.0" encoding="UTF-8" standalone="yes"?>
<Relationships xmlns="http://schemas.openxmlformats.org/package/2006/relationships"><Relationship Id="rId9" Type="http://schemas.openxmlformats.org/officeDocument/2006/relationships/tags" Target="../tags/tag179.xml"/><Relationship Id="rId8" Type="http://schemas.openxmlformats.org/officeDocument/2006/relationships/tags" Target="../tags/tag178.xml"/><Relationship Id="rId7" Type="http://schemas.openxmlformats.org/officeDocument/2006/relationships/tags" Target="../tags/tag177.xml"/><Relationship Id="rId6" Type="http://schemas.openxmlformats.org/officeDocument/2006/relationships/tags" Target="../tags/tag176.xml"/><Relationship Id="rId5" Type="http://schemas.openxmlformats.org/officeDocument/2006/relationships/tags" Target="../tags/tag175.xml"/><Relationship Id="rId4" Type="http://schemas.openxmlformats.org/officeDocument/2006/relationships/tags" Target="../tags/tag174.xml"/><Relationship Id="rId3" Type="http://schemas.openxmlformats.org/officeDocument/2006/relationships/tags" Target="../tags/tag173.xml"/><Relationship Id="rId2" Type="http://schemas.openxmlformats.org/officeDocument/2006/relationships/tags" Target="../tags/tag172.xml"/><Relationship Id="rId13" Type="http://schemas.openxmlformats.org/officeDocument/2006/relationships/notesSlide" Target="../notesSlides/notesSlide18.xml"/><Relationship Id="rId12" Type="http://schemas.openxmlformats.org/officeDocument/2006/relationships/slideLayout" Target="../slideLayouts/slideLayout2.xml"/><Relationship Id="rId11" Type="http://schemas.openxmlformats.org/officeDocument/2006/relationships/tags" Target="../tags/tag181.xml"/><Relationship Id="rId10" Type="http://schemas.openxmlformats.org/officeDocument/2006/relationships/tags" Target="../tags/tag180.xml"/><Relationship Id="rId1" Type="http://schemas.openxmlformats.org/officeDocument/2006/relationships/tags" Target="../tags/tag17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18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18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70.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184.xml"/></Relationships>
</file>

<file path=ppt/slides/_rels/slide31.xml.rels><?xml version="1.0" encoding="UTF-8" standalone="yes"?>
<Relationships xmlns="http://schemas.openxmlformats.org/package/2006/relationships"><Relationship Id="rId7" Type="http://schemas.openxmlformats.org/officeDocument/2006/relationships/notesSlide" Target="../notesSlides/notesSlide24.xml"/><Relationship Id="rId6" Type="http://schemas.openxmlformats.org/officeDocument/2006/relationships/slideLayout" Target="../slideLayouts/slideLayout2.xml"/><Relationship Id="rId5" Type="http://schemas.openxmlformats.org/officeDocument/2006/relationships/tags" Target="../tags/tag188.xml"/><Relationship Id="rId4" Type="http://schemas.openxmlformats.org/officeDocument/2006/relationships/tags" Target="../tags/tag187.xml"/><Relationship Id="rId3" Type="http://schemas.openxmlformats.org/officeDocument/2006/relationships/image" Target="../media/image5.png"/><Relationship Id="rId2" Type="http://schemas.openxmlformats.org/officeDocument/2006/relationships/tags" Target="../tags/tag186.xml"/><Relationship Id="rId1" Type="http://schemas.openxmlformats.org/officeDocument/2006/relationships/tags" Target="../tags/tag185.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189.xml"/></Relationships>
</file>

<file path=ppt/slides/_rels/slide33.xml.rels><?xml version="1.0" encoding="UTF-8" standalone="yes"?>
<Relationships xmlns="http://schemas.openxmlformats.org/package/2006/relationships"><Relationship Id="rId9" Type="http://schemas.openxmlformats.org/officeDocument/2006/relationships/tags" Target="../tags/tag197.xml"/><Relationship Id="rId8" Type="http://schemas.openxmlformats.org/officeDocument/2006/relationships/tags" Target="../tags/tag196.xml"/><Relationship Id="rId7" Type="http://schemas.openxmlformats.org/officeDocument/2006/relationships/tags" Target="../tags/tag195.xml"/><Relationship Id="rId6" Type="http://schemas.openxmlformats.org/officeDocument/2006/relationships/tags" Target="../tags/tag194.xml"/><Relationship Id="rId5" Type="http://schemas.openxmlformats.org/officeDocument/2006/relationships/tags" Target="../tags/tag193.xml"/><Relationship Id="rId40" Type="http://schemas.openxmlformats.org/officeDocument/2006/relationships/notesSlide" Target="../notesSlides/notesSlide26.xml"/><Relationship Id="rId4" Type="http://schemas.openxmlformats.org/officeDocument/2006/relationships/tags" Target="../tags/tag192.xml"/><Relationship Id="rId39" Type="http://schemas.openxmlformats.org/officeDocument/2006/relationships/slideLayout" Target="../slideLayouts/slideLayout2.xml"/><Relationship Id="rId38" Type="http://schemas.openxmlformats.org/officeDocument/2006/relationships/image" Target="../media/image11.png"/><Relationship Id="rId37" Type="http://schemas.openxmlformats.org/officeDocument/2006/relationships/tags" Target="../tags/tag224.xml"/><Relationship Id="rId36" Type="http://schemas.openxmlformats.org/officeDocument/2006/relationships/tags" Target="../tags/tag223.xml"/><Relationship Id="rId35" Type="http://schemas.openxmlformats.org/officeDocument/2006/relationships/tags" Target="../tags/tag222.xml"/><Relationship Id="rId34" Type="http://schemas.openxmlformats.org/officeDocument/2006/relationships/tags" Target="../tags/tag221.xml"/><Relationship Id="rId33" Type="http://schemas.openxmlformats.org/officeDocument/2006/relationships/tags" Target="../tags/tag220.xml"/><Relationship Id="rId32" Type="http://schemas.openxmlformats.org/officeDocument/2006/relationships/tags" Target="../tags/tag219.xml"/><Relationship Id="rId31" Type="http://schemas.openxmlformats.org/officeDocument/2006/relationships/tags" Target="../tags/tag218.xml"/><Relationship Id="rId30" Type="http://schemas.openxmlformats.org/officeDocument/2006/relationships/image" Target="../media/image10.png"/><Relationship Id="rId3" Type="http://schemas.openxmlformats.org/officeDocument/2006/relationships/tags" Target="../tags/tag191.xml"/><Relationship Id="rId29" Type="http://schemas.openxmlformats.org/officeDocument/2006/relationships/tags" Target="../tags/tag217.xml"/><Relationship Id="rId28" Type="http://schemas.openxmlformats.org/officeDocument/2006/relationships/tags" Target="../tags/tag216.xml"/><Relationship Id="rId27" Type="http://schemas.openxmlformats.org/officeDocument/2006/relationships/tags" Target="../tags/tag215.xml"/><Relationship Id="rId26" Type="http://schemas.openxmlformats.org/officeDocument/2006/relationships/tags" Target="../tags/tag214.xml"/><Relationship Id="rId25" Type="http://schemas.openxmlformats.org/officeDocument/2006/relationships/tags" Target="../tags/tag213.xml"/><Relationship Id="rId24" Type="http://schemas.openxmlformats.org/officeDocument/2006/relationships/tags" Target="../tags/tag212.xml"/><Relationship Id="rId23" Type="http://schemas.openxmlformats.org/officeDocument/2006/relationships/tags" Target="../tags/tag211.xml"/><Relationship Id="rId22" Type="http://schemas.openxmlformats.org/officeDocument/2006/relationships/tags" Target="../tags/tag210.xml"/><Relationship Id="rId21" Type="http://schemas.openxmlformats.org/officeDocument/2006/relationships/tags" Target="../tags/tag209.xml"/><Relationship Id="rId20" Type="http://schemas.openxmlformats.org/officeDocument/2006/relationships/tags" Target="../tags/tag208.xml"/><Relationship Id="rId2" Type="http://schemas.openxmlformats.org/officeDocument/2006/relationships/tags" Target="../tags/tag190.xml"/><Relationship Id="rId19" Type="http://schemas.openxmlformats.org/officeDocument/2006/relationships/tags" Target="../tags/tag207.xml"/><Relationship Id="rId18" Type="http://schemas.openxmlformats.org/officeDocument/2006/relationships/tags" Target="../tags/tag206.xml"/><Relationship Id="rId17" Type="http://schemas.openxmlformats.org/officeDocument/2006/relationships/tags" Target="../tags/tag205.xml"/><Relationship Id="rId16" Type="http://schemas.openxmlformats.org/officeDocument/2006/relationships/tags" Target="../tags/tag204.xml"/><Relationship Id="rId15" Type="http://schemas.openxmlformats.org/officeDocument/2006/relationships/tags" Target="../tags/tag203.xml"/><Relationship Id="rId14" Type="http://schemas.openxmlformats.org/officeDocument/2006/relationships/tags" Target="../tags/tag202.xml"/><Relationship Id="rId13" Type="http://schemas.openxmlformats.org/officeDocument/2006/relationships/tags" Target="../tags/tag201.xml"/><Relationship Id="rId12" Type="http://schemas.openxmlformats.org/officeDocument/2006/relationships/tags" Target="../tags/tag200.xml"/><Relationship Id="rId11" Type="http://schemas.openxmlformats.org/officeDocument/2006/relationships/tags" Target="../tags/tag199.xml"/><Relationship Id="rId10" Type="http://schemas.openxmlformats.org/officeDocument/2006/relationships/tags" Target="../tags/tag198.xml"/><Relationship Id="rId1" Type="http://schemas.openxmlformats.org/officeDocument/2006/relationships/chart" Target="../charts/chart1.xml"/></Relationships>
</file>

<file path=ppt/slides/_rels/slide34.xml.rels><?xml version="1.0" encoding="UTF-8" standalone="yes"?>
<Relationships xmlns="http://schemas.openxmlformats.org/package/2006/relationships"><Relationship Id="rId4" Type="http://schemas.openxmlformats.org/officeDocument/2006/relationships/notesSlide" Target="../notesSlides/notesSlide27.xml"/><Relationship Id="rId3" Type="http://schemas.openxmlformats.org/officeDocument/2006/relationships/slideLayout" Target="../slideLayouts/slideLayout7.xml"/><Relationship Id="rId2" Type="http://schemas.openxmlformats.org/officeDocument/2006/relationships/tags" Target="../tags/tag226.xml"/><Relationship Id="rId1" Type="http://schemas.openxmlformats.org/officeDocument/2006/relationships/tags" Target="../tags/tag2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7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72.xml"/></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5.xml"/><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9" Type="http://schemas.openxmlformats.org/officeDocument/2006/relationships/tags" Target="../tags/tag81.xml"/><Relationship Id="rId8" Type="http://schemas.openxmlformats.org/officeDocument/2006/relationships/tags" Target="../tags/tag80.xml"/><Relationship Id="rId7" Type="http://schemas.openxmlformats.org/officeDocument/2006/relationships/tags" Target="../tags/tag79.xml"/><Relationship Id="rId6" Type="http://schemas.openxmlformats.org/officeDocument/2006/relationships/tags" Target="../tags/tag78.xml"/><Relationship Id="rId5" Type="http://schemas.openxmlformats.org/officeDocument/2006/relationships/tags" Target="../tags/tag77.xml"/><Relationship Id="rId4" Type="http://schemas.openxmlformats.org/officeDocument/2006/relationships/tags" Target="../tags/tag76.xml"/><Relationship Id="rId3" Type="http://schemas.openxmlformats.org/officeDocument/2006/relationships/tags" Target="../tags/tag75.xml"/><Relationship Id="rId20" Type="http://schemas.openxmlformats.org/officeDocument/2006/relationships/notesSlide" Target="../notesSlides/notesSlide5.xml"/><Relationship Id="rId2" Type="http://schemas.openxmlformats.org/officeDocument/2006/relationships/tags" Target="../tags/tag74.xml"/><Relationship Id="rId19" Type="http://schemas.openxmlformats.org/officeDocument/2006/relationships/slideLayout" Target="../slideLayouts/slideLayout2.xml"/><Relationship Id="rId18" Type="http://schemas.openxmlformats.org/officeDocument/2006/relationships/tags" Target="../tags/tag90.xml"/><Relationship Id="rId17" Type="http://schemas.openxmlformats.org/officeDocument/2006/relationships/tags" Target="../tags/tag89.xml"/><Relationship Id="rId16" Type="http://schemas.openxmlformats.org/officeDocument/2006/relationships/tags" Target="../tags/tag88.xml"/><Relationship Id="rId15" Type="http://schemas.openxmlformats.org/officeDocument/2006/relationships/tags" Target="../tags/tag87.xml"/><Relationship Id="rId14" Type="http://schemas.openxmlformats.org/officeDocument/2006/relationships/tags" Target="../tags/tag86.xml"/><Relationship Id="rId13" Type="http://schemas.openxmlformats.org/officeDocument/2006/relationships/tags" Target="../tags/tag85.xml"/><Relationship Id="rId12" Type="http://schemas.openxmlformats.org/officeDocument/2006/relationships/tags" Target="../tags/tag84.xml"/><Relationship Id="rId11" Type="http://schemas.openxmlformats.org/officeDocument/2006/relationships/tags" Target="../tags/tag83.xml"/><Relationship Id="rId10" Type="http://schemas.openxmlformats.org/officeDocument/2006/relationships/tags" Target="../tags/tag82.xml"/><Relationship Id="rId1" Type="http://schemas.openxmlformats.org/officeDocument/2006/relationships/tags" Target="../tags/tag7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2038985" y="4152265"/>
            <a:ext cx="9216390" cy="0"/>
          </a:xfrm>
          <a:prstGeom prst="line">
            <a:avLst/>
          </a:prstGeom>
        </p:spPr>
        <p:style>
          <a:lnRef idx="3">
            <a:schemeClr val="accent5"/>
          </a:lnRef>
          <a:fillRef idx="0">
            <a:schemeClr val="accent5"/>
          </a:fillRef>
          <a:effectRef idx="2">
            <a:schemeClr val="accent5"/>
          </a:effectRef>
          <a:fontRef idx="minor">
            <a:schemeClr val="tx1"/>
          </a:fontRef>
        </p:style>
      </p:cxnSp>
      <p:grpSp>
        <p:nvGrpSpPr>
          <p:cNvPr id="8" name="组合 7"/>
          <p:cNvGrpSpPr/>
          <p:nvPr/>
        </p:nvGrpSpPr>
        <p:grpSpPr>
          <a:xfrm>
            <a:off x="855980" y="2097405"/>
            <a:ext cx="11285220" cy="2012950"/>
            <a:chOff x="2354821" y="2218331"/>
            <a:chExt cx="10426493" cy="1481930"/>
          </a:xfrm>
        </p:grpSpPr>
        <p:sp>
          <p:nvSpPr>
            <p:cNvPr id="9" name="TextBox 8"/>
            <p:cNvSpPr txBox="1"/>
            <p:nvPr/>
          </p:nvSpPr>
          <p:spPr>
            <a:xfrm>
              <a:off x="2354821" y="2218331"/>
              <a:ext cx="10426493" cy="140199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defPPr>
                <a:defRPr lang="zh-CN"/>
              </a:defPPr>
              <a:lvl1pPr algn="ctr">
                <a:defRPr sz="3200">
                  <a:solidFill>
                    <a:schemeClr val="bg1"/>
                  </a:solidFill>
                  <a:latin typeface="微软雅黑" panose="020B0503020204020204" pitchFamily="34" charset="-122"/>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zh-CN" altLang="en-US" sz="11500" dirty="0"/>
            </a:p>
          </p:txBody>
        </p:sp>
        <p:sp>
          <p:nvSpPr>
            <p:cNvPr id="10" name="TextBox 9"/>
            <p:cNvSpPr txBox="1"/>
            <p:nvPr/>
          </p:nvSpPr>
          <p:spPr>
            <a:xfrm>
              <a:off x="2732643" y="2545571"/>
              <a:ext cx="9670261" cy="1154690"/>
            </a:xfrm>
            <a:prstGeom prst="rect">
              <a:avLst/>
            </a:prstGeom>
            <a:noFill/>
            <a:ln>
              <a:noFill/>
            </a:ln>
            <a:extLst>
              <a:ext uri="{909E8E84-426E-40DD-AFC4-6F175D3DCCD1}">
                <a14:hiddenFill xmlns:a14="http://schemas.microsoft.com/office/drawing/2010/main">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14:hiddenFill>
              </a:ext>
            </a:extLst>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zh-CN" sz="4800" b="1" spc="600" dirty="0">
                  <a:solidFill>
                    <a:schemeClr val="bg1"/>
                  </a:solidFill>
                  <a:uFillTx/>
                  <a:latin typeface="Impact" panose="020B0806030902050204" pitchFamily="34" charset="0"/>
                  <a:ea typeface="微软雅黑" panose="020B0503020204020204" pitchFamily="34" charset="-122"/>
                </a:rPr>
                <a:t>疫情防控常态化的医疗管理重点工作</a:t>
              </a:r>
              <a:endParaRPr lang="zh-CN" sz="4800" b="1" spc="600" dirty="0">
                <a:solidFill>
                  <a:schemeClr val="bg1"/>
                </a:solidFill>
                <a:uFillTx/>
                <a:latin typeface="Impact" panose="020B0806030902050204" pitchFamily="34" charset="0"/>
                <a:ea typeface="微软雅黑" panose="020B0503020204020204" pitchFamily="34" charset="-122"/>
              </a:endParaRPr>
            </a:p>
          </p:txBody>
        </p:sp>
      </p:grpSp>
      <p:sp>
        <p:nvSpPr>
          <p:cNvPr id="13" name="TextBox 12"/>
          <p:cNvSpPr txBox="1"/>
          <p:nvPr/>
        </p:nvSpPr>
        <p:spPr>
          <a:xfrm>
            <a:off x="2757462" y="4951228"/>
            <a:ext cx="7779385" cy="1167130"/>
          </a:xfrm>
          <a:prstGeom prst="rect">
            <a:avLst/>
          </a:prstGeom>
          <a:noFill/>
        </p:spPr>
        <p:txBody>
          <a:bodyPr wrap="square" lIns="91393" tIns="45696" rIns="91393" bIns="45696" rtlCol="0">
            <a:spAutoFit/>
          </a:bodyPr>
          <a:lstStyle/>
          <a:p>
            <a:pPr algn="ctr"/>
            <a:r>
              <a:rPr lang="zh-CN" altLang="en-US" sz="2800" b="1" dirty="0">
                <a:solidFill>
                  <a:schemeClr val="tx1"/>
                </a:solidFill>
                <a:latin typeface="黑体" panose="02010609060101010101" charset="-122"/>
                <a:ea typeface="黑体" panose="02010609060101010101" charset="-122"/>
              </a:rPr>
              <a:t>自治区卫生健康委员会</a:t>
            </a:r>
            <a:r>
              <a:rPr lang="zh-CN" altLang="en-US" sz="2800" b="1" dirty="0">
                <a:latin typeface="黑体" panose="02010609060101010101" charset="-122"/>
                <a:ea typeface="黑体" panose="02010609060101010101" charset="-122"/>
              </a:rPr>
              <a:t>医政医管局</a:t>
            </a:r>
            <a:endParaRPr lang="zh-CN" altLang="en-US" sz="2800" b="1" dirty="0">
              <a:solidFill>
                <a:schemeClr val="tx1"/>
              </a:solidFill>
              <a:latin typeface="宋体" panose="02010600030101010101" pitchFamily="2" charset="-122"/>
              <a:ea typeface="宋体" panose="02010600030101010101" pitchFamily="2" charset="-122"/>
            </a:endParaRPr>
          </a:p>
          <a:p>
            <a:pPr algn="ctr"/>
            <a:endParaRPr lang="en-US" altLang="zh-CN" sz="1400" b="1" dirty="0">
              <a:solidFill>
                <a:schemeClr val="tx1"/>
              </a:solidFill>
              <a:latin typeface="宋体" panose="02010600030101010101" pitchFamily="2" charset="-122"/>
              <a:ea typeface="宋体" panose="02010600030101010101" pitchFamily="2" charset="-122"/>
            </a:endParaRPr>
          </a:p>
          <a:p>
            <a:pPr algn="ctr"/>
            <a:r>
              <a:rPr lang="en-US" altLang="zh-CN" sz="2800" b="1" dirty="0">
                <a:solidFill>
                  <a:schemeClr val="tx1"/>
                </a:solidFill>
                <a:latin typeface="黑体" panose="02010609060101010101" charset="-122"/>
                <a:ea typeface="黑体" panose="02010609060101010101" charset="-122"/>
                <a:cs typeface="黑体" panose="02010609060101010101" charset="-122"/>
              </a:rPr>
              <a:t>2021</a:t>
            </a:r>
            <a:r>
              <a:rPr lang="zh-CN" altLang="en-US" sz="2800" b="1" dirty="0" smtClean="0">
                <a:solidFill>
                  <a:schemeClr val="tx1"/>
                </a:solidFill>
                <a:latin typeface="黑体" panose="02010609060101010101" charset="-122"/>
                <a:ea typeface="黑体" panose="02010609060101010101" charset="-122"/>
                <a:cs typeface="黑体" panose="02010609060101010101" charset="-122"/>
              </a:rPr>
              <a:t>年</a:t>
            </a:r>
            <a:r>
              <a:rPr lang="en-US" altLang="zh-CN" sz="2800" b="1" dirty="0" smtClean="0">
                <a:solidFill>
                  <a:schemeClr val="tx1"/>
                </a:solidFill>
                <a:latin typeface="黑体" panose="02010609060101010101" charset="-122"/>
                <a:ea typeface="黑体" panose="02010609060101010101" charset="-122"/>
                <a:cs typeface="黑体" panose="02010609060101010101" charset="-122"/>
              </a:rPr>
              <a:t>5</a:t>
            </a:r>
            <a:r>
              <a:rPr lang="zh-CN" altLang="en-US" sz="2800" b="1" dirty="0" smtClean="0">
                <a:solidFill>
                  <a:schemeClr val="tx1"/>
                </a:solidFill>
                <a:latin typeface="黑体" panose="02010609060101010101" charset="-122"/>
                <a:ea typeface="黑体" panose="02010609060101010101" charset="-122"/>
                <a:cs typeface="黑体" panose="02010609060101010101" charset="-122"/>
              </a:rPr>
              <a:t>月</a:t>
            </a:r>
            <a:endParaRPr lang="zh-CN" altLang="en-US" sz="2800" b="1" dirty="0" smtClean="0">
              <a:solidFill>
                <a:schemeClr val="tx1"/>
              </a:solidFill>
              <a:latin typeface="黑体" panose="02010609060101010101" charset="-122"/>
              <a:ea typeface="黑体" panose="02010609060101010101" charset="-122"/>
              <a:cs typeface="黑体" panose="02010609060101010101" charset="-122"/>
            </a:endParaRPr>
          </a:p>
        </p:txBody>
      </p:sp>
    </p:spTree>
    <p:custDataLst>
      <p:tags r:id="rId1"/>
    </p:custDataLst>
  </p:cSld>
  <p:clrMapOvr>
    <a:masterClrMapping/>
  </p:clrMapOvr>
  <p:transition spd="slow" advTm="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a:xfrm>
            <a:off x="1288415" y="250825"/>
            <a:ext cx="10086340" cy="531495"/>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buClrTx/>
              <a:buSzTx/>
              <a:buFontTx/>
            </a:pPr>
            <a:r>
              <a:rPr lang="zh-CN" altLang="en-US" sz="3600" b="1" spc="200"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lt"/>
              </a:rPr>
              <a:t>县医院能力提升</a:t>
            </a:r>
            <a:endParaRPr lang="zh-CN" altLang="en-US" sz="3600" b="1" dirty="0">
              <a:solidFill>
                <a:schemeClr val="tx1">
                  <a:lumMod val="75000"/>
                  <a:lumOff val="25000"/>
                </a:schemeClr>
              </a:solidFill>
              <a:latin typeface="+mn-lt"/>
              <a:ea typeface="+mn-ea"/>
              <a:cs typeface="+mn-ea"/>
              <a:sym typeface="+mn-ea"/>
            </a:endParaRPr>
          </a:p>
        </p:txBody>
      </p:sp>
      <p:sp>
        <p:nvSpPr>
          <p:cNvPr id="14" name="文本框 13"/>
          <p:cNvSpPr txBox="1"/>
          <p:nvPr/>
        </p:nvSpPr>
        <p:spPr>
          <a:xfrm>
            <a:off x="403860" y="1067435"/>
            <a:ext cx="4945380" cy="510185"/>
          </a:xfrm>
          <a:prstGeom prst="roundRect">
            <a:avLst/>
          </a:prstGeom>
          <a:solidFill>
            <a:srgbClr val="1F4E79"/>
          </a:solidFill>
          <a:ln w="9525">
            <a:noFill/>
          </a:ln>
          <a:effectLst>
            <a:outerShdw blurRad="63500" sx="102000" sy="102000" algn="ctr" rotWithShape="0">
              <a:prstClr val="black">
                <a:alpha val="40000"/>
              </a:prstClr>
            </a:outerShdw>
          </a:effectLst>
        </p:spPr>
        <p:txBody>
          <a:bodyPr wrap="square">
            <a:spAutoFit/>
          </a:bodyPr>
          <a:p>
            <a:pPr indent="0" algn="ctr">
              <a:buFont typeface="Wingdings" panose="05000000000000000000" charset="0"/>
              <a:buNone/>
            </a:pPr>
            <a:r>
              <a:rPr lang="zh-CN" altLang="en-US" sz="2400" b="1" spc="150" noProof="0" dirty="0">
                <a:solidFill>
                  <a:schemeClr val="bg1"/>
                </a:solidFill>
                <a:latin typeface="微软雅黑" panose="020B0503020204020204" pitchFamily="34" charset="-122"/>
                <a:ea typeface="微软雅黑" panose="020B0503020204020204" pitchFamily="34" charset="-122"/>
                <a:sym typeface="+mn-ea"/>
              </a:rPr>
              <a:t>县医院医疗服务能力达标情况</a:t>
            </a:r>
            <a:endParaRPr lang="zh-CN" altLang="en-US" sz="2400" b="1" spc="150" noProof="0" dirty="0">
              <a:solidFill>
                <a:schemeClr val="bg1"/>
              </a:solidFill>
              <a:latin typeface="微软雅黑" panose="020B0503020204020204" pitchFamily="34" charset="-122"/>
              <a:ea typeface="微软雅黑" panose="020B0503020204020204" pitchFamily="34" charset="-122"/>
              <a:sym typeface="+mn-ea"/>
            </a:endParaRPr>
          </a:p>
        </p:txBody>
      </p:sp>
      <p:sp>
        <p:nvSpPr>
          <p:cNvPr id="2" name="内容占位符 4"/>
          <p:cNvSpPr>
            <a:spLocks noGrp="1"/>
          </p:cNvSpPr>
          <p:nvPr/>
        </p:nvSpPr>
        <p:spPr>
          <a:xfrm>
            <a:off x="1673225" y="1957705"/>
            <a:ext cx="9232900" cy="1278890"/>
          </a:xfrm>
          <a:prstGeom prst="rect">
            <a:avLst/>
          </a:prstGeom>
          <a:solidFill>
            <a:sysClr val="window" lastClr="FFFFFF">
              <a:lumMod val="95000"/>
            </a:sysClr>
          </a:solidFill>
          <a:ln w="12700" cmpd="sng">
            <a:noFill/>
            <a:prstDash val="solid"/>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ysClr val="windowText" lastClr="000000"/>
                </a:solidFill>
                <a:latin typeface="Calibri" panose="020F0502020204030204" charset="0"/>
                <a:ea typeface="+mn-ea"/>
                <a:cs typeface="+mn-ea"/>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ysClr val="windowText" lastClr="000000"/>
                </a:solidFill>
                <a:latin typeface="Calibri" panose="020F0502020204030204" charset="0"/>
                <a:ea typeface="+mn-ea"/>
                <a:cs typeface="+mn-ea"/>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ysClr val="windowText" lastClr="000000"/>
                </a:solidFill>
                <a:latin typeface="Calibri" panose="020F0502020204030204" charset="0"/>
                <a:ea typeface="+mn-ea"/>
                <a:cs typeface="+mn-ea"/>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ysClr val="windowText" lastClr="000000"/>
                </a:solidFill>
                <a:latin typeface="Calibri" panose="020F0502020204030204" charset="0"/>
                <a:ea typeface="+mn-ea"/>
                <a:cs typeface="+mn-ea"/>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ysClr val="windowText" lastClr="000000"/>
                </a:solidFill>
                <a:latin typeface="Calibri" panose="020F0502020204030204" charset="0"/>
                <a:ea typeface="+mn-ea"/>
                <a:cs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ysClr val="windowText" lastClr="000000"/>
                </a:solidFill>
                <a:latin typeface="Calibri" panose="020F0502020204030204" charset="0"/>
                <a:ea typeface="+mn-ea"/>
                <a:cs typeface="+mn-ea"/>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ysClr val="windowText" lastClr="000000"/>
                </a:solidFill>
                <a:latin typeface="Calibri" panose="020F0502020204030204" charset="0"/>
                <a:ea typeface="+mn-ea"/>
                <a:cs typeface="+mn-ea"/>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ysClr val="windowText" lastClr="000000"/>
                </a:solidFill>
                <a:latin typeface="Calibri" panose="020F0502020204030204" charset="0"/>
                <a:ea typeface="+mn-ea"/>
                <a:cs typeface="+mn-ea"/>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ysClr val="windowText" lastClr="000000"/>
                </a:solidFill>
                <a:latin typeface="Calibri" panose="020F0502020204030204" charset="0"/>
                <a:ea typeface="+mn-ea"/>
                <a:cs typeface="+mn-ea"/>
              </a:defRPr>
            </a:lvl9pPr>
          </a:lstStyle>
          <a:p>
            <a:pPr marL="0" indent="0" algn="just" fontAlgn="auto">
              <a:lnSpc>
                <a:spcPct val="150000"/>
              </a:lnSpc>
              <a:spcBef>
                <a:spcPts val="0"/>
              </a:spcBef>
              <a:buNone/>
            </a:pPr>
            <a:r>
              <a:rPr lang="en-US" altLang="zh-CN" sz="2400" dirty="0" smtClean="0">
                <a:latin typeface="宋体" panose="02010600030101010101" pitchFamily="2" charset="-122"/>
                <a:ea typeface="宋体" panose="02010600030101010101" pitchFamily="2" charset="-122"/>
                <a:cs typeface="宋体" panose="02010600030101010101" pitchFamily="2" charset="-122"/>
              </a:rPr>
              <a:t>   </a:t>
            </a:r>
            <a:r>
              <a:rPr lang="en-US" altLang="zh-CN" sz="2400" dirty="0" smtClean="0">
                <a:latin typeface="微软雅黑" panose="020B0503020204020204" pitchFamily="34" charset="-122"/>
                <a:ea typeface="微软雅黑" panose="020B0503020204020204" pitchFamily="34" charset="-122"/>
                <a:cs typeface="微软雅黑" panose="020B0503020204020204" pitchFamily="34" charset="-122"/>
              </a:rPr>
              <a:t>  2019</a:t>
            </a:r>
            <a:r>
              <a:rPr lang="zh-CN" altLang="en-US" sz="2400" dirty="0" smtClean="0">
                <a:latin typeface="微软雅黑" panose="020B0503020204020204" pitchFamily="34" charset="-122"/>
                <a:ea typeface="微软雅黑" panose="020B0503020204020204" pitchFamily="34" charset="-122"/>
                <a:cs typeface="微软雅黑" panose="020B0503020204020204" pitchFamily="34" charset="-122"/>
              </a:rPr>
              <a:t>年对全国县医院能力评估结果显示，我区总体成绩排名倒数第</a:t>
            </a:r>
            <a:r>
              <a:rPr lang="en-US" altLang="zh-CN" sz="2400" dirty="0" smtClean="0">
                <a:latin typeface="微软雅黑" panose="020B0503020204020204" pitchFamily="34" charset="-122"/>
                <a:ea typeface="微软雅黑" panose="020B0503020204020204" pitchFamily="34" charset="-122"/>
                <a:cs typeface="微软雅黑" panose="020B0503020204020204" pitchFamily="34" charset="-122"/>
              </a:rPr>
              <a:t>3</a:t>
            </a:r>
            <a:r>
              <a:rPr lang="zh-CN" altLang="en-US" sz="2400" dirty="0" smtClean="0">
                <a:latin typeface="微软雅黑" panose="020B0503020204020204" pitchFamily="34" charset="-122"/>
                <a:ea typeface="微软雅黑" panose="020B0503020204020204" pitchFamily="34" charset="-122"/>
                <a:cs typeface="微软雅黑" panose="020B0503020204020204" pitchFamily="34" charset="-122"/>
              </a:rPr>
              <a:t>。</a:t>
            </a:r>
            <a:r>
              <a:rPr lang="en-US" altLang="zh-CN" sz="2400" dirty="0" smtClean="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200" b="1" dirty="0">
                <a:solidFill>
                  <a:srgbClr val="1F4E79"/>
                </a:solidFill>
                <a:latin typeface="微软雅黑" panose="020B0503020204020204" pitchFamily="34" charset="-122"/>
                <a:ea typeface="微软雅黑" panose="020B0503020204020204" pitchFamily="34" charset="-122"/>
                <a:cs typeface="微软雅黑" panose="020B0503020204020204" pitchFamily="34" charset="-122"/>
              </a:rPr>
              <a:t>20</a:t>
            </a:r>
            <a:r>
              <a:rPr lang="en-US" sz="2200" b="1" dirty="0">
                <a:solidFill>
                  <a:srgbClr val="1F4E79"/>
                </a:solidFill>
                <a:latin typeface="微软雅黑" panose="020B0503020204020204" pitchFamily="34" charset="-122"/>
                <a:ea typeface="微软雅黑" panose="020B0503020204020204" pitchFamily="34" charset="-122"/>
                <a:cs typeface="微软雅黑" panose="020B0503020204020204" pitchFamily="34" charset="-122"/>
              </a:rPr>
              <a:t>20</a:t>
            </a:r>
            <a:r>
              <a:rPr lang="zh-CN" altLang="en-US" sz="2200" b="1" dirty="0">
                <a:solidFill>
                  <a:srgbClr val="1F4E79"/>
                </a:solidFill>
                <a:latin typeface="微软雅黑" panose="020B0503020204020204" pitchFamily="34" charset="-122"/>
                <a:ea typeface="微软雅黑" panose="020B0503020204020204" pitchFamily="34" charset="-122"/>
                <a:cs typeface="微软雅黑" panose="020B0503020204020204" pitchFamily="34" charset="-122"/>
              </a:rPr>
              <a:t>年</a:t>
            </a:r>
            <a:r>
              <a:rPr lang="zh-CN" altLang="en-US" sz="2200" dirty="0">
                <a:latin typeface="微软雅黑" panose="020B0503020204020204" pitchFamily="34" charset="-122"/>
                <a:ea typeface="微软雅黑" panose="020B0503020204020204" pitchFamily="34" charset="-122"/>
                <a:cs typeface="微软雅黑" panose="020B0503020204020204" pitchFamily="34" charset="-122"/>
              </a:rPr>
              <a:t>，对全国</a:t>
            </a:r>
            <a:r>
              <a:rPr lang="en-US" altLang="zh-CN" sz="22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2017</a:t>
            </a:r>
            <a:r>
              <a:rPr lang="zh-CN" altLang="en-US" sz="22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家</a:t>
            </a:r>
            <a:r>
              <a:rPr lang="zh-CN" altLang="en-US" sz="2200" dirty="0">
                <a:latin typeface="微软雅黑" panose="020B0503020204020204" pitchFamily="34" charset="-122"/>
                <a:ea typeface="微软雅黑" panose="020B0503020204020204" pitchFamily="34" charset="-122"/>
                <a:cs typeface="微软雅黑" panose="020B0503020204020204" pitchFamily="34" charset="-122"/>
              </a:rPr>
              <a:t>县医院开展</a:t>
            </a:r>
            <a:r>
              <a:rPr lang="zh-CN" altLang="en-US" sz="2200" b="1" dirty="0">
                <a:solidFill>
                  <a:srgbClr val="1F4E79"/>
                </a:solidFill>
                <a:latin typeface="微软雅黑" panose="020B0503020204020204" pitchFamily="34" charset="-122"/>
                <a:ea typeface="微软雅黑" panose="020B0503020204020204" pitchFamily="34" charset="-122"/>
                <a:cs typeface="微软雅黑" panose="020B0503020204020204" pitchFamily="34" charset="-122"/>
              </a:rPr>
              <a:t>县医院服务能力评价工作。</a:t>
            </a:r>
            <a:endParaRPr lang="zh-CN" altLang="en-US" sz="22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 name="半闭框 2"/>
          <p:cNvSpPr/>
          <p:nvPr/>
        </p:nvSpPr>
        <p:spPr>
          <a:xfrm>
            <a:off x="1480185" y="1759585"/>
            <a:ext cx="574675" cy="583565"/>
          </a:xfrm>
          <a:prstGeom prst="halfFrame">
            <a:avLst/>
          </a:prstGeom>
          <a:solidFill>
            <a:srgbClr val="5B9BD5">
              <a:lumMod val="75000"/>
            </a:srgbClr>
          </a:solidFill>
          <a:ln w="12700" cap="flat" cmpd="sng" algn="ctr">
            <a:noFill/>
            <a:prstDash val="solid"/>
            <a:miter lim="800000"/>
          </a:ln>
          <a:effectLst>
            <a:outerShdw blurRad="63500" sx="102000" sy="102000" algn="ctr" rotWithShape="0">
              <a:prstClr val="black">
                <a:alpha val="40000"/>
              </a:prstClr>
            </a:outerShdw>
          </a:effectLst>
        </p:spPr>
        <p:txBody>
          <a:bodyPr rtlCol="0" anchor="ctr"/>
          <a:p>
            <a:pPr algn="ctr"/>
            <a:endParaRPr lang="zh-CN" altLang="en-US">
              <a:solidFill>
                <a:sysClr val="windowText" lastClr="000000"/>
              </a:solidFill>
            </a:endParaRPr>
          </a:p>
        </p:txBody>
      </p:sp>
      <p:sp>
        <p:nvSpPr>
          <p:cNvPr id="6" name="半闭框 5"/>
          <p:cNvSpPr/>
          <p:nvPr/>
        </p:nvSpPr>
        <p:spPr>
          <a:xfrm rot="10800000">
            <a:off x="10523220" y="2774950"/>
            <a:ext cx="574675" cy="583565"/>
          </a:xfrm>
          <a:prstGeom prst="halfFrame">
            <a:avLst/>
          </a:prstGeom>
          <a:solidFill>
            <a:srgbClr val="5B9BD5">
              <a:lumMod val="75000"/>
            </a:srgbClr>
          </a:solidFill>
          <a:ln w="12700" cap="flat" cmpd="sng" algn="ctr">
            <a:noFill/>
            <a:prstDash val="solid"/>
            <a:miter lim="800000"/>
          </a:ln>
          <a:effectLst>
            <a:outerShdw blurRad="63500" sx="102000" sy="102000" algn="ctr" rotWithShape="0">
              <a:prstClr val="black">
                <a:alpha val="40000"/>
              </a:prstClr>
            </a:outerShdw>
          </a:effectLst>
        </p:spPr>
        <p:txBody>
          <a:bodyPr rtlCol="0" anchor="ctr"/>
          <a:p>
            <a:pPr algn="ctr"/>
            <a:endParaRPr lang="zh-CN" altLang="en-US">
              <a:solidFill>
                <a:sysClr val="windowText" lastClr="000000"/>
              </a:solidFill>
            </a:endParaRPr>
          </a:p>
        </p:txBody>
      </p:sp>
      <p:graphicFrame>
        <p:nvGraphicFramePr>
          <p:cNvPr id="8" name="表格 7"/>
          <p:cNvGraphicFramePr/>
          <p:nvPr>
            <p:custDataLst>
              <p:tags r:id="rId1"/>
            </p:custDataLst>
          </p:nvPr>
        </p:nvGraphicFramePr>
        <p:xfrm>
          <a:off x="2359660" y="3510280"/>
          <a:ext cx="5375910" cy="2468880"/>
        </p:xfrm>
        <a:graphic>
          <a:graphicData uri="http://schemas.openxmlformats.org/drawingml/2006/table">
            <a:tbl>
              <a:tblPr firstRow="1" bandRow="1">
                <a:tableStyleId>{7DF18680-E054-41AD-8BC1-D1AEF772440D}</a:tableStyleId>
              </a:tblPr>
              <a:tblGrid>
                <a:gridCol w="1791970"/>
                <a:gridCol w="1791970"/>
                <a:gridCol w="1791970"/>
              </a:tblGrid>
              <a:tr h="411480">
                <a:tc>
                  <a:txBody>
                    <a:bodyPr/>
                    <a:p>
                      <a:pPr algn="ctr">
                        <a:buNone/>
                      </a:pPr>
                      <a:r>
                        <a:rPr lang="zh-CN" altLang="en-US"/>
                        <a:t>达标情况</a:t>
                      </a:r>
                      <a:endParaRPr lang="zh-CN" altLang="en-US"/>
                    </a:p>
                  </a:txBody>
                  <a:tcPr>
                    <a:solidFill>
                      <a:srgbClr val="002060"/>
                    </a:solidFill>
                  </a:tcPr>
                </a:tc>
                <a:tc>
                  <a:txBody>
                    <a:bodyPr/>
                    <a:p>
                      <a:pPr algn="ctr">
                        <a:buNone/>
                      </a:pPr>
                      <a:r>
                        <a:rPr lang="zh-CN" altLang="en-US"/>
                        <a:t>县医院数量</a:t>
                      </a:r>
                      <a:endParaRPr lang="zh-CN" altLang="en-US"/>
                    </a:p>
                  </a:txBody>
                  <a:tcPr>
                    <a:solidFill>
                      <a:srgbClr val="002060"/>
                    </a:solidFill>
                  </a:tcPr>
                </a:tc>
                <a:tc>
                  <a:txBody>
                    <a:bodyPr/>
                    <a:p>
                      <a:pPr algn="ctr">
                        <a:buNone/>
                      </a:pPr>
                      <a:r>
                        <a:rPr lang="zh-CN" altLang="en-US"/>
                        <a:t>占比</a:t>
                      </a:r>
                      <a:r>
                        <a:rPr lang="en-US" altLang="zh-CN"/>
                        <a:t>%</a:t>
                      </a:r>
                      <a:endParaRPr lang="en-US" altLang="zh-CN"/>
                    </a:p>
                  </a:txBody>
                  <a:tcPr>
                    <a:solidFill>
                      <a:srgbClr val="002060"/>
                    </a:solidFill>
                  </a:tcPr>
                </a:tc>
              </a:tr>
              <a:tr h="411480">
                <a:tc>
                  <a:txBody>
                    <a:bodyPr/>
                    <a:p>
                      <a:pPr algn="ctr">
                        <a:buNone/>
                      </a:pPr>
                      <a:r>
                        <a:rPr lang="zh-CN" altLang="en-US"/>
                        <a:t>优秀</a:t>
                      </a:r>
                      <a:endParaRPr lang="zh-CN" altLang="en-US"/>
                    </a:p>
                  </a:txBody>
                  <a:tcPr/>
                </a:tc>
                <a:tc>
                  <a:txBody>
                    <a:bodyPr/>
                    <a:p>
                      <a:pPr algn="ctr">
                        <a:buNone/>
                      </a:pPr>
                      <a:r>
                        <a:rPr lang="en-US" altLang="zh-CN"/>
                        <a:t>714</a:t>
                      </a:r>
                      <a:endParaRPr lang="en-US" altLang="zh-CN"/>
                    </a:p>
                  </a:txBody>
                  <a:tcPr/>
                </a:tc>
                <a:tc>
                  <a:txBody>
                    <a:bodyPr/>
                    <a:p>
                      <a:pPr algn="ctr">
                        <a:buNone/>
                      </a:pPr>
                      <a:r>
                        <a:rPr lang="en-US" altLang="zh-CN"/>
                        <a:t>35.4</a:t>
                      </a:r>
                      <a:endParaRPr lang="en-US" altLang="zh-CN"/>
                    </a:p>
                  </a:txBody>
                  <a:tcPr/>
                </a:tc>
              </a:tr>
              <a:tr h="381000">
                <a:tc>
                  <a:txBody>
                    <a:bodyPr/>
                    <a:p>
                      <a:pPr algn="ctr">
                        <a:buNone/>
                      </a:pPr>
                      <a:r>
                        <a:rPr lang="zh-CN" altLang="en-US"/>
                        <a:t>良好</a:t>
                      </a:r>
                      <a:endParaRPr lang="zh-CN" altLang="en-US"/>
                    </a:p>
                  </a:txBody>
                  <a:tcPr/>
                </a:tc>
                <a:tc>
                  <a:txBody>
                    <a:bodyPr/>
                    <a:p>
                      <a:pPr algn="ctr">
                        <a:buNone/>
                      </a:pPr>
                      <a:r>
                        <a:rPr lang="en-US" altLang="zh-CN"/>
                        <a:t>545</a:t>
                      </a:r>
                      <a:endParaRPr lang="en-US" altLang="zh-CN"/>
                    </a:p>
                  </a:txBody>
                  <a:tcPr/>
                </a:tc>
                <a:tc>
                  <a:txBody>
                    <a:bodyPr/>
                    <a:p>
                      <a:pPr algn="ctr">
                        <a:buNone/>
                      </a:pPr>
                      <a:r>
                        <a:rPr lang="en-US" altLang="zh-CN"/>
                        <a:t>27.0</a:t>
                      </a:r>
                      <a:endParaRPr lang="en-US" altLang="zh-CN"/>
                    </a:p>
                  </a:txBody>
                  <a:tcPr/>
                </a:tc>
              </a:tr>
              <a:tr h="381000">
                <a:tc>
                  <a:txBody>
                    <a:bodyPr/>
                    <a:p>
                      <a:pPr algn="ctr">
                        <a:buNone/>
                      </a:pPr>
                      <a:r>
                        <a:rPr lang="zh-CN" altLang="en-US"/>
                        <a:t>合格</a:t>
                      </a:r>
                      <a:endParaRPr lang="zh-CN" altLang="en-US"/>
                    </a:p>
                  </a:txBody>
                  <a:tcPr/>
                </a:tc>
                <a:tc>
                  <a:txBody>
                    <a:bodyPr/>
                    <a:p>
                      <a:pPr algn="ctr">
                        <a:buNone/>
                      </a:pPr>
                      <a:r>
                        <a:rPr lang="en-US" altLang="zh-CN"/>
                        <a:t>471</a:t>
                      </a:r>
                      <a:endParaRPr lang="en-US" altLang="zh-CN"/>
                    </a:p>
                  </a:txBody>
                  <a:tcPr/>
                </a:tc>
                <a:tc>
                  <a:txBody>
                    <a:bodyPr/>
                    <a:p>
                      <a:pPr algn="ctr">
                        <a:buNone/>
                      </a:pPr>
                      <a:r>
                        <a:rPr lang="en-US" altLang="zh-CN"/>
                        <a:t>23.4</a:t>
                      </a:r>
                      <a:endParaRPr lang="en-US" altLang="zh-CN"/>
                    </a:p>
                  </a:txBody>
                  <a:tcPr/>
                </a:tc>
              </a:tr>
              <a:tr h="411480">
                <a:tc>
                  <a:txBody>
                    <a:bodyPr/>
                    <a:p>
                      <a:pPr algn="ctr">
                        <a:buNone/>
                      </a:pPr>
                      <a:r>
                        <a:rPr lang="zh-CN" altLang="en-US"/>
                        <a:t>不及格</a:t>
                      </a:r>
                      <a:endParaRPr lang="zh-CN" altLang="en-US"/>
                    </a:p>
                  </a:txBody>
                  <a:tcPr/>
                </a:tc>
                <a:tc>
                  <a:txBody>
                    <a:bodyPr/>
                    <a:p>
                      <a:pPr algn="ctr">
                        <a:buNone/>
                      </a:pPr>
                      <a:r>
                        <a:rPr lang="en-US" altLang="zh-CN"/>
                        <a:t>287</a:t>
                      </a:r>
                      <a:endParaRPr lang="en-US" altLang="zh-CN"/>
                    </a:p>
                  </a:txBody>
                  <a:tcPr/>
                </a:tc>
                <a:tc>
                  <a:txBody>
                    <a:bodyPr/>
                    <a:p>
                      <a:pPr algn="ctr">
                        <a:buNone/>
                      </a:pPr>
                      <a:r>
                        <a:rPr lang="en-US" altLang="zh-CN"/>
                        <a:t>14.2</a:t>
                      </a:r>
                      <a:endParaRPr lang="en-US" altLang="zh-CN"/>
                    </a:p>
                  </a:txBody>
                  <a:tcPr/>
                </a:tc>
              </a:tr>
              <a:tr h="381000">
                <a:tc>
                  <a:txBody>
                    <a:bodyPr/>
                    <a:p>
                      <a:pPr algn="ctr">
                        <a:buNone/>
                      </a:pPr>
                      <a:r>
                        <a:rPr lang="zh-CN" altLang="en-US"/>
                        <a:t>合计</a:t>
                      </a:r>
                      <a:endParaRPr lang="zh-CN" altLang="en-US"/>
                    </a:p>
                  </a:txBody>
                  <a:tcPr/>
                </a:tc>
                <a:tc>
                  <a:txBody>
                    <a:bodyPr/>
                    <a:p>
                      <a:pPr algn="ctr">
                        <a:buNone/>
                      </a:pPr>
                      <a:r>
                        <a:rPr lang="en-US" altLang="zh-CN"/>
                        <a:t>2017</a:t>
                      </a:r>
                      <a:endParaRPr lang="en-US" altLang="zh-CN"/>
                    </a:p>
                  </a:txBody>
                  <a:tcPr/>
                </a:tc>
                <a:tc>
                  <a:txBody>
                    <a:bodyPr/>
                    <a:p>
                      <a:pPr algn="ctr">
                        <a:buNone/>
                      </a:pPr>
                      <a:r>
                        <a:rPr lang="en-US" altLang="zh-CN"/>
                        <a:t>100.0</a:t>
                      </a:r>
                      <a:endParaRPr lang="en-US" altLang="zh-CN"/>
                    </a:p>
                  </a:txBody>
                  <a:tcPr/>
                </a:tc>
              </a:tr>
            </a:tbl>
          </a:graphicData>
        </a:graphic>
      </p:graphicFrame>
      <p:sp>
        <p:nvSpPr>
          <p:cNvPr id="9" name="文本框 8"/>
          <p:cNvSpPr txBox="1"/>
          <p:nvPr/>
        </p:nvSpPr>
        <p:spPr>
          <a:xfrm>
            <a:off x="1673225" y="6123305"/>
            <a:ext cx="8419465" cy="491490"/>
          </a:xfrm>
          <a:prstGeom prst="rect">
            <a:avLst/>
          </a:prstGeom>
          <a:noFill/>
        </p:spPr>
        <p:txBody>
          <a:bodyPr wrap="square" rtlCol="0">
            <a:spAutoFit/>
          </a:bodyPr>
          <a:p>
            <a:pPr indent="0" algn="ctr">
              <a:lnSpc>
                <a:spcPct val="130000"/>
              </a:lnSpc>
              <a:buNone/>
            </a:pPr>
            <a:r>
              <a:rPr lang="zh-CN" altLang="en-US" sz="2000" b="1" spc="15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按照达到县医院能力基本标准的</a:t>
            </a:r>
            <a:r>
              <a:rPr lang="zh-CN" altLang="en-US" sz="2000" b="1" dirty="0">
                <a:solidFill>
                  <a:srgbClr val="1F4E79"/>
                </a:solidFill>
                <a:latin typeface="微软雅黑" panose="020B0503020204020204" pitchFamily="34" charset="-122"/>
                <a:ea typeface="微软雅黑" panose="020B0503020204020204" pitchFamily="34" charset="-122"/>
                <a:cs typeface="微软雅黑" panose="020B0503020204020204" pitchFamily="34" charset="-122"/>
                <a:sym typeface="+mn-ea"/>
              </a:rPr>
              <a:t>比例</a:t>
            </a:r>
            <a:r>
              <a:rPr lang="zh-CN" altLang="en-US" sz="20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000" b="1" spc="15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对县医院能力进行</a:t>
            </a:r>
            <a:r>
              <a:rPr lang="zh-CN" altLang="en-US" sz="2000" b="1" dirty="0">
                <a:solidFill>
                  <a:srgbClr val="1F4E79"/>
                </a:solidFill>
                <a:latin typeface="微软雅黑" panose="020B0503020204020204" pitchFamily="34" charset="-122"/>
                <a:ea typeface="微软雅黑" panose="020B0503020204020204" pitchFamily="34" charset="-122"/>
                <a:cs typeface="微软雅黑" panose="020B0503020204020204" pitchFamily="34" charset="-122"/>
                <a:sym typeface="+mn-ea"/>
              </a:rPr>
              <a:t>划分</a:t>
            </a:r>
            <a:endParaRPr lang="zh-CN" altLang="en-US" sz="2000" b="1" spc="15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10" name="矩形 9"/>
          <p:cNvSpPr/>
          <p:nvPr>
            <p:custDataLst>
              <p:tags r:id="rId2"/>
            </p:custDataLst>
          </p:nvPr>
        </p:nvSpPr>
        <p:spPr>
          <a:xfrm>
            <a:off x="8994140" y="3510280"/>
            <a:ext cx="2646680" cy="386715"/>
          </a:xfrm>
          <a:prstGeom prst="rect">
            <a:avLst/>
          </a:prstGeom>
        </p:spPr>
        <p:txBody>
          <a:bodyPr wrap="square" anchor="ctr" anchorCtr="0"/>
          <a:p>
            <a:pPr marL="0" lvl="0" indent="0" algn="l">
              <a:lnSpc>
                <a:spcPct val="120000"/>
              </a:lnSpc>
              <a:spcBef>
                <a:spcPts val="0"/>
              </a:spcBef>
              <a:spcAft>
                <a:spcPts val="1000"/>
              </a:spcAft>
              <a:buSzPct val="100000"/>
              <a:defRPr/>
            </a:pPr>
            <a:r>
              <a:rPr lang="zh-CN" altLang="en-US" sz="1400" spc="15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优秀：达到</a:t>
            </a:r>
            <a:r>
              <a:rPr lang="en-US" altLang="zh-CN" sz="1400" b="1" spc="150" dirty="0">
                <a:solidFill>
                  <a:srgbClr val="1F4E79"/>
                </a:solidFill>
                <a:latin typeface="微软雅黑" panose="020B0503020204020204" pitchFamily="34" charset="-122"/>
                <a:ea typeface="微软雅黑" panose="020B0503020204020204" pitchFamily="34" charset="-122"/>
                <a:cs typeface="微软雅黑" panose="020B0503020204020204" pitchFamily="34" charset="-122"/>
                <a:sym typeface="+mn-ea"/>
              </a:rPr>
              <a:t>90%</a:t>
            </a:r>
            <a:r>
              <a:rPr lang="zh-CN" altLang="en-US" sz="1400" spc="15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以上标准</a:t>
            </a:r>
            <a:endParaRPr lang="zh-CN" altLang="en-US" sz="1400" spc="15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22" name="矩形 21"/>
          <p:cNvSpPr/>
          <p:nvPr>
            <p:custDataLst>
              <p:tags r:id="rId3"/>
            </p:custDataLst>
          </p:nvPr>
        </p:nvSpPr>
        <p:spPr>
          <a:xfrm>
            <a:off x="8963025" y="4276090"/>
            <a:ext cx="3070860" cy="386715"/>
          </a:xfrm>
          <a:prstGeom prst="rect">
            <a:avLst/>
          </a:prstGeom>
        </p:spPr>
        <p:txBody>
          <a:bodyPr wrap="square" anchor="ctr" anchorCtr="0"/>
          <a:p>
            <a:pPr marL="0" lvl="0" indent="0" algn="l">
              <a:lnSpc>
                <a:spcPct val="120000"/>
              </a:lnSpc>
              <a:spcBef>
                <a:spcPts val="0"/>
              </a:spcBef>
              <a:spcAft>
                <a:spcPts val="1000"/>
              </a:spcAft>
              <a:buSzPct val="100000"/>
              <a:defRPr/>
            </a:pPr>
            <a:r>
              <a:rPr lang="zh-CN" altLang="en-US" sz="1400" spc="15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良好：达到</a:t>
            </a:r>
            <a:r>
              <a:rPr lang="en-US" altLang="zh-CN" sz="1400" b="1" spc="150" dirty="0">
                <a:solidFill>
                  <a:srgbClr val="1F4E79"/>
                </a:solidFill>
                <a:latin typeface="微软雅黑" panose="020B0503020204020204" pitchFamily="34" charset="-122"/>
                <a:ea typeface="微软雅黑" panose="020B0503020204020204" pitchFamily="34" charset="-122"/>
                <a:cs typeface="微软雅黑" panose="020B0503020204020204" pitchFamily="34" charset="-122"/>
                <a:sym typeface="+mn-ea"/>
              </a:rPr>
              <a:t>80%-90%</a:t>
            </a:r>
            <a:r>
              <a:rPr lang="zh-CN" altLang="en-US" sz="1400" spc="15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标准</a:t>
            </a:r>
            <a:endParaRPr lang="zh-CN" altLang="en-US" sz="1400" spc="15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23" name="矩形 22"/>
          <p:cNvSpPr/>
          <p:nvPr>
            <p:custDataLst>
              <p:tags r:id="rId4"/>
            </p:custDataLst>
          </p:nvPr>
        </p:nvSpPr>
        <p:spPr>
          <a:xfrm>
            <a:off x="8963025" y="5041265"/>
            <a:ext cx="2677795" cy="386715"/>
          </a:xfrm>
          <a:prstGeom prst="rect">
            <a:avLst/>
          </a:prstGeom>
        </p:spPr>
        <p:txBody>
          <a:bodyPr wrap="square" anchor="ctr" anchorCtr="0">
            <a:normAutofit fontScale="90000"/>
          </a:bodyPr>
          <a:p>
            <a:pPr marL="0" lvl="0" indent="0" algn="l">
              <a:lnSpc>
                <a:spcPct val="120000"/>
              </a:lnSpc>
              <a:spcBef>
                <a:spcPts val="0"/>
              </a:spcBef>
              <a:spcAft>
                <a:spcPts val="1000"/>
              </a:spcAft>
              <a:buSzPct val="100000"/>
              <a:defRPr/>
            </a:pPr>
            <a:r>
              <a:rPr lang="zh-CN" altLang="en-US" sz="1600" spc="15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合格：达到</a:t>
            </a:r>
            <a:r>
              <a:rPr lang="en-US" altLang="zh-CN" sz="1600" b="1" spc="150" dirty="0">
                <a:solidFill>
                  <a:srgbClr val="1F4E79"/>
                </a:solidFill>
                <a:latin typeface="微软雅黑" panose="020B0503020204020204" pitchFamily="34" charset="-122"/>
                <a:ea typeface="微软雅黑" panose="020B0503020204020204" pitchFamily="34" charset="-122"/>
                <a:cs typeface="微软雅黑" panose="020B0503020204020204" pitchFamily="34" charset="-122"/>
                <a:sym typeface="+mn-ea"/>
              </a:rPr>
              <a:t>60%-80%</a:t>
            </a:r>
            <a:r>
              <a:rPr lang="zh-CN" altLang="en-US" sz="1600" spc="15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标准</a:t>
            </a:r>
            <a:endParaRPr lang="zh-CN" altLang="en-US" sz="1600" spc="15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24" name="矩形 23"/>
          <p:cNvSpPr/>
          <p:nvPr>
            <p:custDataLst>
              <p:tags r:id="rId5"/>
            </p:custDataLst>
          </p:nvPr>
        </p:nvSpPr>
        <p:spPr>
          <a:xfrm>
            <a:off x="8953500" y="5761355"/>
            <a:ext cx="2790190" cy="386715"/>
          </a:xfrm>
          <a:prstGeom prst="rect">
            <a:avLst/>
          </a:prstGeom>
        </p:spPr>
        <p:txBody>
          <a:bodyPr wrap="square" anchor="ctr" anchorCtr="0"/>
          <a:p>
            <a:pPr marL="0" lvl="0" indent="0" algn="l">
              <a:lnSpc>
                <a:spcPct val="120000"/>
              </a:lnSpc>
              <a:spcBef>
                <a:spcPts val="0"/>
              </a:spcBef>
              <a:spcAft>
                <a:spcPts val="1000"/>
              </a:spcAft>
              <a:buSzPct val="100000"/>
              <a:defRPr/>
            </a:pPr>
            <a:r>
              <a:rPr lang="zh-CN" altLang="en-US" sz="1400" spc="15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不及格：未达到</a:t>
            </a:r>
            <a:r>
              <a:rPr lang="en-US" altLang="zh-CN" sz="1400" b="1" spc="15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60%</a:t>
            </a:r>
            <a:r>
              <a:rPr lang="zh-CN" altLang="en-US" sz="1400" spc="15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标准</a:t>
            </a:r>
            <a:endParaRPr lang="zh-CN" altLang="en-US" sz="1400" spc="15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250" advTm="3000"/>
    </mc:Choice>
    <mc:Fallback>
      <p:transition spd="slow" advTm="3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a:xfrm>
            <a:off x="1288415" y="250825"/>
            <a:ext cx="10153650" cy="531495"/>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buClrTx/>
              <a:buSzTx/>
              <a:buFontTx/>
            </a:pPr>
            <a:r>
              <a:rPr lang="zh-CN" altLang="en-US" sz="3600" b="1" spc="200"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lt"/>
              </a:rPr>
              <a:t>县医院能力提升</a:t>
            </a:r>
            <a:r>
              <a:rPr lang="zh-CN" altLang="en-US" sz="3600" b="1" dirty="0" smtClean="0">
                <a:solidFill>
                  <a:srgbClr val="0054AB"/>
                </a:solidFill>
                <a:latin typeface="微软雅黑" panose="020B0503020204020204" pitchFamily="34" charset="-122"/>
                <a:ea typeface="微软雅黑" panose="020B0503020204020204" pitchFamily="34" charset="-122"/>
                <a:cs typeface="微软雅黑" panose="020B0503020204020204" pitchFamily="34" charset="-122"/>
                <a:sym typeface="+mn-ea"/>
              </a:rPr>
              <a:t>·下一步</a:t>
            </a:r>
            <a:endParaRPr lang="zh-CN" altLang="en-US" sz="3600" b="1" dirty="0" smtClean="0">
              <a:solidFill>
                <a:srgbClr val="0054AB"/>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14" name="文本框 13"/>
          <p:cNvSpPr txBox="1"/>
          <p:nvPr/>
        </p:nvSpPr>
        <p:spPr>
          <a:xfrm>
            <a:off x="374015" y="1056640"/>
            <a:ext cx="4998720" cy="510183"/>
          </a:xfrm>
          <a:prstGeom prst="roundRect">
            <a:avLst/>
          </a:prstGeom>
          <a:solidFill>
            <a:srgbClr val="1F4E79"/>
          </a:solidFill>
          <a:ln w="9525">
            <a:noFill/>
          </a:ln>
          <a:effectLst>
            <a:outerShdw blurRad="63500" sx="102000" sy="102000" algn="ctr" rotWithShape="0">
              <a:prstClr val="black">
                <a:alpha val="40000"/>
              </a:prstClr>
            </a:outerShdw>
          </a:effectLst>
        </p:spPr>
        <p:txBody>
          <a:bodyPr wrap="square">
            <a:spAutoFit/>
          </a:bodyPr>
          <a:p>
            <a:pPr indent="0" algn="ctr">
              <a:buFont typeface="Wingdings" panose="05000000000000000000" charset="0"/>
              <a:buNone/>
            </a:pPr>
            <a:r>
              <a:rPr lang="zh-CN" sz="2400" b="1" spc="150">
                <a:solidFill>
                  <a:schemeClr val="bg1"/>
                </a:solidFill>
                <a:latin typeface="微软雅黑" panose="020B0503020204020204" pitchFamily="34" charset="-122"/>
                <a:ea typeface="微软雅黑" panose="020B0503020204020204" pitchFamily="34" charset="-122"/>
              </a:rPr>
              <a:t>“扶弱”，开展对口帮扶工作</a:t>
            </a:r>
            <a:endParaRPr lang="zh-CN" sz="2400" b="1" spc="150">
              <a:solidFill>
                <a:schemeClr val="bg1"/>
              </a:solidFill>
              <a:latin typeface="微软雅黑" panose="020B0503020204020204" pitchFamily="34" charset="-122"/>
              <a:ea typeface="微软雅黑" panose="020B0503020204020204" pitchFamily="34" charset="-122"/>
            </a:endParaRPr>
          </a:p>
        </p:txBody>
      </p:sp>
      <p:grpSp>
        <p:nvGrpSpPr>
          <p:cNvPr id="9" name="组合 8"/>
          <p:cNvGrpSpPr/>
          <p:nvPr/>
        </p:nvGrpSpPr>
        <p:grpSpPr>
          <a:xfrm>
            <a:off x="2090420" y="1511935"/>
            <a:ext cx="132715" cy="4373245"/>
            <a:chOff x="3032" y="2900"/>
            <a:chExt cx="209" cy="6633"/>
          </a:xfrm>
        </p:grpSpPr>
        <p:cxnSp>
          <p:nvCxnSpPr>
            <p:cNvPr id="8" name="Straight Connector 7"/>
            <p:cNvCxnSpPr/>
            <p:nvPr>
              <p:custDataLst>
                <p:tags r:id="rId1"/>
              </p:custDataLst>
            </p:nvPr>
          </p:nvCxnSpPr>
          <p:spPr>
            <a:xfrm>
              <a:off x="3129" y="2900"/>
              <a:ext cx="14" cy="6633"/>
            </a:xfrm>
            <a:prstGeom prst="line">
              <a:avLst/>
            </a:prstGeom>
            <a:ln w="38100">
              <a:solidFill>
                <a:sysClr val="window" lastClr="FFFFFF">
                  <a:lumMod val="85000"/>
                </a:sysClr>
              </a:solidFill>
              <a:headEnd type="none"/>
              <a:tailEnd type="triangle"/>
            </a:ln>
            <a:effectLst>
              <a:outerShdw blurRad="63500" sx="102000" sy="102000" algn="ctr" rotWithShape="0">
                <a:prstClr val="black">
                  <a:alpha val="40000"/>
                </a:prstClr>
              </a:outerShdw>
            </a:effectLst>
          </p:spPr>
          <p:style>
            <a:lnRef idx="1">
              <a:srgbClr val="1F74AD"/>
            </a:lnRef>
            <a:fillRef idx="0">
              <a:srgbClr val="1F74AD"/>
            </a:fillRef>
            <a:effectRef idx="0">
              <a:srgbClr val="1F74AD"/>
            </a:effectRef>
            <a:fontRef idx="minor">
              <a:srgbClr val="000000"/>
            </a:fontRef>
          </p:style>
        </p:cxnSp>
        <p:sp>
          <p:nvSpPr>
            <p:cNvPr id="2" name="Oval 14"/>
            <p:cNvSpPr/>
            <p:nvPr>
              <p:custDataLst>
                <p:tags r:id="rId2"/>
              </p:custDataLst>
            </p:nvPr>
          </p:nvSpPr>
          <p:spPr>
            <a:xfrm>
              <a:off x="3032" y="6119"/>
              <a:ext cx="209" cy="209"/>
            </a:xfrm>
            <a:prstGeom prst="ellipse">
              <a:avLst/>
            </a:prstGeom>
            <a:ln w="57150">
              <a:solidFill>
                <a:sysClr val="window" lastClr="FFFFFF"/>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id-ID"/>
            </a:p>
          </p:txBody>
        </p:sp>
        <p:sp>
          <p:nvSpPr>
            <p:cNvPr id="3" name="Oval 8"/>
            <p:cNvSpPr/>
            <p:nvPr>
              <p:custDataLst>
                <p:tags r:id="rId3"/>
              </p:custDataLst>
            </p:nvPr>
          </p:nvSpPr>
          <p:spPr>
            <a:xfrm>
              <a:off x="3032" y="3556"/>
              <a:ext cx="209" cy="209"/>
            </a:xfrm>
            <a:prstGeom prst="ellipse">
              <a:avLst/>
            </a:prstGeom>
            <a:ln w="57150">
              <a:solidFill>
                <a:sysClr val="window" lastClr="FFFFFF"/>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id-ID"/>
            </a:p>
          </p:txBody>
        </p:sp>
      </p:grpSp>
      <p:sp>
        <p:nvSpPr>
          <p:cNvPr id="89" name="TextBox 15"/>
          <p:cNvSpPr txBox="1"/>
          <p:nvPr>
            <p:custDataLst>
              <p:tags r:id="rId4"/>
            </p:custDataLst>
          </p:nvPr>
        </p:nvSpPr>
        <p:spPr>
          <a:xfrm>
            <a:off x="2425700" y="1775460"/>
            <a:ext cx="8192135" cy="798830"/>
          </a:xfrm>
          <a:prstGeom prst="rect">
            <a:avLst/>
          </a:prstGeom>
          <a:noFill/>
        </p:spPr>
        <p:txBody>
          <a:bodyPr wrap="square" lIns="90000" tIns="0" rIns="90000" bIns="46800" rtlCol="0"/>
          <a:p>
            <a:pPr algn="just">
              <a:lnSpc>
                <a:spcPct val="120000"/>
              </a:lnSpc>
            </a:pPr>
            <a:r>
              <a:rPr lang="zh-CN" altLang="en-US" sz="2800" b="1" dirty="0" smtClean="0">
                <a:solidFill>
                  <a:schemeClr val="tx1">
                    <a:lumMod val="85000"/>
                    <a:lumOff val="15000"/>
                  </a:schemeClr>
                </a:solidFill>
                <a:uFillTx/>
                <a:latin typeface="微软雅黑" panose="020B0503020204020204" pitchFamily="34" charset="-122"/>
                <a:ea typeface="微软雅黑" panose="020B0503020204020204" pitchFamily="34" charset="-122"/>
                <a:sym typeface="+mn-ea"/>
              </a:rPr>
              <a:t>《</a:t>
            </a:r>
            <a:r>
              <a:rPr lang="zh-CN" altLang="en-US" sz="2800" b="1" spc="-100" dirty="0" smtClean="0">
                <a:solidFill>
                  <a:schemeClr val="tx1">
                    <a:lumMod val="85000"/>
                    <a:lumOff val="15000"/>
                  </a:schemeClr>
                </a:solidFill>
                <a:uFillTx/>
                <a:latin typeface="微软雅黑" panose="020B0503020204020204" pitchFamily="34" charset="-122"/>
                <a:ea typeface="微软雅黑" panose="020B0503020204020204" pitchFamily="34" charset="-122"/>
                <a:sym typeface="+mn-ea"/>
              </a:rPr>
              <a:t>关于调整三级医院帮扶县级医院关系的函</a:t>
            </a:r>
            <a:r>
              <a:rPr lang="zh-CN" altLang="en-US" sz="2800" b="1" spc="-1500" dirty="0" smtClean="0">
                <a:solidFill>
                  <a:schemeClr val="tx1">
                    <a:lumMod val="85000"/>
                    <a:lumOff val="15000"/>
                  </a:schemeClr>
                </a:solidFill>
                <a:uFillTx/>
                <a:latin typeface="微软雅黑" panose="020B0503020204020204" pitchFamily="34" charset="-122"/>
                <a:ea typeface="微软雅黑" panose="020B0503020204020204" pitchFamily="34" charset="-122"/>
                <a:sym typeface="+mn-ea"/>
              </a:rPr>
              <a:t>》</a:t>
            </a:r>
            <a:endParaRPr lang="zh-CN" altLang="en-US" sz="2800" smtClean="0">
              <a:solidFill>
                <a:schemeClr val="tx1">
                  <a:lumMod val="85000"/>
                  <a:lumOff val="15000"/>
                </a:schemeClr>
              </a:solidFill>
              <a:uFillTx/>
              <a:latin typeface="微软雅黑" panose="020B0503020204020204" pitchFamily="34" charset="-122"/>
              <a:ea typeface="微软雅黑" panose="020B0503020204020204" pitchFamily="34" charset="-122"/>
            </a:endParaRPr>
          </a:p>
        </p:txBody>
      </p:sp>
      <p:sp>
        <p:nvSpPr>
          <p:cNvPr id="6" name="Title 1"/>
          <p:cNvSpPr txBox="1"/>
          <p:nvPr>
            <p:custDataLst>
              <p:tags r:id="rId5"/>
            </p:custDataLst>
          </p:nvPr>
        </p:nvSpPr>
        <p:spPr>
          <a:xfrm>
            <a:off x="332105" y="1775460"/>
            <a:ext cx="1623060" cy="474980"/>
          </a:xfrm>
          <a:prstGeom prst="roundRect">
            <a:avLst/>
          </a:prstGeom>
          <a:solidFill>
            <a:srgbClr val="0070C0"/>
          </a:solidFill>
          <a:effectLst>
            <a:outerShdw blurRad="63500" sx="102000" sy="102000" algn="ctr" rotWithShape="0">
              <a:prstClr val="black">
                <a:alpha val="40000"/>
              </a:prstClr>
            </a:outerShdw>
          </a:effectLst>
        </p:spPr>
        <p:txBody>
          <a:bodyPr wrap="square" anchor="ctr" anchorCtr="0"/>
          <a:lstStyle>
            <a:lvl1pPr algn="l" defTabSz="914400" rtl="0" eaLnBrk="1" latinLnBrk="0" hangingPunct="1">
              <a:lnSpc>
                <a:spcPct val="90000"/>
              </a:lnSpc>
              <a:spcBef>
                <a:spcPct val="0"/>
              </a:spcBef>
              <a:buNone/>
              <a:defRPr sz="4400" b="0" i="0" kern="1200">
                <a:solidFill>
                  <a:sysClr val="window" lastClr="FFFFFF">
                    <a:lumMod val="50000"/>
                  </a:sysClr>
                </a:solidFill>
                <a:latin typeface="Neris Thin" panose="00000300000000000000" pitchFamily="50" charset="0"/>
                <a:ea typeface="Gulim" panose="020B0600000101010101" pitchFamily="34" charset="-127"/>
                <a:cs typeface="+mn-ea"/>
              </a:defRPr>
            </a:lvl1pPr>
          </a:lstStyle>
          <a:p>
            <a:pPr algn="ctr" fontAlgn="auto">
              <a:lnSpc>
                <a:spcPct val="100000"/>
              </a:lnSpc>
            </a:pPr>
            <a:r>
              <a:rPr lang="zh-CN" sz="2000" b="1" spc="100" dirty="0">
                <a:solidFill>
                  <a:schemeClr val="bg1"/>
                </a:solidFill>
                <a:uFillTx/>
                <a:latin typeface="微软雅黑" panose="020B0503020204020204" pitchFamily="34" charset="-122"/>
                <a:ea typeface="微软雅黑" panose="020B0503020204020204" pitchFamily="34" charset="-122"/>
              </a:rPr>
              <a:t>20</a:t>
            </a:r>
            <a:r>
              <a:rPr lang="en-US" altLang="zh-CN" sz="2000" b="1" spc="100" dirty="0">
                <a:solidFill>
                  <a:schemeClr val="bg1"/>
                </a:solidFill>
                <a:uFillTx/>
                <a:latin typeface="微软雅黑" panose="020B0503020204020204" pitchFamily="34" charset="-122"/>
                <a:ea typeface="微软雅黑" panose="020B0503020204020204" pitchFamily="34" charset="-122"/>
              </a:rPr>
              <a:t>21</a:t>
            </a:r>
            <a:r>
              <a:rPr lang="zh-CN" sz="2000" b="1" spc="100" dirty="0">
                <a:solidFill>
                  <a:schemeClr val="bg1"/>
                </a:solidFill>
                <a:uFillTx/>
                <a:latin typeface="微软雅黑" panose="020B0503020204020204" pitchFamily="34" charset="-122"/>
                <a:ea typeface="微软雅黑" panose="020B0503020204020204" pitchFamily="34" charset="-122"/>
              </a:rPr>
              <a:t>年</a:t>
            </a:r>
            <a:r>
              <a:rPr lang="en-US" altLang="zh-CN" sz="2000" b="1" spc="100" dirty="0">
                <a:solidFill>
                  <a:schemeClr val="bg1"/>
                </a:solidFill>
                <a:uFillTx/>
                <a:latin typeface="微软雅黑" panose="020B0503020204020204" pitchFamily="34" charset="-122"/>
                <a:ea typeface="微软雅黑" panose="020B0503020204020204" pitchFamily="34" charset="-122"/>
              </a:rPr>
              <a:t>3</a:t>
            </a:r>
            <a:r>
              <a:rPr lang="zh-CN" sz="2000" b="1" spc="100" dirty="0">
                <a:solidFill>
                  <a:schemeClr val="bg1"/>
                </a:solidFill>
                <a:uFillTx/>
                <a:latin typeface="微软雅黑" panose="020B0503020204020204" pitchFamily="34" charset="-122"/>
                <a:ea typeface="微软雅黑" panose="020B0503020204020204" pitchFamily="34" charset="-122"/>
              </a:rPr>
              <a:t>月</a:t>
            </a:r>
            <a:endParaRPr lang="zh-CN" sz="2000" b="1" spc="100" dirty="0">
              <a:solidFill>
                <a:schemeClr val="bg1"/>
              </a:solidFill>
              <a:uFillTx/>
              <a:latin typeface="微软雅黑" panose="020B0503020204020204" pitchFamily="34" charset="-122"/>
              <a:ea typeface="微软雅黑" panose="020B0503020204020204" pitchFamily="34" charset="-122"/>
            </a:endParaRPr>
          </a:p>
        </p:txBody>
      </p:sp>
      <p:sp>
        <p:nvSpPr>
          <p:cNvPr id="7" name="Title 1"/>
          <p:cNvSpPr txBox="1"/>
          <p:nvPr>
            <p:custDataLst>
              <p:tags r:id="rId6"/>
            </p:custDataLst>
          </p:nvPr>
        </p:nvSpPr>
        <p:spPr>
          <a:xfrm>
            <a:off x="2425700" y="3480435"/>
            <a:ext cx="8917305" cy="903605"/>
          </a:xfrm>
          <a:prstGeom prst="rect">
            <a:avLst/>
          </a:prstGeom>
        </p:spPr>
        <p:txBody>
          <a:bodyPr wrap="square" bIns="0" anchor="b" anchorCtr="0"/>
          <a:lstStyle>
            <a:lvl1pPr algn="l" defTabSz="914400" rtl="0" eaLnBrk="1" latinLnBrk="0" hangingPunct="1">
              <a:lnSpc>
                <a:spcPct val="90000"/>
              </a:lnSpc>
              <a:spcBef>
                <a:spcPct val="0"/>
              </a:spcBef>
              <a:buNone/>
              <a:defRPr sz="4400" b="0" i="0" kern="1200">
                <a:solidFill>
                  <a:sysClr val="window" lastClr="FFFFFF">
                    <a:lumMod val="50000"/>
                  </a:sysClr>
                </a:solidFill>
                <a:latin typeface="Neris Thin" panose="00000300000000000000" pitchFamily="50" charset="0"/>
                <a:ea typeface="Gulim" panose="020B0600000101010101" pitchFamily="34" charset="-127"/>
                <a:cs typeface="+mn-ea"/>
              </a:defRPr>
            </a:lvl1pPr>
          </a:lstStyle>
          <a:p>
            <a:pPr algn="just">
              <a:lnSpc>
                <a:spcPct val="120000"/>
              </a:lnSpc>
            </a:pPr>
            <a:endParaRPr lang="zh-CN" altLang="en-US" sz="2400" b="1" dirty="0" smtClean="0">
              <a:solidFill>
                <a:schemeClr val="tx1">
                  <a:lumMod val="85000"/>
                  <a:lumOff val="15000"/>
                </a:schemeClr>
              </a:solidFill>
              <a:uFillTx/>
              <a:latin typeface="微软雅黑" panose="020B0503020204020204" pitchFamily="34" charset="-122"/>
              <a:ea typeface="微软雅黑" panose="020B0503020204020204" pitchFamily="34" charset="-122"/>
            </a:endParaRPr>
          </a:p>
          <a:p>
            <a:pPr algn="just">
              <a:lnSpc>
                <a:spcPct val="120000"/>
              </a:lnSpc>
            </a:pPr>
            <a:endParaRPr lang="zh-CN" altLang="en-US" sz="2400" b="1" dirty="0" smtClean="0">
              <a:solidFill>
                <a:schemeClr val="tx1">
                  <a:lumMod val="85000"/>
                  <a:lumOff val="15000"/>
                </a:schemeClr>
              </a:solidFill>
              <a:uFillTx/>
              <a:latin typeface="微软雅黑" panose="020B0503020204020204" pitchFamily="34" charset="-122"/>
              <a:ea typeface="微软雅黑" panose="020B0503020204020204" pitchFamily="34" charset="-122"/>
            </a:endParaRPr>
          </a:p>
          <a:p>
            <a:pPr algn="just">
              <a:lnSpc>
                <a:spcPct val="120000"/>
              </a:lnSpc>
            </a:pPr>
            <a:endParaRPr lang="zh-CN" altLang="en-US" sz="2400" b="1" dirty="0" smtClean="0">
              <a:solidFill>
                <a:schemeClr val="tx1">
                  <a:lumMod val="85000"/>
                  <a:lumOff val="15000"/>
                </a:schemeClr>
              </a:solidFill>
              <a:uFillTx/>
              <a:latin typeface="微软雅黑" panose="020B0503020204020204" pitchFamily="34" charset="-122"/>
              <a:ea typeface="微软雅黑" panose="020B0503020204020204" pitchFamily="34" charset="-122"/>
            </a:endParaRPr>
          </a:p>
          <a:p>
            <a:pPr algn="just">
              <a:lnSpc>
                <a:spcPct val="120000"/>
              </a:lnSpc>
            </a:pPr>
            <a:r>
              <a:rPr lang="zh-CN" altLang="en-US" sz="2400" b="1" dirty="0" smtClean="0">
                <a:solidFill>
                  <a:schemeClr val="tx1">
                    <a:lumMod val="85000"/>
                    <a:lumOff val="15000"/>
                  </a:schemeClr>
                </a:solidFill>
                <a:uFillTx/>
                <a:latin typeface="微软雅黑" panose="020B0503020204020204" pitchFamily="34" charset="-122"/>
                <a:ea typeface="微软雅黑" panose="020B0503020204020204" pitchFamily="34" charset="-122"/>
              </a:rPr>
              <a:t>下一步，继续开展京蒙对口帮扶工作，自治区近期会与北京市对接相关工作</a:t>
            </a:r>
            <a:endParaRPr lang="zh-CN" altLang="en-US" sz="2400" b="1" dirty="0" smtClean="0">
              <a:solidFill>
                <a:schemeClr val="tx1">
                  <a:lumMod val="85000"/>
                  <a:lumOff val="15000"/>
                </a:schemeClr>
              </a:solidFill>
              <a:uFillTx/>
              <a:latin typeface="微软雅黑" panose="020B0503020204020204" pitchFamily="34" charset="-122"/>
              <a:ea typeface="微软雅黑" panose="020B0503020204020204" pitchFamily="34" charset="-122"/>
            </a:endParaRPr>
          </a:p>
        </p:txBody>
      </p:sp>
      <p:cxnSp>
        <p:nvCxnSpPr>
          <p:cNvPr id="16" name="直接连接符 15"/>
          <p:cNvCxnSpPr/>
          <p:nvPr/>
        </p:nvCxnSpPr>
        <p:spPr>
          <a:xfrm>
            <a:off x="771525" y="5884863"/>
            <a:ext cx="10571163" cy="0"/>
          </a:xfrm>
          <a:prstGeom prst="line">
            <a:avLst/>
          </a:prstGeom>
          <a:ln w="19050">
            <a:solidFill>
              <a:srgbClr val="0070C0"/>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250" advTm="3000"/>
    </mc:Choice>
    <mc:Fallback>
      <p:transition spd="slow" advTm="3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 name="组合 1"/>
          <p:cNvGrpSpPr/>
          <p:nvPr/>
        </p:nvGrpSpPr>
        <p:grpSpPr>
          <a:xfrm>
            <a:off x="-10001" y="2377631"/>
            <a:ext cx="12830270" cy="2343626"/>
            <a:chOff x="163941" y="171177"/>
            <a:chExt cx="3809937" cy="683374"/>
          </a:xfrm>
        </p:grpSpPr>
        <p:sp>
          <p:nvSpPr>
            <p:cNvPr id="4" name="等腰三角形 3"/>
            <p:cNvSpPr/>
            <p:nvPr/>
          </p:nvSpPr>
          <p:spPr>
            <a:xfrm>
              <a:off x="846577" y="171177"/>
              <a:ext cx="355284" cy="356514"/>
            </a:xfrm>
            <a:prstGeom prst="triangle">
              <a:avLst/>
            </a:prstGeom>
            <a:solidFill>
              <a:srgbClr val="5B9BD5">
                <a:lumMod val="75000"/>
              </a:srgbClr>
            </a:solidFill>
            <a:ln>
              <a:noFill/>
            </a:ln>
          </p:spPr>
          <p:style>
            <a:lnRef idx="2">
              <a:srgbClr val="5B9BD5">
                <a:shade val="50000"/>
              </a:srgbClr>
            </a:lnRef>
            <a:fillRef idx="1">
              <a:srgbClr val="5B9BD5"/>
            </a:fillRef>
            <a:effectRef idx="0">
              <a:srgbClr val="5B9BD5"/>
            </a:effectRef>
            <a:fontRef idx="minor">
              <a:sysClr val="window" lastClr="FFFFFF"/>
            </a:fontRef>
          </p:style>
          <p:txBody>
            <a:bodyPr lIns="101246" tIns="50623" rIns="101246" bIns="50623" rtlCol="0" anchor="ctr"/>
            <a:p>
              <a:pPr algn="ctr"/>
              <a:endParaRPr lang="zh-CN" altLang="en-US" sz="2205">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endParaRPr>
            </a:p>
          </p:txBody>
        </p:sp>
        <p:sp>
          <p:nvSpPr>
            <p:cNvPr id="5" name="等腰三角形 4"/>
            <p:cNvSpPr/>
            <p:nvPr/>
          </p:nvSpPr>
          <p:spPr>
            <a:xfrm flipV="1">
              <a:off x="192412" y="497991"/>
              <a:ext cx="366114" cy="356560"/>
            </a:xfrm>
            <a:prstGeom prst="triangle">
              <a:avLst/>
            </a:prstGeom>
            <a:solidFill>
              <a:srgbClr val="5B9BD5">
                <a:lumMod val="75000"/>
              </a:srgbClr>
            </a:solidFill>
            <a:ln>
              <a:noFill/>
            </a:ln>
          </p:spPr>
          <p:style>
            <a:lnRef idx="2">
              <a:srgbClr val="5B9BD5">
                <a:shade val="50000"/>
              </a:srgbClr>
            </a:lnRef>
            <a:fillRef idx="1">
              <a:srgbClr val="5B9BD5"/>
            </a:fillRef>
            <a:effectRef idx="0">
              <a:srgbClr val="5B9BD5"/>
            </a:effectRef>
            <a:fontRef idx="minor">
              <a:sysClr val="window" lastClr="FFFFFF"/>
            </a:fontRef>
          </p:style>
          <p:txBody>
            <a:bodyPr lIns="101246" tIns="50623" rIns="101246" bIns="50623" rtlCol="0" anchor="ctr"/>
            <a:p>
              <a:pPr algn="ctr"/>
              <a:endParaRPr lang="zh-CN" altLang="en-US" sz="2205">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endParaRPr>
            </a:p>
          </p:txBody>
        </p:sp>
        <p:sp>
          <p:nvSpPr>
            <p:cNvPr id="6" name="矩形 5"/>
            <p:cNvSpPr/>
            <p:nvPr/>
          </p:nvSpPr>
          <p:spPr>
            <a:xfrm>
              <a:off x="163941" y="278300"/>
              <a:ext cx="3809937" cy="435687"/>
            </a:xfrm>
            <a:prstGeom prst="rect">
              <a:avLst/>
            </a:prstGeom>
            <a:solidFill>
              <a:srgbClr val="5B9BD5">
                <a:lumMod val="50000"/>
              </a:srgbClr>
            </a:solidFill>
            <a:ln>
              <a:noFill/>
            </a:ln>
          </p:spPr>
          <p:style>
            <a:lnRef idx="2">
              <a:srgbClr val="5B9BD5">
                <a:shade val="50000"/>
              </a:srgbClr>
            </a:lnRef>
            <a:fillRef idx="1">
              <a:srgbClr val="5B9BD5"/>
            </a:fillRef>
            <a:effectRef idx="0">
              <a:srgbClr val="5B9BD5"/>
            </a:effectRef>
            <a:fontRef idx="minor">
              <a:sysClr val="window" lastClr="FFFFFF"/>
            </a:fontRef>
          </p:style>
          <p:txBody>
            <a:bodyPr lIns="101246" tIns="50623" rIns="101246" bIns="50623" rtlCol="0" anchor="ctr"/>
            <a:p>
              <a:pPr algn="ctr"/>
              <a:endParaRPr lang="zh-CN" altLang="en-US" sz="2205">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endParaRPr>
            </a:p>
          </p:txBody>
        </p:sp>
        <p:sp>
          <p:nvSpPr>
            <p:cNvPr id="9" name="平行四边形 8"/>
            <p:cNvSpPr/>
            <p:nvPr/>
          </p:nvSpPr>
          <p:spPr>
            <a:xfrm>
              <a:off x="374740" y="171177"/>
              <a:ext cx="649734" cy="683374"/>
            </a:xfrm>
            <a:prstGeom prst="parallelogram">
              <a:avLst>
                <a:gd name="adj" fmla="val 48207"/>
              </a:avLst>
            </a:prstGeom>
            <a:solidFill>
              <a:srgbClr val="5B9BD5">
                <a:lumMod val="75000"/>
              </a:srgbClr>
            </a:solidFill>
            <a:ln>
              <a:noFill/>
            </a:ln>
          </p:spPr>
          <p:style>
            <a:lnRef idx="2">
              <a:srgbClr val="5B9BD5">
                <a:shade val="50000"/>
              </a:srgbClr>
            </a:lnRef>
            <a:fillRef idx="1">
              <a:srgbClr val="5B9BD5"/>
            </a:fillRef>
            <a:effectRef idx="0">
              <a:srgbClr val="5B9BD5"/>
            </a:effectRef>
            <a:fontRef idx="minor">
              <a:sysClr val="window" lastClr="FFFFFF"/>
            </a:fontRef>
          </p:style>
          <p:txBody>
            <a:bodyPr lIns="101246" tIns="50623" rIns="101246" bIns="50623" rtlCol="0" anchor="ctr"/>
            <a:p>
              <a:pPr algn="ctr"/>
              <a:endParaRPr lang="zh-CN" altLang="en-US" sz="2205">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endParaRPr>
            </a:p>
          </p:txBody>
        </p:sp>
        <p:sp>
          <p:nvSpPr>
            <p:cNvPr id="10" name="文本框 6"/>
            <p:cNvSpPr txBox="1"/>
            <p:nvPr/>
          </p:nvSpPr>
          <p:spPr>
            <a:xfrm>
              <a:off x="421892" y="369138"/>
              <a:ext cx="569115" cy="254223"/>
            </a:xfrm>
            <a:prstGeom prst="rect">
              <a:avLst/>
            </a:prstGeom>
            <a:noFill/>
          </p:spPr>
          <p:txBody>
            <a:bodyPr wrap="square" lIns="0" tIns="0" rIns="0" bIns="0" rtlCol="0">
              <a:spAutoFit/>
            </a:bodyPr>
            <a:p>
              <a:pPr algn="ctr"/>
              <a:r>
                <a:rPr lang="zh-CN" altLang="en-US" sz="5670" b="1" dirty="0">
                  <a:solidFill>
                    <a:sysClr val="window" lastClr="FFFFFF"/>
                  </a:solidFill>
                  <a:latin typeface="微软雅黑" panose="020B0503020204020204" pitchFamily="34" charset="-122"/>
                  <a:ea typeface="微软雅黑" panose="020B0503020204020204" pitchFamily="34" charset="-122"/>
                  <a:cs typeface="宋体" panose="02010600030101010101" pitchFamily="2" charset="-122"/>
                  <a:sym typeface="Arial" panose="020B0604020202020204" pitchFamily="34" charset="0"/>
                </a:rPr>
                <a:t>四</a:t>
              </a:r>
              <a:endParaRPr lang="zh-CN" altLang="en-US" sz="5670" b="1" dirty="0">
                <a:solidFill>
                  <a:sysClr val="window" lastClr="FFFFFF"/>
                </a:solidFill>
                <a:latin typeface="微软雅黑" panose="020B0503020204020204" pitchFamily="34" charset="-122"/>
                <a:ea typeface="微软雅黑" panose="020B0503020204020204" pitchFamily="34" charset="-122"/>
                <a:cs typeface="宋体" panose="02010600030101010101" pitchFamily="2" charset="-122"/>
                <a:sym typeface="Arial" panose="020B0604020202020204" pitchFamily="34" charset="0"/>
              </a:endParaRPr>
            </a:p>
          </p:txBody>
        </p:sp>
      </p:grpSp>
      <p:sp>
        <p:nvSpPr>
          <p:cNvPr id="11" name="文本框 10"/>
          <p:cNvSpPr txBox="1"/>
          <p:nvPr/>
        </p:nvSpPr>
        <p:spPr>
          <a:xfrm>
            <a:off x="2522220" y="3098165"/>
            <a:ext cx="10055225" cy="829945"/>
          </a:xfrm>
          <a:prstGeom prst="rect">
            <a:avLst/>
          </a:prstGeom>
          <a:noFill/>
          <a:ln w="9525">
            <a:noFill/>
          </a:ln>
        </p:spPr>
        <p:txBody>
          <a:bodyPr wrap="square">
            <a:spAutoFit/>
          </a:bodyPr>
          <a:p>
            <a:pPr indent="0" algn="ctr" fontAlgn="auto"/>
            <a:r>
              <a:rPr lang="zh-CN" altLang="en-US" sz="4800" b="1" spc="200" dirty="0">
                <a:solidFill>
                  <a:schemeClr val="bg1"/>
                </a:solidFill>
                <a:uFillTx/>
                <a:latin typeface="微软雅黑" panose="020B0503020204020204" pitchFamily="34" charset="-122"/>
                <a:ea typeface="微软雅黑" panose="020B0503020204020204" pitchFamily="34" charset="-122"/>
                <a:cs typeface="微软雅黑" panose="020B0503020204020204" pitchFamily="34" charset="-122"/>
                <a:sym typeface="+mn-lt"/>
              </a:rPr>
              <a:t>促进合理医疗检查</a:t>
            </a:r>
            <a:endParaRPr lang="zh-CN" altLang="en-US" sz="4800" b="1" spc="200" dirty="0">
              <a:solidFill>
                <a:schemeClr val="bg1"/>
              </a:solidFill>
              <a:uFillTx/>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a:xfrm>
            <a:off x="1288415" y="250825"/>
            <a:ext cx="10153650" cy="531495"/>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buClrTx/>
              <a:buSzTx/>
              <a:buFontTx/>
            </a:pPr>
            <a:r>
              <a:rPr lang="zh-CN" altLang="en-US" sz="3600" b="1"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促进合理医疗检查</a:t>
            </a:r>
            <a:r>
              <a:rPr lang="zh-CN" altLang="en-US" sz="3600" b="1" dirty="0" smtClean="0">
                <a:solidFill>
                  <a:srgbClr val="0054AB"/>
                </a:solidFill>
                <a:latin typeface="微软雅黑" panose="020B0503020204020204" pitchFamily="34" charset="-122"/>
                <a:ea typeface="微软雅黑" panose="020B0503020204020204" pitchFamily="34" charset="-122"/>
                <a:cs typeface="微软雅黑" panose="020B0503020204020204" pitchFamily="34" charset="-122"/>
                <a:sym typeface="+mn-ea"/>
              </a:rPr>
              <a:t>·相关政策</a:t>
            </a:r>
            <a:endParaRPr lang="zh-CN" altLang="en-US" sz="3600" b="1" dirty="0" smtClean="0">
              <a:solidFill>
                <a:srgbClr val="0054AB"/>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grpSp>
        <p:nvGrpSpPr>
          <p:cNvPr id="9" name="组合 8"/>
          <p:cNvGrpSpPr/>
          <p:nvPr/>
        </p:nvGrpSpPr>
        <p:grpSpPr>
          <a:xfrm>
            <a:off x="2090420" y="1511935"/>
            <a:ext cx="132715" cy="4373245"/>
            <a:chOff x="3032" y="2900"/>
            <a:chExt cx="209" cy="6633"/>
          </a:xfrm>
        </p:grpSpPr>
        <p:cxnSp>
          <p:nvCxnSpPr>
            <p:cNvPr id="8" name="Straight Connector 7"/>
            <p:cNvCxnSpPr/>
            <p:nvPr>
              <p:custDataLst>
                <p:tags r:id="rId1"/>
              </p:custDataLst>
            </p:nvPr>
          </p:nvCxnSpPr>
          <p:spPr>
            <a:xfrm>
              <a:off x="3129" y="2900"/>
              <a:ext cx="14" cy="6633"/>
            </a:xfrm>
            <a:prstGeom prst="line">
              <a:avLst/>
            </a:prstGeom>
            <a:ln w="38100">
              <a:solidFill>
                <a:sysClr val="window" lastClr="FFFFFF">
                  <a:lumMod val="85000"/>
                </a:sysClr>
              </a:solidFill>
              <a:headEnd type="none"/>
              <a:tailEnd type="triangle"/>
            </a:ln>
            <a:effectLst>
              <a:outerShdw blurRad="63500" sx="102000" sy="102000" algn="ctr" rotWithShape="0">
                <a:prstClr val="black">
                  <a:alpha val="40000"/>
                </a:prstClr>
              </a:outerShdw>
            </a:effectLst>
          </p:spPr>
          <p:style>
            <a:lnRef idx="1">
              <a:srgbClr val="1F74AD"/>
            </a:lnRef>
            <a:fillRef idx="0">
              <a:srgbClr val="1F74AD"/>
            </a:fillRef>
            <a:effectRef idx="0">
              <a:srgbClr val="1F74AD"/>
            </a:effectRef>
            <a:fontRef idx="minor">
              <a:srgbClr val="000000"/>
            </a:fontRef>
          </p:style>
        </p:cxnSp>
        <p:sp>
          <p:nvSpPr>
            <p:cNvPr id="2" name="Oval 14"/>
            <p:cNvSpPr/>
            <p:nvPr>
              <p:custDataLst>
                <p:tags r:id="rId2"/>
              </p:custDataLst>
            </p:nvPr>
          </p:nvSpPr>
          <p:spPr>
            <a:xfrm>
              <a:off x="3032" y="6119"/>
              <a:ext cx="209" cy="209"/>
            </a:xfrm>
            <a:prstGeom prst="ellipse">
              <a:avLst/>
            </a:prstGeom>
            <a:ln w="57150">
              <a:solidFill>
                <a:sysClr val="window" lastClr="FFFFFF"/>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id-ID"/>
            </a:p>
          </p:txBody>
        </p:sp>
        <p:sp>
          <p:nvSpPr>
            <p:cNvPr id="3" name="Oval 8"/>
            <p:cNvSpPr/>
            <p:nvPr>
              <p:custDataLst>
                <p:tags r:id="rId3"/>
              </p:custDataLst>
            </p:nvPr>
          </p:nvSpPr>
          <p:spPr>
            <a:xfrm>
              <a:off x="3032" y="3556"/>
              <a:ext cx="209" cy="209"/>
            </a:xfrm>
            <a:prstGeom prst="ellipse">
              <a:avLst/>
            </a:prstGeom>
            <a:ln w="57150">
              <a:solidFill>
                <a:sysClr val="window" lastClr="FFFFFF"/>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id-ID"/>
            </a:p>
          </p:txBody>
        </p:sp>
      </p:grpSp>
      <p:grpSp>
        <p:nvGrpSpPr>
          <p:cNvPr id="5" name="组合 4"/>
          <p:cNvGrpSpPr/>
          <p:nvPr/>
        </p:nvGrpSpPr>
        <p:grpSpPr>
          <a:xfrm>
            <a:off x="2223135" y="1822450"/>
            <a:ext cx="9812020" cy="749300"/>
            <a:chOff x="3088" y="4225"/>
            <a:chExt cx="15874" cy="2037"/>
          </a:xfrm>
        </p:grpSpPr>
        <p:sp>
          <p:nvSpPr>
            <p:cNvPr id="89" name="TextBox 15"/>
            <p:cNvSpPr txBox="1"/>
            <p:nvPr>
              <p:custDataLst>
                <p:tags r:id="rId4"/>
              </p:custDataLst>
            </p:nvPr>
          </p:nvSpPr>
          <p:spPr>
            <a:xfrm>
              <a:off x="3754" y="5004"/>
              <a:ext cx="12901" cy="1258"/>
            </a:xfrm>
            <a:prstGeom prst="rect">
              <a:avLst/>
            </a:prstGeom>
            <a:noFill/>
          </p:spPr>
          <p:txBody>
            <a:bodyPr wrap="square" lIns="90000" tIns="0" rIns="90000" bIns="46800" rtlCol="0"/>
            <a:p>
              <a:pPr indent="0" algn="l">
                <a:lnSpc>
                  <a:spcPct val="150000"/>
                </a:lnSpc>
                <a:buClrTx/>
                <a:buSzTx/>
                <a:buFont typeface="Wingdings" panose="05000000000000000000" charset="0"/>
                <a:buNone/>
              </a:pPr>
              <a:r>
                <a:rPr lang="zh-CN" altLang="en-US" sz="1600" smtClean="0">
                  <a:solidFill>
                    <a:schemeClr val="tx1">
                      <a:lumMod val="85000"/>
                      <a:lumOff val="15000"/>
                    </a:schemeClr>
                  </a:solidFill>
                  <a:uFillTx/>
                  <a:latin typeface="微软雅黑" panose="020B0503020204020204" pitchFamily="34" charset="-122"/>
                  <a:ea typeface="微软雅黑" panose="020B0503020204020204" pitchFamily="34" charset="-122"/>
                </a:rPr>
                <a:t>内容：进一步规范医疗行为； 促进资源共享（推进检查结果互认，促进检查资料共享）；加强监管；优化政策环境（完善绩效分配、大型医用设备配置、医疗服务价格改革、医保支付改革、医疗机构运行考核）</a:t>
              </a:r>
              <a:endParaRPr lang="zh-CN" altLang="en-US" sz="1600" smtClean="0">
                <a:solidFill>
                  <a:schemeClr val="tx1">
                    <a:lumMod val="85000"/>
                    <a:lumOff val="15000"/>
                  </a:schemeClr>
                </a:solidFill>
                <a:uFillTx/>
                <a:latin typeface="微软雅黑" panose="020B0503020204020204" pitchFamily="34" charset="-122"/>
                <a:ea typeface="微软雅黑" panose="020B0503020204020204" pitchFamily="34" charset="-122"/>
              </a:endParaRPr>
            </a:p>
          </p:txBody>
        </p:sp>
        <p:sp>
          <p:nvSpPr>
            <p:cNvPr id="90" name="Title 1"/>
            <p:cNvSpPr txBox="1"/>
            <p:nvPr>
              <p:custDataLst>
                <p:tags r:id="rId5"/>
              </p:custDataLst>
            </p:nvPr>
          </p:nvSpPr>
          <p:spPr>
            <a:xfrm>
              <a:off x="3088" y="4225"/>
              <a:ext cx="15874" cy="1128"/>
            </a:xfrm>
            <a:prstGeom prst="rect">
              <a:avLst/>
            </a:prstGeom>
          </p:spPr>
          <p:txBody>
            <a:bodyPr wrap="square" bIns="0" anchor="b" anchorCtr="0"/>
            <a:lstStyle>
              <a:lvl1pPr algn="l" defTabSz="914400" rtl="0" eaLnBrk="1" latinLnBrk="0" hangingPunct="1">
                <a:lnSpc>
                  <a:spcPct val="90000"/>
                </a:lnSpc>
                <a:spcBef>
                  <a:spcPct val="0"/>
                </a:spcBef>
                <a:buNone/>
                <a:defRPr sz="4400" b="0" i="0" kern="1200">
                  <a:solidFill>
                    <a:sysClr val="window" lastClr="FFFFFF">
                      <a:lumMod val="50000"/>
                    </a:sysClr>
                  </a:solidFill>
                  <a:latin typeface="Neris Thin" panose="00000300000000000000" pitchFamily="50" charset="0"/>
                  <a:ea typeface="Gulim" panose="020B0600000101010101" pitchFamily="34" charset="-127"/>
                  <a:cs typeface="+mn-ea"/>
                </a:defRPr>
              </a:lvl1pPr>
            </a:lstStyle>
            <a:p>
              <a:pPr algn="just">
                <a:lnSpc>
                  <a:spcPct val="120000"/>
                </a:lnSpc>
              </a:pPr>
              <a:r>
                <a:rPr lang="zh-CN" altLang="en-US" sz="2400" b="1" dirty="0" smtClean="0">
                  <a:solidFill>
                    <a:schemeClr val="tx1">
                      <a:lumMod val="85000"/>
                      <a:lumOff val="15000"/>
                    </a:schemeClr>
                  </a:solidFill>
                  <a:uFillTx/>
                  <a:latin typeface="微软雅黑" panose="020B0503020204020204" pitchFamily="34" charset="-122"/>
                  <a:ea typeface="微软雅黑" panose="020B0503020204020204" pitchFamily="34" charset="-122"/>
                  <a:sym typeface="+mn-ea"/>
                </a:rPr>
                <a:t>《关于进一步规范医疗行为促进合理医疗检查的指导意见</a:t>
              </a:r>
              <a:r>
                <a:rPr lang="zh-CN" altLang="en-US" sz="2400" b="1" spc="-1500" dirty="0" smtClean="0">
                  <a:solidFill>
                    <a:schemeClr val="tx1">
                      <a:lumMod val="85000"/>
                      <a:lumOff val="15000"/>
                    </a:schemeClr>
                  </a:solidFill>
                  <a:uFillTx/>
                  <a:latin typeface="微软雅黑" panose="020B0503020204020204" pitchFamily="34" charset="-122"/>
                  <a:ea typeface="微软雅黑" panose="020B0503020204020204" pitchFamily="34" charset="-122"/>
                  <a:sym typeface="+mn-ea"/>
                </a:rPr>
                <a:t>》</a:t>
              </a:r>
              <a:r>
                <a:rPr lang="zh-CN" altLang="en-US" sz="2400" dirty="0" smtClean="0">
                  <a:solidFill>
                    <a:schemeClr val="tx1">
                      <a:lumMod val="85000"/>
                      <a:lumOff val="15000"/>
                    </a:schemeClr>
                  </a:solidFill>
                  <a:uFillTx/>
                  <a:latin typeface="微软雅黑" panose="020B0503020204020204" pitchFamily="34" charset="-122"/>
                  <a:ea typeface="微软雅黑" panose="020B0503020204020204" pitchFamily="34" charset="-122"/>
                  <a:sym typeface="+mn-ea"/>
                </a:rPr>
                <a:t>（国卫医发〔20</a:t>
              </a:r>
              <a:r>
                <a:rPr lang="en-US" altLang="zh-CN" sz="2400" dirty="0" smtClean="0">
                  <a:solidFill>
                    <a:schemeClr val="tx1">
                      <a:lumMod val="85000"/>
                      <a:lumOff val="15000"/>
                    </a:schemeClr>
                  </a:solidFill>
                  <a:uFillTx/>
                  <a:latin typeface="微软雅黑" panose="020B0503020204020204" pitchFamily="34" charset="-122"/>
                  <a:ea typeface="微软雅黑" panose="020B0503020204020204" pitchFamily="34" charset="-122"/>
                  <a:sym typeface="+mn-ea"/>
                </a:rPr>
                <a:t>20</a:t>
              </a:r>
              <a:r>
                <a:rPr lang="zh-CN" altLang="en-US" sz="2400" dirty="0" smtClean="0">
                  <a:solidFill>
                    <a:schemeClr val="tx1">
                      <a:lumMod val="85000"/>
                      <a:lumOff val="15000"/>
                    </a:schemeClr>
                  </a:solidFill>
                  <a:uFillTx/>
                  <a:latin typeface="微软雅黑" panose="020B0503020204020204" pitchFamily="34" charset="-122"/>
                  <a:ea typeface="微软雅黑" panose="020B0503020204020204" pitchFamily="34" charset="-122"/>
                  <a:sym typeface="+mn-ea"/>
                </a:rPr>
                <a:t>〕</a:t>
              </a:r>
              <a:r>
                <a:rPr lang="en-US" altLang="zh-CN" sz="2400" dirty="0" smtClean="0">
                  <a:solidFill>
                    <a:schemeClr val="tx1">
                      <a:lumMod val="85000"/>
                      <a:lumOff val="15000"/>
                    </a:schemeClr>
                  </a:solidFill>
                  <a:uFillTx/>
                  <a:latin typeface="微软雅黑" panose="020B0503020204020204" pitchFamily="34" charset="-122"/>
                  <a:ea typeface="微软雅黑" panose="020B0503020204020204" pitchFamily="34" charset="-122"/>
                  <a:sym typeface="+mn-ea"/>
                </a:rPr>
                <a:t>29</a:t>
              </a:r>
              <a:r>
                <a:rPr lang="zh-CN" altLang="en-US" sz="2400" dirty="0" smtClean="0">
                  <a:solidFill>
                    <a:schemeClr val="tx1">
                      <a:lumMod val="85000"/>
                      <a:lumOff val="15000"/>
                    </a:schemeClr>
                  </a:solidFill>
                  <a:uFillTx/>
                  <a:latin typeface="微软雅黑" panose="020B0503020204020204" pitchFamily="34" charset="-122"/>
                  <a:ea typeface="微软雅黑" panose="020B0503020204020204" pitchFamily="34" charset="-122"/>
                  <a:sym typeface="+mn-ea"/>
                </a:rPr>
                <a:t>号）</a:t>
              </a:r>
              <a:endParaRPr lang="zh-CN" altLang="en-US" sz="2400" dirty="0" smtClean="0">
                <a:solidFill>
                  <a:schemeClr val="tx1">
                    <a:lumMod val="85000"/>
                    <a:lumOff val="15000"/>
                  </a:schemeClr>
                </a:solidFill>
                <a:uFillTx/>
                <a:latin typeface="微软雅黑" panose="020B0503020204020204" pitchFamily="34" charset="-122"/>
                <a:ea typeface="微软雅黑" panose="020B0503020204020204" pitchFamily="34" charset="-122"/>
              </a:endParaRPr>
            </a:p>
          </p:txBody>
        </p:sp>
      </p:grpSp>
      <p:sp>
        <p:nvSpPr>
          <p:cNvPr id="47" name="Title 1"/>
          <p:cNvSpPr txBox="1"/>
          <p:nvPr>
            <p:custDataLst>
              <p:tags r:id="rId6"/>
            </p:custDataLst>
          </p:nvPr>
        </p:nvSpPr>
        <p:spPr>
          <a:xfrm>
            <a:off x="332105" y="1823085"/>
            <a:ext cx="1740535" cy="636905"/>
          </a:xfrm>
          <a:prstGeom prst="roundRect">
            <a:avLst/>
          </a:prstGeom>
          <a:solidFill>
            <a:srgbClr val="0070C0"/>
          </a:solidFill>
          <a:effectLst>
            <a:outerShdw blurRad="63500" sx="102000" sy="102000" algn="ctr" rotWithShape="0">
              <a:prstClr val="black">
                <a:alpha val="40000"/>
              </a:prstClr>
            </a:outerShdw>
          </a:effectLst>
        </p:spPr>
        <p:txBody>
          <a:bodyPr wrap="square" anchor="ctr" anchorCtr="0"/>
          <a:lstStyle>
            <a:lvl1pPr algn="l" defTabSz="914400" rtl="0" eaLnBrk="1" latinLnBrk="0" hangingPunct="1">
              <a:lnSpc>
                <a:spcPct val="90000"/>
              </a:lnSpc>
              <a:spcBef>
                <a:spcPct val="0"/>
              </a:spcBef>
              <a:buNone/>
              <a:defRPr sz="4400" b="0" i="0" kern="1200">
                <a:solidFill>
                  <a:sysClr val="window" lastClr="FFFFFF">
                    <a:lumMod val="50000"/>
                  </a:sysClr>
                </a:solidFill>
                <a:latin typeface="Neris Thin" panose="00000300000000000000" pitchFamily="50" charset="0"/>
                <a:ea typeface="Gulim" panose="020B0600000101010101" pitchFamily="34" charset="-127"/>
                <a:cs typeface="+mn-ea"/>
              </a:defRPr>
            </a:lvl1pPr>
          </a:lstStyle>
          <a:p>
            <a:pPr algn="ctr" fontAlgn="auto">
              <a:lnSpc>
                <a:spcPct val="100000"/>
              </a:lnSpc>
            </a:pPr>
            <a:r>
              <a:rPr lang="en-US" altLang="zh-CN" sz="2000" b="1" spc="100" dirty="0">
                <a:solidFill>
                  <a:schemeClr val="bg1"/>
                </a:solidFill>
                <a:uFillTx/>
                <a:latin typeface="微软雅黑" panose="020B0503020204020204" pitchFamily="34" charset="-122"/>
                <a:ea typeface="微软雅黑" panose="020B0503020204020204" pitchFamily="34" charset="-122"/>
              </a:rPr>
              <a:t>2020</a:t>
            </a:r>
            <a:r>
              <a:rPr lang="zh-CN" altLang="en-US" sz="2000" b="1" spc="100" dirty="0">
                <a:solidFill>
                  <a:schemeClr val="bg1"/>
                </a:solidFill>
                <a:uFillTx/>
                <a:latin typeface="微软雅黑" panose="020B0503020204020204" pitchFamily="34" charset="-122"/>
                <a:ea typeface="微软雅黑" panose="020B0503020204020204" pitchFamily="34" charset="-122"/>
              </a:rPr>
              <a:t>年</a:t>
            </a:r>
            <a:r>
              <a:rPr lang="en-US" altLang="zh-CN" sz="2000" b="1" spc="100" dirty="0">
                <a:solidFill>
                  <a:schemeClr val="bg1"/>
                </a:solidFill>
                <a:uFillTx/>
                <a:latin typeface="微软雅黑" panose="020B0503020204020204" pitchFamily="34" charset="-122"/>
                <a:ea typeface="微软雅黑" panose="020B0503020204020204" pitchFamily="34" charset="-122"/>
              </a:rPr>
              <a:t>1</a:t>
            </a:r>
            <a:r>
              <a:rPr lang="en-US" altLang="zh-CN" sz="2000" b="1" spc="100" dirty="0">
                <a:solidFill>
                  <a:schemeClr val="bg1"/>
                </a:solidFill>
                <a:uFillTx/>
                <a:latin typeface="微软雅黑" panose="020B0503020204020204" pitchFamily="34" charset="-122"/>
                <a:ea typeface="微软雅黑" panose="020B0503020204020204" pitchFamily="34" charset="-122"/>
              </a:rPr>
              <a:t>2</a:t>
            </a:r>
            <a:r>
              <a:rPr lang="zh-CN" altLang="en-US" sz="2000" b="1" spc="100" dirty="0">
                <a:solidFill>
                  <a:schemeClr val="bg1"/>
                </a:solidFill>
                <a:uFillTx/>
                <a:latin typeface="微软雅黑" panose="020B0503020204020204" pitchFamily="34" charset="-122"/>
                <a:ea typeface="微软雅黑" panose="020B0503020204020204" pitchFamily="34" charset="-122"/>
              </a:rPr>
              <a:t>月</a:t>
            </a:r>
            <a:endParaRPr lang="zh-CN" altLang="en-US" sz="2000" b="1" spc="100" dirty="0">
              <a:solidFill>
                <a:schemeClr val="bg1"/>
              </a:solidFill>
              <a:uFillTx/>
              <a:latin typeface="微软雅黑" panose="020B0503020204020204" pitchFamily="34" charset="-122"/>
              <a:ea typeface="微软雅黑" panose="020B0503020204020204" pitchFamily="34" charset="-122"/>
            </a:endParaRPr>
          </a:p>
        </p:txBody>
      </p:sp>
      <p:cxnSp>
        <p:nvCxnSpPr>
          <p:cNvPr id="16" name="直接连接符 15"/>
          <p:cNvCxnSpPr/>
          <p:nvPr/>
        </p:nvCxnSpPr>
        <p:spPr>
          <a:xfrm>
            <a:off x="771525" y="5884863"/>
            <a:ext cx="10571163" cy="0"/>
          </a:xfrm>
          <a:prstGeom prst="line">
            <a:avLst/>
          </a:prstGeom>
          <a:ln w="19050">
            <a:solidFill>
              <a:srgbClr val="0070C0"/>
            </a:solidFill>
            <a:prstDash val="dash"/>
          </a:ln>
        </p:spPr>
        <p:style>
          <a:lnRef idx="1">
            <a:schemeClr val="accent1"/>
          </a:lnRef>
          <a:fillRef idx="0">
            <a:schemeClr val="accent1"/>
          </a:fillRef>
          <a:effectRef idx="0">
            <a:schemeClr val="accent1"/>
          </a:effectRef>
          <a:fontRef idx="minor">
            <a:schemeClr val="tx1"/>
          </a:fontRef>
        </p:style>
      </p:cxnSp>
      <p:sp>
        <p:nvSpPr>
          <p:cNvPr id="12" name="Title 1"/>
          <p:cNvSpPr txBox="1"/>
          <p:nvPr>
            <p:custDataLst>
              <p:tags r:id="rId7"/>
            </p:custDataLst>
          </p:nvPr>
        </p:nvSpPr>
        <p:spPr>
          <a:xfrm>
            <a:off x="2223135" y="3771900"/>
            <a:ext cx="9620250" cy="2320290"/>
          </a:xfrm>
          <a:prstGeom prst="rect">
            <a:avLst/>
          </a:prstGeom>
        </p:spPr>
        <p:txBody>
          <a:bodyPr wrap="square" bIns="0" anchor="b" anchorCtr="0"/>
          <a:lstStyle>
            <a:lvl1pPr algn="l" defTabSz="914400" rtl="0" eaLnBrk="1" latinLnBrk="0" hangingPunct="1">
              <a:lnSpc>
                <a:spcPct val="90000"/>
              </a:lnSpc>
              <a:spcBef>
                <a:spcPct val="0"/>
              </a:spcBef>
              <a:buNone/>
              <a:defRPr sz="4400" b="0" i="0" kern="1200">
                <a:solidFill>
                  <a:sysClr val="window" lastClr="FFFFFF">
                    <a:lumMod val="50000"/>
                  </a:sysClr>
                </a:solidFill>
                <a:latin typeface="Neris Thin" panose="00000300000000000000" pitchFamily="50" charset="0"/>
                <a:ea typeface="Gulim" panose="020B0600000101010101" pitchFamily="34" charset="-127"/>
                <a:cs typeface="+mn-ea"/>
              </a:defRPr>
            </a:lvl1pPr>
          </a:lstStyle>
          <a:p>
            <a:pPr algn="just">
              <a:lnSpc>
                <a:spcPct val="120000"/>
              </a:lnSpc>
            </a:pPr>
            <a:r>
              <a:rPr lang="zh-CN" altLang="en-US" sz="2400" b="1" dirty="0" smtClean="0">
                <a:solidFill>
                  <a:schemeClr val="tx1">
                    <a:lumMod val="85000"/>
                    <a:lumOff val="15000"/>
                  </a:schemeClr>
                </a:solidFill>
                <a:uFillTx/>
                <a:latin typeface="微软雅黑" panose="020B0503020204020204" pitchFamily="34" charset="-122"/>
                <a:ea typeface="微软雅黑" panose="020B0503020204020204" pitchFamily="34" charset="-122"/>
              </a:rPr>
              <a:t>《关于开展不合理医疗检查专项治理行动的通知》</a:t>
            </a:r>
            <a:endParaRPr lang="zh-CN" altLang="en-US" sz="2400" b="1" dirty="0" smtClean="0">
              <a:solidFill>
                <a:schemeClr val="tx1">
                  <a:lumMod val="85000"/>
                  <a:lumOff val="15000"/>
                </a:schemeClr>
              </a:solidFill>
              <a:uFillTx/>
              <a:latin typeface="微软雅黑" panose="020B0503020204020204" pitchFamily="34" charset="-122"/>
              <a:ea typeface="微软雅黑" panose="020B0503020204020204" pitchFamily="34" charset="-122"/>
            </a:endParaRPr>
          </a:p>
          <a:p>
            <a:pPr algn="just">
              <a:lnSpc>
                <a:spcPct val="120000"/>
              </a:lnSpc>
            </a:pPr>
            <a:r>
              <a:rPr lang="zh-CN" altLang="en-US" sz="2000" dirty="0" smtClean="0">
                <a:solidFill>
                  <a:schemeClr val="tx1">
                    <a:lumMod val="85000"/>
                    <a:lumOff val="15000"/>
                  </a:schemeClr>
                </a:solidFill>
                <a:uFillTx/>
                <a:latin typeface="微软雅黑" panose="020B0503020204020204" pitchFamily="34" charset="-122"/>
                <a:ea typeface="微软雅黑" panose="020B0503020204020204" pitchFamily="34" charset="-122"/>
              </a:rPr>
              <a:t>将于</a:t>
            </a:r>
            <a:r>
              <a:rPr lang="en-US" altLang="zh-CN" sz="2000" dirty="0" smtClean="0">
                <a:solidFill>
                  <a:schemeClr val="tx1">
                    <a:lumMod val="85000"/>
                    <a:lumOff val="15000"/>
                  </a:schemeClr>
                </a:solidFill>
                <a:uFillTx/>
                <a:latin typeface="微软雅黑" panose="020B0503020204020204" pitchFamily="34" charset="-122"/>
                <a:ea typeface="微软雅黑" panose="020B0503020204020204" pitchFamily="34" charset="-122"/>
              </a:rPr>
              <a:t>2021</a:t>
            </a:r>
            <a:r>
              <a:rPr lang="zh-CN" altLang="en-US" sz="2000" dirty="0" smtClean="0">
                <a:solidFill>
                  <a:schemeClr val="tx1">
                    <a:lumMod val="85000"/>
                    <a:lumOff val="15000"/>
                  </a:schemeClr>
                </a:solidFill>
                <a:uFillTx/>
                <a:latin typeface="微软雅黑" panose="020B0503020204020204" pitchFamily="34" charset="-122"/>
                <a:ea typeface="微软雅黑" panose="020B0503020204020204" pitchFamily="34" charset="-122"/>
              </a:rPr>
              <a:t>年</a:t>
            </a:r>
            <a:r>
              <a:rPr lang="en-US" altLang="zh-CN" sz="2000" dirty="0" smtClean="0">
                <a:solidFill>
                  <a:schemeClr val="tx1">
                    <a:lumMod val="85000"/>
                    <a:lumOff val="15000"/>
                  </a:schemeClr>
                </a:solidFill>
                <a:uFillTx/>
                <a:latin typeface="微软雅黑" panose="020B0503020204020204" pitchFamily="34" charset="-122"/>
                <a:ea typeface="微软雅黑" panose="020B0503020204020204" pitchFamily="34" charset="-122"/>
              </a:rPr>
              <a:t>4</a:t>
            </a:r>
            <a:r>
              <a:rPr lang="zh-CN" altLang="en-US" sz="2000" dirty="0" smtClean="0">
                <a:solidFill>
                  <a:schemeClr val="tx1">
                    <a:lumMod val="85000"/>
                    <a:lumOff val="15000"/>
                  </a:schemeClr>
                </a:solidFill>
                <a:uFillTx/>
                <a:latin typeface="微软雅黑" panose="020B0503020204020204" pitchFamily="34" charset="-122"/>
                <a:ea typeface="微软雅黑" panose="020B0503020204020204" pitchFamily="34" charset="-122"/>
              </a:rPr>
              <a:t>月</a:t>
            </a:r>
            <a:r>
              <a:rPr lang="en-US" altLang="zh-CN" sz="2000" dirty="0" smtClean="0">
                <a:solidFill>
                  <a:schemeClr val="tx1">
                    <a:lumMod val="85000"/>
                    <a:lumOff val="15000"/>
                  </a:schemeClr>
                </a:solidFill>
                <a:uFillTx/>
                <a:latin typeface="微软雅黑" panose="020B0503020204020204" pitchFamily="34" charset="-122"/>
                <a:ea typeface="微软雅黑" panose="020B0503020204020204" pitchFamily="34" charset="-122"/>
              </a:rPr>
              <a:t>--2022</a:t>
            </a:r>
            <a:r>
              <a:rPr lang="zh-CN" altLang="en-US" sz="2000" dirty="0" smtClean="0">
                <a:solidFill>
                  <a:schemeClr val="tx1">
                    <a:lumMod val="85000"/>
                    <a:lumOff val="15000"/>
                  </a:schemeClr>
                </a:solidFill>
                <a:uFillTx/>
                <a:latin typeface="微软雅黑" panose="020B0503020204020204" pitchFamily="34" charset="-122"/>
                <a:ea typeface="微软雅黑" panose="020B0503020204020204" pitchFamily="34" charset="-122"/>
              </a:rPr>
              <a:t>年</a:t>
            </a:r>
            <a:r>
              <a:rPr lang="en-US" altLang="zh-CN" sz="2000" dirty="0" smtClean="0">
                <a:solidFill>
                  <a:schemeClr val="tx1">
                    <a:lumMod val="85000"/>
                    <a:lumOff val="15000"/>
                  </a:schemeClr>
                </a:solidFill>
                <a:uFillTx/>
                <a:latin typeface="微软雅黑" panose="020B0503020204020204" pitchFamily="34" charset="-122"/>
                <a:ea typeface="微软雅黑" panose="020B0503020204020204" pitchFamily="34" charset="-122"/>
              </a:rPr>
              <a:t>3</a:t>
            </a:r>
            <a:r>
              <a:rPr lang="zh-CN" altLang="en-US" sz="2000" dirty="0" smtClean="0">
                <a:solidFill>
                  <a:schemeClr val="tx1">
                    <a:lumMod val="85000"/>
                    <a:lumOff val="15000"/>
                  </a:schemeClr>
                </a:solidFill>
                <a:uFillTx/>
                <a:latin typeface="微软雅黑" panose="020B0503020204020204" pitchFamily="34" charset="-122"/>
                <a:ea typeface="微软雅黑" panose="020B0503020204020204" pitchFamily="34" charset="-122"/>
              </a:rPr>
              <a:t>月开展为期一年的专项治理行动</a:t>
            </a:r>
            <a:endParaRPr lang="zh-CN" altLang="en-US" sz="2000" dirty="0" smtClean="0">
              <a:solidFill>
                <a:schemeClr val="tx1">
                  <a:lumMod val="85000"/>
                  <a:lumOff val="15000"/>
                </a:schemeClr>
              </a:solidFill>
              <a:uFillTx/>
              <a:latin typeface="微软雅黑" panose="020B0503020204020204" pitchFamily="34" charset="-122"/>
              <a:ea typeface="微软雅黑" panose="020B0503020204020204" pitchFamily="34" charset="-122"/>
            </a:endParaRPr>
          </a:p>
          <a:p>
            <a:pPr algn="just">
              <a:lnSpc>
                <a:spcPct val="120000"/>
              </a:lnSpc>
            </a:pPr>
            <a:r>
              <a:rPr lang="zh-CN" altLang="en-US" sz="2000" dirty="0" smtClean="0">
                <a:solidFill>
                  <a:schemeClr val="tx1">
                    <a:lumMod val="85000"/>
                    <a:lumOff val="15000"/>
                  </a:schemeClr>
                </a:solidFill>
                <a:uFillTx/>
                <a:latin typeface="微软雅黑" panose="020B0503020204020204" pitchFamily="34" charset="-122"/>
                <a:ea typeface="微软雅黑" panose="020B0503020204020204" pitchFamily="34" charset="-122"/>
              </a:rPr>
              <a:t>范围：各级各类医疗机构</a:t>
            </a:r>
            <a:endParaRPr lang="zh-CN" altLang="en-US" sz="2000" dirty="0" smtClean="0">
              <a:solidFill>
                <a:schemeClr val="tx1">
                  <a:lumMod val="85000"/>
                  <a:lumOff val="15000"/>
                </a:schemeClr>
              </a:solidFill>
              <a:uFillTx/>
              <a:latin typeface="微软雅黑" panose="020B0503020204020204" pitchFamily="34" charset="-122"/>
              <a:ea typeface="微软雅黑" panose="020B0503020204020204" pitchFamily="34" charset="-122"/>
            </a:endParaRPr>
          </a:p>
          <a:p>
            <a:pPr algn="just">
              <a:lnSpc>
                <a:spcPct val="120000"/>
              </a:lnSpc>
            </a:pPr>
            <a:r>
              <a:rPr lang="zh-CN" altLang="en-US" sz="2000" dirty="0" smtClean="0">
                <a:solidFill>
                  <a:schemeClr val="tx1">
                    <a:lumMod val="85000"/>
                    <a:lumOff val="15000"/>
                  </a:schemeClr>
                </a:solidFill>
                <a:uFillTx/>
                <a:latin typeface="微软雅黑" panose="020B0503020204020204" pitchFamily="34" charset="-122"/>
                <a:ea typeface="微软雅黑" panose="020B0503020204020204" pitchFamily="34" charset="-122"/>
              </a:rPr>
              <a:t>内容：对违反相关法律法规、诊疗技术规范，损害人民群众利益的不合理医疗检查行为进行查处</a:t>
            </a:r>
            <a:endParaRPr lang="zh-CN" altLang="en-US" sz="2000" dirty="0" smtClean="0">
              <a:solidFill>
                <a:schemeClr val="tx1">
                  <a:lumMod val="85000"/>
                  <a:lumOff val="15000"/>
                </a:schemeClr>
              </a:solidFill>
              <a:uFillTx/>
              <a:latin typeface="微软雅黑" panose="020B0503020204020204" pitchFamily="34" charset="-122"/>
              <a:ea typeface="微软雅黑" panose="020B0503020204020204" pitchFamily="34" charset="-122"/>
            </a:endParaRPr>
          </a:p>
          <a:p>
            <a:pPr algn="just">
              <a:lnSpc>
                <a:spcPct val="120000"/>
              </a:lnSpc>
            </a:pPr>
            <a:endParaRPr lang="zh-CN" altLang="en-US" sz="2000" dirty="0" smtClean="0">
              <a:solidFill>
                <a:schemeClr val="tx1">
                  <a:lumMod val="85000"/>
                  <a:lumOff val="15000"/>
                </a:schemeClr>
              </a:solidFill>
              <a:uFillTx/>
              <a:latin typeface="微软雅黑" panose="020B0503020204020204" pitchFamily="34" charset="-122"/>
              <a:ea typeface="微软雅黑" panose="020B0503020204020204" pitchFamily="34" charset="-122"/>
            </a:endParaRPr>
          </a:p>
          <a:p>
            <a:pPr algn="just">
              <a:lnSpc>
                <a:spcPct val="120000"/>
              </a:lnSpc>
            </a:pPr>
            <a:endParaRPr lang="zh-CN" altLang="en-US" sz="1600" dirty="0" smtClean="0">
              <a:solidFill>
                <a:schemeClr val="tx1">
                  <a:lumMod val="85000"/>
                  <a:lumOff val="15000"/>
                </a:schemeClr>
              </a:solidFill>
              <a:uFillTx/>
              <a:latin typeface="微软雅黑" panose="020B0503020204020204" pitchFamily="34" charset="-122"/>
              <a:ea typeface="微软雅黑" panose="020B0503020204020204" pitchFamily="34" charset="-122"/>
            </a:endParaRPr>
          </a:p>
        </p:txBody>
      </p:sp>
      <p:sp>
        <p:nvSpPr>
          <p:cNvPr id="13" name="Title 1"/>
          <p:cNvSpPr txBox="1"/>
          <p:nvPr>
            <p:custDataLst>
              <p:tags r:id="rId8"/>
            </p:custDataLst>
          </p:nvPr>
        </p:nvSpPr>
        <p:spPr>
          <a:xfrm>
            <a:off x="390525" y="3634105"/>
            <a:ext cx="1623060" cy="474980"/>
          </a:xfrm>
          <a:prstGeom prst="roundRect">
            <a:avLst/>
          </a:prstGeom>
          <a:solidFill>
            <a:srgbClr val="0070C0"/>
          </a:solidFill>
          <a:effectLst>
            <a:outerShdw blurRad="63500" sx="102000" sy="102000" algn="ctr" rotWithShape="0">
              <a:prstClr val="black">
                <a:alpha val="40000"/>
              </a:prstClr>
            </a:outerShdw>
          </a:effectLst>
        </p:spPr>
        <p:txBody>
          <a:bodyPr wrap="square" anchor="ctr" anchorCtr="0"/>
          <a:lstStyle>
            <a:lvl1pPr algn="l" defTabSz="914400" rtl="0" eaLnBrk="1" latinLnBrk="0" hangingPunct="1">
              <a:lnSpc>
                <a:spcPct val="90000"/>
              </a:lnSpc>
              <a:spcBef>
                <a:spcPct val="0"/>
              </a:spcBef>
              <a:buNone/>
              <a:defRPr sz="4400" b="0" i="0" kern="1200">
                <a:solidFill>
                  <a:sysClr val="window" lastClr="FFFFFF">
                    <a:lumMod val="50000"/>
                  </a:sysClr>
                </a:solidFill>
                <a:latin typeface="Neris Thin" panose="00000300000000000000" pitchFamily="50" charset="0"/>
                <a:ea typeface="Gulim" panose="020B0600000101010101" pitchFamily="34" charset="-127"/>
                <a:cs typeface="+mn-ea"/>
              </a:defRPr>
            </a:lvl1pPr>
          </a:lstStyle>
          <a:p>
            <a:pPr algn="ctr" fontAlgn="auto">
              <a:lnSpc>
                <a:spcPct val="100000"/>
              </a:lnSpc>
            </a:pPr>
            <a:r>
              <a:rPr lang="zh-CN" sz="2000" b="1" spc="100" dirty="0">
                <a:solidFill>
                  <a:schemeClr val="bg1"/>
                </a:solidFill>
                <a:uFillTx/>
                <a:latin typeface="微软雅黑" panose="020B0503020204020204" pitchFamily="34" charset="-122"/>
                <a:ea typeface="微软雅黑" panose="020B0503020204020204" pitchFamily="34" charset="-122"/>
              </a:rPr>
              <a:t>20</a:t>
            </a:r>
            <a:r>
              <a:rPr lang="en-US" altLang="zh-CN" sz="2000" b="1" spc="100" dirty="0">
                <a:solidFill>
                  <a:schemeClr val="bg1"/>
                </a:solidFill>
                <a:uFillTx/>
                <a:latin typeface="微软雅黑" panose="020B0503020204020204" pitchFamily="34" charset="-122"/>
                <a:ea typeface="微软雅黑" panose="020B0503020204020204" pitchFamily="34" charset="-122"/>
              </a:rPr>
              <a:t>21</a:t>
            </a:r>
            <a:r>
              <a:rPr lang="zh-CN" sz="2000" b="1" spc="100" dirty="0">
                <a:solidFill>
                  <a:schemeClr val="bg1"/>
                </a:solidFill>
                <a:uFillTx/>
                <a:latin typeface="微软雅黑" panose="020B0503020204020204" pitchFamily="34" charset="-122"/>
                <a:ea typeface="微软雅黑" panose="020B0503020204020204" pitchFamily="34" charset="-122"/>
              </a:rPr>
              <a:t>年</a:t>
            </a:r>
            <a:r>
              <a:rPr lang="en-US" altLang="zh-CN" sz="2000" b="1" spc="100" dirty="0">
                <a:solidFill>
                  <a:schemeClr val="bg1"/>
                </a:solidFill>
                <a:uFillTx/>
                <a:latin typeface="微软雅黑" panose="020B0503020204020204" pitchFamily="34" charset="-122"/>
                <a:ea typeface="微软雅黑" panose="020B0503020204020204" pitchFamily="34" charset="-122"/>
              </a:rPr>
              <a:t>4</a:t>
            </a:r>
            <a:r>
              <a:rPr lang="zh-CN" sz="2000" b="1" spc="100" dirty="0">
                <a:solidFill>
                  <a:schemeClr val="bg1"/>
                </a:solidFill>
                <a:uFillTx/>
                <a:latin typeface="微软雅黑" panose="020B0503020204020204" pitchFamily="34" charset="-122"/>
                <a:ea typeface="微软雅黑" panose="020B0503020204020204" pitchFamily="34" charset="-122"/>
              </a:rPr>
              <a:t>月</a:t>
            </a:r>
            <a:endParaRPr lang="zh-CN" sz="2000" b="1" spc="100" dirty="0">
              <a:solidFill>
                <a:schemeClr val="bg1"/>
              </a:solidFill>
              <a:uFillTx/>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Tm="3000"/>
    </mc:Choice>
    <mc:Fallback>
      <p:transition spd="slow" advTm="3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 name="组合 1"/>
          <p:cNvGrpSpPr/>
          <p:nvPr/>
        </p:nvGrpSpPr>
        <p:grpSpPr>
          <a:xfrm>
            <a:off x="-10001" y="2377631"/>
            <a:ext cx="12830270" cy="2343626"/>
            <a:chOff x="163941" y="171177"/>
            <a:chExt cx="3809937" cy="683374"/>
          </a:xfrm>
        </p:grpSpPr>
        <p:sp>
          <p:nvSpPr>
            <p:cNvPr id="4" name="等腰三角形 3"/>
            <p:cNvSpPr/>
            <p:nvPr/>
          </p:nvSpPr>
          <p:spPr>
            <a:xfrm>
              <a:off x="846577" y="171177"/>
              <a:ext cx="355284" cy="356514"/>
            </a:xfrm>
            <a:prstGeom prst="triangle">
              <a:avLst/>
            </a:prstGeom>
            <a:solidFill>
              <a:srgbClr val="5B9BD5">
                <a:lumMod val="75000"/>
              </a:srgbClr>
            </a:solidFill>
            <a:ln>
              <a:noFill/>
            </a:ln>
          </p:spPr>
          <p:style>
            <a:lnRef idx="2">
              <a:srgbClr val="5B9BD5">
                <a:shade val="50000"/>
              </a:srgbClr>
            </a:lnRef>
            <a:fillRef idx="1">
              <a:srgbClr val="5B9BD5"/>
            </a:fillRef>
            <a:effectRef idx="0">
              <a:srgbClr val="5B9BD5"/>
            </a:effectRef>
            <a:fontRef idx="minor">
              <a:sysClr val="window" lastClr="FFFFFF"/>
            </a:fontRef>
          </p:style>
          <p:txBody>
            <a:bodyPr lIns="101246" tIns="50623" rIns="101246" bIns="50623" rtlCol="0" anchor="ctr"/>
            <a:p>
              <a:pPr algn="ctr"/>
              <a:endParaRPr lang="zh-CN" altLang="en-US" sz="2205">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endParaRPr>
            </a:p>
          </p:txBody>
        </p:sp>
        <p:sp>
          <p:nvSpPr>
            <p:cNvPr id="5" name="等腰三角形 4"/>
            <p:cNvSpPr/>
            <p:nvPr/>
          </p:nvSpPr>
          <p:spPr>
            <a:xfrm flipV="1">
              <a:off x="192412" y="497991"/>
              <a:ext cx="366114" cy="356560"/>
            </a:xfrm>
            <a:prstGeom prst="triangle">
              <a:avLst/>
            </a:prstGeom>
            <a:solidFill>
              <a:srgbClr val="5B9BD5">
                <a:lumMod val="75000"/>
              </a:srgbClr>
            </a:solidFill>
            <a:ln>
              <a:noFill/>
            </a:ln>
          </p:spPr>
          <p:style>
            <a:lnRef idx="2">
              <a:srgbClr val="5B9BD5">
                <a:shade val="50000"/>
              </a:srgbClr>
            </a:lnRef>
            <a:fillRef idx="1">
              <a:srgbClr val="5B9BD5"/>
            </a:fillRef>
            <a:effectRef idx="0">
              <a:srgbClr val="5B9BD5"/>
            </a:effectRef>
            <a:fontRef idx="minor">
              <a:sysClr val="window" lastClr="FFFFFF"/>
            </a:fontRef>
          </p:style>
          <p:txBody>
            <a:bodyPr lIns="101246" tIns="50623" rIns="101246" bIns="50623" rtlCol="0" anchor="ctr"/>
            <a:p>
              <a:pPr algn="ctr"/>
              <a:endParaRPr lang="zh-CN" altLang="en-US" sz="2205">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endParaRPr>
            </a:p>
          </p:txBody>
        </p:sp>
        <p:sp>
          <p:nvSpPr>
            <p:cNvPr id="6" name="矩形 5"/>
            <p:cNvSpPr/>
            <p:nvPr/>
          </p:nvSpPr>
          <p:spPr>
            <a:xfrm>
              <a:off x="163941" y="278300"/>
              <a:ext cx="3809937" cy="435687"/>
            </a:xfrm>
            <a:prstGeom prst="rect">
              <a:avLst/>
            </a:prstGeom>
            <a:solidFill>
              <a:srgbClr val="5B9BD5">
                <a:lumMod val="50000"/>
              </a:srgbClr>
            </a:solidFill>
            <a:ln>
              <a:noFill/>
            </a:ln>
          </p:spPr>
          <p:style>
            <a:lnRef idx="2">
              <a:srgbClr val="5B9BD5">
                <a:shade val="50000"/>
              </a:srgbClr>
            </a:lnRef>
            <a:fillRef idx="1">
              <a:srgbClr val="5B9BD5"/>
            </a:fillRef>
            <a:effectRef idx="0">
              <a:srgbClr val="5B9BD5"/>
            </a:effectRef>
            <a:fontRef idx="minor">
              <a:sysClr val="window" lastClr="FFFFFF"/>
            </a:fontRef>
          </p:style>
          <p:txBody>
            <a:bodyPr lIns="101246" tIns="50623" rIns="101246" bIns="50623" rtlCol="0" anchor="ctr"/>
            <a:p>
              <a:pPr algn="ctr"/>
              <a:endParaRPr lang="zh-CN" altLang="en-US" sz="2205">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endParaRPr>
            </a:p>
          </p:txBody>
        </p:sp>
        <p:sp>
          <p:nvSpPr>
            <p:cNvPr id="9" name="平行四边形 8"/>
            <p:cNvSpPr/>
            <p:nvPr/>
          </p:nvSpPr>
          <p:spPr>
            <a:xfrm>
              <a:off x="374740" y="171177"/>
              <a:ext cx="649734" cy="683374"/>
            </a:xfrm>
            <a:prstGeom prst="parallelogram">
              <a:avLst>
                <a:gd name="adj" fmla="val 48207"/>
              </a:avLst>
            </a:prstGeom>
            <a:solidFill>
              <a:srgbClr val="5B9BD5">
                <a:lumMod val="75000"/>
              </a:srgbClr>
            </a:solidFill>
            <a:ln>
              <a:noFill/>
            </a:ln>
          </p:spPr>
          <p:style>
            <a:lnRef idx="2">
              <a:srgbClr val="5B9BD5">
                <a:shade val="50000"/>
              </a:srgbClr>
            </a:lnRef>
            <a:fillRef idx="1">
              <a:srgbClr val="5B9BD5"/>
            </a:fillRef>
            <a:effectRef idx="0">
              <a:srgbClr val="5B9BD5"/>
            </a:effectRef>
            <a:fontRef idx="minor">
              <a:sysClr val="window" lastClr="FFFFFF"/>
            </a:fontRef>
          </p:style>
          <p:txBody>
            <a:bodyPr lIns="101246" tIns="50623" rIns="101246" bIns="50623" rtlCol="0" anchor="ctr"/>
            <a:p>
              <a:pPr algn="ctr"/>
              <a:endParaRPr lang="zh-CN" altLang="en-US" sz="2205">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endParaRPr>
            </a:p>
          </p:txBody>
        </p:sp>
        <p:sp>
          <p:nvSpPr>
            <p:cNvPr id="10" name="文本框 6"/>
            <p:cNvSpPr txBox="1"/>
            <p:nvPr/>
          </p:nvSpPr>
          <p:spPr>
            <a:xfrm>
              <a:off x="421892" y="369138"/>
              <a:ext cx="569115" cy="254223"/>
            </a:xfrm>
            <a:prstGeom prst="rect">
              <a:avLst/>
            </a:prstGeom>
            <a:noFill/>
          </p:spPr>
          <p:txBody>
            <a:bodyPr wrap="square" lIns="0" tIns="0" rIns="0" bIns="0" rtlCol="0">
              <a:spAutoFit/>
            </a:bodyPr>
            <a:p>
              <a:pPr algn="ctr"/>
              <a:r>
                <a:rPr lang="zh-CN" altLang="en-US" sz="5670" b="1" dirty="0">
                  <a:solidFill>
                    <a:sysClr val="window" lastClr="FFFFFF"/>
                  </a:solidFill>
                  <a:latin typeface="微软雅黑" panose="020B0503020204020204" pitchFamily="34" charset="-122"/>
                  <a:ea typeface="微软雅黑" panose="020B0503020204020204" pitchFamily="34" charset="-122"/>
                  <a:cs typeface="宋体" panose="02010600030101010101" pitchFamily="2" charset="-122"/>
                  <a:sym typeface="Arial" panose="020B0604020202020204" pitchFamily="34" charset="0"/>
                </a:rPr>
                <a:t>五</a:t>
              </a:r>
              <a:endParaRPr lang="zh-CN" altLang="en-US" sz="5670" b="1" dirty="0">
                <a:solidFill>
                  <a:sysClr val="window" lastClr="FFFFFF"/>
                </a:solidFill>
                <a:latin typeface="微软雅黑" panose="020B0503020204020204" pitchFamily="34" charset="-122"/>
                <a:ea typeface="微软雅黑" panose="020B0503020204020204" pitchFamily="34" charset="-122"/>
                <a:cs typeface="宋体" panose="02010600030101010101" pitchFamily="2" charset="-122"/>
                <a:sym typeface="Arial" panose="020B0604020202020204" pitchFamily="34" charset="0"/>
              </a:endParaRPr>
            </a:p>
          </p:txBody>
        </p:sp>
      </p:grpSp>
      <p:sp>
        <p:nvSpPr>
          <p:cNvPr id="11" name="文本框 10"/>
          <p:cNvSpPr txBox="1"/>
          <p:nvPr/>
        </p:nvSpPr>
        <p:spPr>
          <a:xfrm>
            <a:off x="2522220" y="3098165"/>
            <a:ext cx="10055225" cy="829945"/>
          </a:xfrm>
          <a:prstGeom prst="rect">
            <a:avLst/>
          </a:prstGeom>
          <a:noFill/>
          <a:ln w="9525">
            <a:noFill/>
          </a:ln>
        </p:spPr>
        <p:txBody>
          <a:bodyPr wrap="square">
            <a:spAutoFit/>
          </a:bodyPr>
          <a:p>
            <a:pPr indent="0" algn="ctr" fontAlgn="auto"/>
            <a:r>
              <a:rPr lang="zh-CN" altLang="en-US" sz="4800" b="1" spc="200" dirty="0">
                <a:solidFill>
                  <a:schemeClr val="bg1"/>
                </a:solidFill>
                <a:uFillTx/>
                <a:latin typeface="微软雅黑" panose="020B0503020204020204" pitchFamily="34" charset="-122"/>
                <a:ea typeface="微软雅黑" panose="020B0503020204020204" pitchFamily="34" charset="-122"/>
                <a:cs typeface="微软雅黑" panose="020B0503020204020204" pitchFamily="34" charset="-122"/>
                <a:sym typeface="+mn-lt"/>
              </a:rPr>
              <a:t>公立医院高质量发展与绩效考核</a:t>
            </a:r>
            <a:endParaRPr lang="zh-CN" altLang="en-US" sz="4800" b="1" spc="200" dirty="0">
              <a:solidFill>
                <a:schemeClr val="bg1"/>
              </a:solidFill>
              <a:uFillTx/>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文本框 35"/>
          <p:cNvSpPr txBox="1"/>
          <p:nvPr/>
        </p:nvSpPr>
        <p:spPr>
          <a:xfrm>
            <a:off x="610235" y="1091565"/>
            <a:ext cx="6268720" cy="510183"/>
          </a:xfrm>
          <a:prstGeom prst="roundRect">
            <a:avLst/>
          </a:prstGeom>
          <a:solidFill>
            <a:srgbClr val="1F4E79"/>
          </a:solidFill>
          <a:ln w="9525">
            <a:noFill/>
          </a:ln>
          <a:effectLst>
            <a:outerShdw blurRad="63500" sx="102000" sy="102000" algn="ctr" rotWithShape="0">
              <a:prstClr val="black">
                <a:alpha val="40000"/>
              </a:prstClr>
            </a:outerShdw>
          </a:effectLst>
        </p:spPr>
        <p:txBody>
          <a:bodyPr wrap="square">
            <a:spAutoFit/>
          </a:bodyPr>
          <a:lstStyle/>
          <a:p>
            <a:pPr indent="0" algn="ctr">
              <a:buFont typeface="Wingdings" panose="05000000000000000000" charset="0"/>
              <a:buNone/>
            </a:pPr>
            <a:r>
              <a:rPr sz="2400" b="1" spc="160" dirty="0">
                <a:solidFill>
                  <a:schemeClr val="bg1"/>
                </a:solidFill>
                <a:latin typeface="微软雅黑" panose="020B0503020204020204" pitchFamily="34" charset="-122"/>
                <a:ea typeface="微软雅黑" panose="020B0503020204020204" pitchFamily="34" charset="-122"/>
                <a:sym typeface="+mn-ea"/>
              </a:rPr>
              <a:t>推动公立医院高质量发展的总体要求</a:t>
            </a:r>
            <a:endParaRPr sz="2400" b="1" spc="160" dirty="0">
              <a:solidFill>
                <a:schemeClr val="bg1"/>
              </a:solidFill>
              <a:latin typeface="微软雅黑" panose="020B0503020204020204" pitchFamily="34" charset="-122"/>
              <a:ea typeface="微软雅黑" panose="020B0503020204020204" pitchFamily="34" charset="-122"/>
              <a:sym typeface="+mn-ea"/>
            </a:endParaRPr>
          </a:p>
        </p:txBody>
      </p:sp>
      <p:sp>
        <p:nvSpPr>
          <p:cNvPr id="5" name="Title 1"/>
          <p:cNvSpPr txBox="1"/>
          <p:nvPr/>
        </p:nvSpPr>
        <p:spPr>
          <a:xfrm>
            <a:off x="1170305" y="295275"/>
            <a:ext cx="5177790" cy="531495"/>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buClrTx/>
              <a:buSzTx/>
              <a:buFontTx/>
            </a:pPr>
            <a:r>
              <a:rPr lang="zh-CN" altLang="en-US" sz="3600" b="1" dirty="0">
                <a:solidFill>
                  <a:schemeClr val="tx1"/>
                </a:solidFill>
                <a:latin typeface="+mn-lt"/>
                <a:ea typeface="+mn-ea"/>
                <a:cs typeface="+mn-ea"/>
                <a:sym typeface="+mn-lt"/>
              </a:rPr>
              <a:t>公立医院高质量发展方向</a:t>
            </a:r>
            <a:endParaRPr lang="zh-CN" altLang="en-US" sz="3600" b="1" dirty="0">
              <a:solidFill>
                <a:schemeClr val="tx1"/>
              </a:solidFill>
              <a:latin typeface="+mn-lt"/>
              <a:ea typeface="+mn-ea"/>
              <a:cs typeface="+mn-ea"/>
              <a:sym typeface="+mn-lt"/>
            </a:endParaRPr>
          </a:p>
        </p:txBody>
      </p:sp>
      <p:sp>
        <p:nvSpPr>
          <p:cNvPr id="6" name="内容占位符 4"/>
          <p:cNvSpPr>
            <a:spLocks noGrp="1"/>
          </p:cNvSpPr>
          <p:nvPr/>
        </p:nvSpPr>
        <p:spPr>
          <a:xfrm>
            <a:off x="1673225" y="2029460"/>
            <a:ext cx="9232900" cy="2658745"/>
          </a:xfrm>
          <a:prstGeom prst="rect">
            <a:avLst/>
          </a:prstGeom>
          <a:solidFill>
            <a:sysClr val="window" lastClr="FFFFFF">
              <a:lumMod val="95000"/>
            </a:sysClr>
          </a:solidFill>
          <a:ln w="12700" cmpd="sng">
            <a:noFill/>
            <a:prstDash val="solid"/>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ysClr val="windowText" lastClr="000000"/>
                </a:solidFill>
                <a:latin typeface="Calibri" panose="020F0502020204030204" charset="0"/>
                <a:ea typeface="+mn-ea"/>
                <a:cs typeface="+mn-ea"/>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ysClr val="windowText" lastClr="000000"/>
                </a:solidFill>
                <a:latin typeface="Calibri" panose="020F0502020204030204" charset="0"/>
                <a:ea typeface="+mn-ea"/>
                <a:cs typeface="+mn-ea"/>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ysClr val="windowText" lastClr="000000"/>
                </a:solidFill>
                <a:latin typeface="Calibri" panose="020F0502020204030204" charset="0"/>
                <a:ea typeface="+mn-ea"/>
                <a:cs typeface="+mn-ea"/>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ysClr val="windowText" lastClr="000000"/>
                </a:solidFill>
                <a:latin typeface="Calibri" panose="020F0502020204030204" charset="0"/>
                <a:ea typeface="+mn-ea"/>
                <a:cs typeface="+mn-ea"/>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ysClr val="windowText" lastClr="000000"/>
                </a:solidFill>
                <a:latin typeface="Calibri" panose="020F0502020204030204" charset="0"/>
                <a:ea typeface="+mn-ea"/>
                <a:cs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ysClr val="windowText" lastClr="000000"/>
                </a:solidFill>
                <a:latin typeface="Calibri" panose="020F0502020204030204" charset="0"/>
                <a:ea typeface="+mn-ea"/>
                <a:cs typeface="+mn-ea"/>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ysClr val="windowText" lastClr="000000"/>
                </a:solidFill>
                <a:latin typeface="Calibri" panose="020F0502020204030204" charset="0"/>
                <a:ea typeface="+mn-ea"/>
                <a:cs typeface="+mn-ea"/>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ysClr val="windowText" lastClr="000000"/>
                </a:solidFill>
                <a:latin typeface="Calibri" panose="020F0502020204030204" charset="0"/>
                <a:ea typeface="+mn-ea"/>
                <a:cs typeface="+mn-ea"/>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ysClr val="windowText" lastClr="000000"/>
                </a:solidFill>
                <a:latin typeface="Calibri" panose="020F0502020204030204" charset="0"/>
                <a:ea typeface="+mn-ea"/>
                <a:cs typeface="+mn-ea"/>
              </a:defRPr>
            </a:lvl9pPr>
          </a:lstStyle>
          <a:p>
            <a:pPr marL="0" indent="0" algn="just" fontAlgn="auto">
              <a:lnSpc>
                <a:spcPct val="150000"/>
              </a:lnSpc>
              <a:spcBef>
                <a:spcPts val="0"/>
              </a:spcBef>
              <a:buFont typeface="Wingdings" panose="05000000000000000000" charset="0"/>
              <a:buNone/>
            </a:pPr>
            <a:r>
              <a:rPr lang="en-US" altLang="zh-CN" sz="2200" dirty="0">
                <a:latin typeface="微软雅黑" panose="020B0503020204020204" pitchFamily="34" charset="-122"/>
                <a:ea typeface="微软雅黑" panose="020B0503020204020204" pitchFamily="34" charset="-122"/>
                <a:cs typeface="微软雅黑" panose="020B0503020204020204" pitchFamily="34" charset="-122"/>
              </a:rPr>
              <a:t>       </a:t>
            </a:r>
            <a:r>
              <a:rPr lang="zh-CN" sz="2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推动公立医院高质量发展，要坚持以人民健康为中心，坚持基本医疗卫生事业公益性，坚持医防融合、平急结合、中西医并重，以健全现代医院管理制度为目标，强化体系创新、技术创新、模式创新和管理创新，加快优质医疗资源扩容和区域均衡布局，为更好提供优质高效医疗卫生服务、防范化解重大疫情和突发公共卫生风险、建设健康中国提供有力支撑。</a:t>
            </a:r>
            <a:endParaRPr lang="zh-CN" sz="2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lgn="just" fontAlgn="auto">
              <a:lnSpc>
                <a:spcPct val="150000"/>
              </a:lnSpc>
              <a:spcBef>
                <a:spcPts val="0"/>
              </a:spcBef>
              <a:buFont typeface="Wingdings" panose="05000000000000000000" charset="0"/>
              <a:buChar char="Ø"/>
            </a:pPr>
            <a:endParaRPr lang="zh-CN" sz="2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7" name="半闭框 6"/>
          <p:cNvSpPr/>
          <p:nvPr/>
        </p:nvSpPr>
        <p:spPr>
          <a:xfrm>
            <a:off x="1480185" y="1831340"/>
            <a:ext cx="574675" cy="583565"/>
          </a:xfrm>
          <a:prstGeom prst="halfFrame">
            <a:avLst/>
          </a:prstGeom>
          <a:solidFill>
            <a:srgbClr val="5B9BD5">
              <a:lumMod val="75000"/>
            </a:srgbClr>
          </a:solidFill>
          <a:ln w="12700" cap="flat" cmpd="sng" algn="ctr">
            <a:noFill/>
            <a:prstDash val="solid"/>
            <a:miter lim="800000"/>
          </a:ln>
          <a:effectLst>
            <a:outerShdw blurRad="63500" sx="102000" sy="102000" algn="ctr" rotWithShape="0">
              <a:prstClr val="black">
                <a:alpha val="40000"/>
              </a:prstClr>
            </a:outerShdw>
          </a:effectLst>
        </p:spPr>
        <p:txBody>
          <a:bodyPr rtlCol="0" anchor="ctr"/>
          <a:p>
            <a:pPr algn="ctr"/>
            <a:endParaRPr lang="zh-CN" altLang="en-US">
              <a:solidFill>
                <a:sysClr val="windowText" lastClr="000000"/>
              </a:solidFill>
            </a:endParaRPr>
          </a:p>
        </p:txBody>
      </p:sp>
      <p:sp>
        <p:nvSpPr>
          <p:cNvPr id="10" name="半闭框 9"/>
          <p:cNvSpPr/>
          <p:nvPr/>
        </p:nvSpPr>
        <p:spPr>
          <a:xfrm rot="10800000">
            <a:off x="10433050" y="4320540"/>
            <a:ext cx="579755" cy="583565"/>
          </a:xfrm>
          <a:prstGeom prst="halfFrame">
            <a:avLst/>
          </a:prstGeom>
          <a:solidFill>
            <a:srgbClr val="5B9BD5">
              <a:lumMod val="75000"/>
            </a:srgbClr>
          </a:solidFill>
          <a:ln w="12700" cap="flat" cmpd="sng" algn="ctr">
            <a:noFill/>
            <a:prstDash val="solid"/>
            <a:miter lim="800000"/>
          </a:ln>
          <a:effectLst>
            <a:outerShdw blurRad="63500" sx="102000" sy="102000" algn="ctr" rotWithShape="0">
              <a:prstClr val="black">
                <a:alpha val="40000"/>
              </a:prstClr>
            </a:outerShdw>
          </a:effectLst>
        </p:spPr>
        <p:txBody>
          <a:bodyPr rtlCol="0" anchor="ctr"/>
          <a:p>
            <a:pPr algn="ctr"/>
            <a:endParaRPr lang="zh-CN" altLang="en-US">
              <a:solidFill>
                <a:sysClr val="windowText" lastClr="000000"/>
              </a:solidFill>
            </a:endParaRPr>
          </a:p>
        </p:txBody>
      </p:sp>
      <p:sp>
        <p:nvSpPr>
          <p:cNvPr id="12" name="文本框 11"/>
          <p:cNvSpPr txBox="1"/>
          <p:nvPr/>
        </p:nvSpPr>
        <p:spPr>
          <a:xfrm>
            <a:off x="1360170" y="5256530"/>
            <a:ext cx="9811385" cy="922020"/>
          </a:xfrm>
          <a:prstGeom prst="rect">
            <a:avLst/>
          </a:prstGeom>
          <a:noFill/>
        </p:spPr>
        <p:txBody>
          <a:bodyPr wrap="square" rtlCol="0" anchor="t">
            <a:spAutoFit/>
          </a:bodyPr>
          <a:p>
            <a:pPr algn="just" fontAlgn="auto">
              <a:lnSpc>
                <a:spcPct val="150000"/>
              </a:lnSpc>
              <a:spcBef>
                <a:spcPts val="0"/>
              </a:spcBef>
              <a:buFont typeface="Wingdings" panose="05000000000000000000" charset="0"/>
              <a:buChar char="Ø"/>
            </a:pPr>
            <a:r>
              <a:rPr sz="1800" b="1" dirty="0">
                <a:latin typeface="微软雅黑" panose="020B0503020204020204" pitchFamily="34" charset="-122"/>
                <a:ea typeface="微软雅黑" panose="020B0503020204020204" pitchFamily="34" charset="-122"/>
                <a:cs typeface="微软雅黑" panose="020B0503020204020204" pitchFamily="34" charset="-122"/>
                <a:sym typeface="+mn-ea"/>
              </a:rPr>
              <a:t>2021年2月19日，习近平总书记主持召开中央全面深化改革委员会第十八次会议，审议通过了</a:t>
            </a:r>
            <a:r>
              <a:rPr sz="1800" b="1" dirty="0">
                <a:solidFill>
                  <a:schemeClr val="accent5">
                    <a:lumMod val="7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《关于推动公立医院高质量发展的意见</a:t>
            </a:r>
            <a:r>
              <a:rPr lang="zh-CN" sz="1800" b="1" dirty="0">
                <a:solidFill>
                  <a:schemeClr val="accent5">
                    <a:lumMod val="7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sz="1800" b="1"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zh-CN" altLang="en-US" sz="18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250" advTm="3000"/>
    </mc:Choice>
    <mc:Fallback>
      <p:transition spd="slow" advTm="3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p:nvPr/>
        </p:nvSpPr>
        <p:spPr>
          <a:xfrm>
            <a:off x="1170305" y="295275"/>
            <a:ext cx="7710170" cy="531495"/>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buClrTx/>
              <a:buSzTx/>
              <a:buFontTx/>
            </a:pPr>
            <a:r>
              <a:rPr lang="zh-CN" altLang="en-US" sz="3600" b="1" dirty="0">
                <a:solidFill>
                  <a:schemeClr val="tx1"/>
                </a:solidFill>
                <a:latin typeface="+mn-lt"/>
                <a:ea typeface="+mn-ea"/>
                <a:cs typeface="+mn-ea"/>
                <a:sym typeface="+mn-ea"/>
              </a:rPr>
              <a:t>推动公立医院高质量发展的重点任务</a:t>
            </a:r>
            <a:endParaRPr lang="zh-CN" altLang="en-US" sz="3600" b="1" dirty="0">
              <a:solidFill>
                <a:schemeClr val="tx1"/>
              </a:solidFill>
              <a:latin typeface="+mn-lt"/>
              <a:ea typeface="+mn-ea"/>
              <a:cs typeface="+mn-ea"/>
              <a:sym typeface="+mn-ea"/>
            </a:endParaRPr>
          </a:p>
        </p:txBody>
      </p:sp>
      <p:sp>
        <p:nvSpPr>
          <p:cNvPr id="18" name="矩形 17"/>
          <p:cNvSpPr/>
          <p:nvPr>
            <p:custDataLst>
              <p:tags r:id="rId1"/>
            </p:custDataLst>
          </p:nvPr>
        </p:nvSpPr>
        <p:spPr>
          <a:xfrm>
            <a:off x="784225" y="1948180"/>
            <a:ext cx="11208385" cy="1809619"/>
          </a:xfrm>
          <a:prstGeom prst="rect">
            <a:avLst/>
          </a:prstGeom>
          <a:solidFill>
            <a:srgbClr val="F2F2F2"/>
          </a:solidFill>
          <a:ln>
            <a:noFill/>
          </a:ln>
          <a:effectLst>
            <a:outerShdw blurRad="190500" algn="ctr" rotWithShape="0">
              <a:prstClr val="black">
                <a:alpha val="40000"/>
              </a:prstClr>
            </a:outerShdw>
          </a:effectLst>
        </p:spPr>
        <p:style>
          <a:lnRef idx="2">
            <a:srgbClr val="1F74AD">
              <a:shade val="50000"/>
            </a:srgbClr>
          </a:lnRef>
          <a:fillRef idx="1">
            <a:srgbClr val="1F74AD"/>
          </a:fillRef>
          <a:effectRef idx="0">
            <a:srgbClr val="1F74AD"/>
          </a:effectRef>
          <a:fontRef idx="minor">
            <a:sysClr val="window" lastClr="FFFFFF"/>
          </a:fontRef>
        </p:style>
        <p:txBody>
          <a:bodyPr rtlCol="0" anchor="ctr"/>
          <a:p>
            <a:pPr algn="ctr"/>
            <a:endParaRPr lang="zh-CN" altLang="en-US"/>
          </a:p>
        </p:txBody>
      </p:sp>
      <p:sp>
        <p:nvSpPr>
          <p:cNvPr id="19" name="文本框 18"/>
          <p:cNvSpPr txBox="1"/>
          <p:nvPr>
            <p:custDataLst>
              <p:tags r:id="rId2"/>
            </p:custDataLst>
          </p:nvPr>
        </p:nvSpPr>
        <p:spPr>
          <a:xfrm>
            <a:off x="1564330" y="2151957"/>
            <a:ext cx="3628614" cy="519445"/>
          </a:xfrm>
          <a:prstGeom prst="rect">
            <a:avLst/>
          </a:prstGeom>
          <a:noFill/>
        </p:spPr>
        <p:txBody>
          <a:bodyPr wrap="square" rtlCol="0" anchor="t" anchorCtr="0">
            <a:noAutofit/>
          </a:bodyPr>
          <a:p>
            <a:pPr marL="285750" lvl="0" indent="-285750" algn="just">
              <a:lnSpc>
                <a:spcPct val="140000"/>
              </a:lnSpc>
              <a:spcAft>
                <a:spcPts val="600"/>
              </a:spcAft>
              <a:buClr>
                <a:srgbClr val="231D24"/>
              </a:buClr>
              <a:buSzTx/>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rPr>
              <a:t>打造国家和省级高水平医院</a:t>
            </a:r>
            <a:endParaRPr lang="zh-CN" altLang="en-US" sz="1800" dirty="0">
              <a:latin typeface="Times New Roman" panose="02020603050405020304" pitchFamily="18" charset="0"/>
              <a:ea typeface="微软雅黑" panose="020B0503020204020204" pitchFamily="34" charset="-122"/>
            </a:endParaRPr>
          </a:p>
          <a:p>
            <a:pPr lvl="0" indent="0" algn="just">
              <a:lnSpc>
                <a:spcPct val="140000"/>
              </a:lnSpc>
              <a:spcAft>
                <a:spcPts val="600"/>
              </a:spcAft>
              <a:buClr>
                <a:srgbClr val="231D24"/>
              </a:buClr>
              <a:buSzTx/>
              <a:buFont typeface="Wingdings" panose="05000000000000000000" charset="0"/>
              <a:buNone/>
            </a:pPr>
            <a:endParaRPr lang="zh-CN" altLang="en-US" sz="1800" dirty="0">
              <a:latin typeface="Times New Roman" panose="02020603050405020304" pitchFamily="18" charset="0"/>
              <a:ea typeface="微软雅黑" panose="020B0503020204020204" pitchFamily="34" charset="-122"/>
            </a:endParaRPr>
          </a:p>
        </p:txBody>
      </p:sp>
      <p:pic>
        <p:nvPicPr>
          <p:cNvPr id="20" name="图片 19" descr="3732085"/>
          <p:cNvPicPr>
            <a:picLocks noChangeAspect="1"/>
          </p:cNvPicPr>
          <p:nvPr/>
        </p:nvPicPr>
        <p:blipFill>
          <a:blip r:embed="rId3"/>
          <a:stretch>
            <a:fillRect/>
          </a:stretch>
        </p:blipFill>
        <p:spPr>
          <a:xfrm>
            <a:off x="928370" y="2088515"/>
            <a:ext cx="521335" cy="478155"/>
          </a:xfrm>
          <a:prstGeom prst="rect">
            <a:avLst/>
          </a:prstGeom>
        </p:spPr>
      </p:pic>
      <p:sp>
        <p:nvSpPr>
          <p:cNvPr id="22" name="文本框 21"/>
          <p:cNvSpPr txBox="1"/>
          <p:nvPr/>
        </p:nvSpPr>
        <p:spPr>
          <a:xfrm>
            <a:off x="6102350" y="2161540"/>
            <a:ext cx="4940935" cy="478155"/>
          </a:xfrm>
          <a:prstGeom prst="rect">
            <a:avLst/>
          </a:prstGeom>
          <a:noFill/>
        </p:spPr>
        <p:txBody>
          <a:bodyPr wrap="square" rtlCol="0" anchor="t">
            <a:spAutoFit/>
          </a:bodyPr>
          <a:p>
            <a:pPr marL="285750" lvl="0" indent="-285750" algn="just">
              <a:lnSpc>
                <a:spcPct val="140000"/>
              </a:lnSpc>
              <a:spcAft>
                <a:spcPts val="600"/>
              </a:spcAft>
              <a:buClr>
                <a:srgbClr val="231D24"/>
              </a:buClr>
              <a:buSzTx/>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sym typeface="+mn-ea"/>
              </a:rPr>
              <a:t>发挥公立医院在城市医疗集团中的牵头作用</a:t>
            </a:r>
            <a:endParaRPr lang="zh-CN" altLang="en-US" sz="1800" dirty="0">
              <a:latin typeface="Times New Roman" panose="02020603050405020304" pitchFamily="18" charset="0"/>
              <a:ea typeface="微软雅黑" panose="020B0503020204020204" pitchFamily="34" charset="-122"/>
              <a:sym typeface="+mn-ea"/>
            </a:endParaRPr>
          </a:p>
        </p:txBody>
      </p:sp>
      <p:sp>
        <p:nvSpPr>
          <p:cNvPr id="2" name="文本框 1"/>
          <p:cNvSpPr txBox="1"/>
          <p:nvPr/>
        </p:nvSpPr>
        <p:spPr>
          <a:xfrm>
            <a:off x="610235" y="1091565"/>
            <a:ext cx="6268720" cy="510185"/>
          </a:xfrm>
          <a:prstGeom prst="roundRect">
            <a:avLst/>
          </a:prstGeom>
          <a:solidFill>
            <a:srgbClr val="1F4E79"/>
          </a:solidFill>
          <a:ln w="9525">
            <a:noFill/>
          </a:ln>
          <a:effectLst>
            <a:outerShdw blurRad="63500" sx="102000" sy="102000" algn="ctr" rotWithShape="0">
              <a:prstClr val="black">
                <a:alpha val="40000"/>
              </a:prstClr>
            </a:outerShdw>
          </a:effectLst>
        </p:spPr>
        <p:txBody>
          <a:bodyPr wrap="square">
            <a:spAutoFit/>
          </a:bodyPr>
          <a:p>
            <a:pPr indent="0" algn="ctr">
              <a:buFont typeface="Wingdings" panose="05000000000000000000" charset="0"/>
              <a:buNone/>
            </a:pPr>
            <a:r>
              <a:rPr sz="2400" b="1" spc="160" dirty="0">
                <a:solidFill>
                  <a:schemeClr val="bg1"/>
                </a:solidFill>
                <a:latin typeface="微软雅黑" panose="020B0503020204020204" pitchFamily="34" charset="-122"/>
                <a:ea typeface="微软雅黑" panose="020B0503020204020204" pitchFamily="34" charset="-122"/>
                <a:sym typeface="+mn-ea"/>
              </a:rPr>
              <a:t>构建公立医院高质量发展新体系</a:t>
            </a:r>
            <a:endParaRPr sz="2400" b="1" spc="160" dirty="0">
              <a:solidFill>
                <a:schemeClr val="bg1"/>
              </a:solidFill>
              <a:latin typeface="微软雅黑" panose="020B0503020204020204" pitchFamily="34" charset="-122"/>
              <a:ea typeface="微软雅黑" panose="020B0503020204020204" pitchFamily="34" charset="-122"/>
              <a:sym typeface="+mn-ea"/>
            </a:endParaRPr>
          </a:p>
        </p:txBody>
      </p:sp>
      <p:sp>
        <p:nvSpPr>
          <p:cNvPr id="3" name="文本框 2"/>
          <p:cNvSpPr txBox="1"/>
          <p:nvPr/>
        </p:nvSpPr>
        <p:spPr>
          <a:xfrm>
            <a:off x="495935" y="4061460"/>
            <a:ext cx="6268720" cy="510185"/>
          </a:xfrm>
          <a:prstGeom prst="roundRect">
            <a:avLst/>
          </a:prstGeom>
          <a:solidFill>
            <a:srgbClr val="1F4E79"/>
          </a:solidFill>
          <a:ln w="9525">
            <a:noFill/>
          </a:ln>
          <a:effectLst>
            <a:outerShdw blurRad="63500" sx="102000" sy="102000" algn="ctr" rotWithShape="0">
              <a:prstClr val="black">
                <a:alpha val="40000"/>
              </a:prstClr>
            </a:outerShdw>
          </a:effectLst>
        </p:spPr>
        <p:txBody>
          <a:bodyPr wrap="square">
            <a:spAutoFit/>
          </a:bodyPr>
          <a:p>
            <a:pPr indent="0" algn="ctr">
              <a:buFont typeface="Wingdings" panose="05000000000000000000" charset="0"/>
              <a:buNone/>
            </a:pPr>
            <a:r>
              <a:rPr sz="2400" b="1" spc="160" dirty="0">
                <a:solidFill>
                  <a:schemeClr val="bg1"/>
                </a:solidFill>
                <a:latin typeface="微软雅黑" panose="020B0503020204020204" pitchFamily="34" charset="-122"/>
                <a:ea typeface="微软雅黑" panose="020B0503020204020204" pitchFamily="34" charset="-122"/>
                <a:sym typeface="+mn-ea"/>
              </a:rPr>
              <a:t>引领公立医院高质量发展新趋势</a:t>
            </a:r>
            <a:endParaRPr sz="2400" b="1" spc="160" dirty="0">
              <a:solidFill>
                <a:schemeClr val="bg1"/>
              </a:solidFill>
              <a:latin typeface="微软雅黑" panose="020B0503020204020204" pitchFamily="34" charset="-122"/>
              <a:ea typeface="微软雅黑" panose="020B0503020204020204" pitchFamily="34" charset="-122"/>
              <a:sym typeface="+mn-ea"/>
            </a:endParaRPr>
          </a:p>
        </p:txBody>
      </p:sp>
      <p:sp>
        <p:nvSpPr>
          <p:cNvPr id="6" name="文本框 5"/>
          <p:cNvSpPr txBox="1"/>
          <p:nvPr/>
        </p:nvSpPr>
        <p:spPr>
          <a:xfrm>
            <a:off x="1360170" y="3025140"/>
            <a:ext cx="4940935" cy="478155"/>
          </a:xfrm>
          <a:prstGeom prst="rect">
            <a:avLst/>
          </a:prstGeom>
          <a:noFill/>
        </p:spPr>
        <p:txBody>
          <a:bodyPr wrap="square" rtlCol="0" anchor="t">
            <a:spAutoFit/>
          </a:bodyPr>
          <a:p>
            <a:pPr marL="285750" indent="-285750" algn="just" fontAlgn="auto">
              <a:lnSpc>
                <a:spcPct val="140000"/>
              </a:lnSpc>
              <a:spcAft>
                <a:spcPts val="600"/>
              </a:spcAft>
              <a:buClr>
                <a:srgbClr val="231D24"/>
              </a:buClr>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sym typeface="+mn-ea"/>
              </a:rPr>
              <a:t>发挥县级医院在县域医共体中的龙头作用</a:t>
            </a:r>
            <a:endParaRPr lang="zh-CN" altLang="en-US" sz="1800" dirty="0">
              <a:latin typeface="Times New Roman" panose="02020603050405020304" pitchFamily="18" charset="0"/>
              <a:ea typeface="微软雅黑" panose="020B0503020204020204" pitchFamily="34" charset="-122"/>
              <a:sym typeface="+mn-ea"/>
            </a:endParaRPr>
          </a:p>
        </p:txBody>
      </p:sp>
      <p:sp>
        <p:nvSpPr>
          <p:cNvPr id="7" name="文本框 6"/>
          <p:cNvSpPr txBox="1"/>
          <p:nvPr/>
        </p:nvSpPr>
        <p:spPr>
          <a:xfrm>
            <a:off x="6356350" y="2989580"/>
            <a:ext cx="4940935" cy="478155"/>
          </a:xfrm>
          <a:prstGeom prst="rect">
            <a:avLst/>
          </a:prstGeom>
          <a:noFill/>
        </p:spPr>
        <p:txBody>
          <a:bodyPr wrap="square" rtlCol="0" anchor="t">
            <a:spAutoFit/>
          </a:bodyPr>
          <a:p>
            <a:pPr marL="285750" indent="-285750" algn="just" fontAlgn="auto">
              <a:lnSpc>
                <a:spcPct val="140000"/>
              </a:lnSpc>
              <a:spcAft>
                <a:spcPts val="600"/>
              </a:spcAft>
              <a:buClr>
                <a:srgbClr val="231D24"/>
              </a:buClr>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sym typeface="+mn-ea"/>
              </a:rPr>
              <a:t>建立健全分级分层分流的重大疫情救治体系</a:t>
            </a:r>
            <a:endParaRPr lang="zh-CN" altLang="en-US" sz="1800" dirty="0">
              <a:latin typeface="Times New Roman" panose="02020603050405020304" pitchFamily="18" charset="0"/>
              <a:ea typeface="微软雅黑" panose="020B0503020204020204" pitchFamily="34" charset="-122"/>
              <a:sym typeface="+mn-ea"/>
            </a:endParaRPr>
          </a:p>
        </p:txBody>
      </p:sp>
      <p:sp>
        <p:nvSpPr>
          <p:cNvPr id="8" name="矩形 7"/>
          <p:cNvSpPr/>
          <p:nvPr>
            <p:custDataLst>
              <p:tags r:id="rId4"/>
            </p:custDataLst>
          </p:nvPr>
        </p:nvSpPr>
        <p:spPr>
          <a:xfrm>
            <a:off x="839470" y="4801870"/>
            <a:ext cx="11208385" cy="1809619"/>
          </a:xfrm>
          <a:prstGeom prst="rect">
            <a:avLst/>
          </a:prstGeom>
          <a:solidFill>
            <a:srgbClr val="F2F2F2"/>
          </a:solidFill>
          <a:ln>
            <a:noFill/>
          </a:ln>
          <a:effectLst>
            <a:outerShdw blurRad="190500" algn="ctr" rotWithShape="0">
              <a:prstClr val="black">
                <a:alpha val="40000"/>
              </a:prstClr>
            </a:outerShdw>
          </a:effectLst>
        </p:spPr>
        <p:style>
          <a:lnRef idx="2">
            <a:srgbClr val="1F74AD">
              <a:shade val="50000"/>
            </a:srgbClr>
          </a:lnRef>
          <a:fillRef idx="1">
            <a:srgbClr val="1F74AD"/>
          </a:fillRef>
          <a:effectRef idx="0">
            <a:srgbClr val="1F74AD"/>
          </a:effectRef>
          <a:fontRef idx="minor">
            <a:sysClr val="window" lastClr="FFFFFF"/>
          </a:fontRef>
        </p:style>
        <p:txBody>
          <a:bodyPr rtlCol="0" anchor="ctr"/>
          <a:p>
            <a:pPr algn="ctr"/>
            <a:endParaRPr lang="zh-CN" altLang="en-US"/>
          </a:p>
        </p:txBody>
      </p:sp>
      <p:sp>
        <p:nvSpPr>
          <p:cNvPr id="9" name="文本框 8"/>
          <p:cNvSpPr txBox="1"/>
          <p:nvPr>
            <p:custDataLst>
              <p:tags r:id="rId5"/>
            </p:custDataLst>
          </p:nvPr>
        </p:nvSpPr>
        <p:spPr>
          <a:xfrm>
            <a:off x="1619575" y="5005647"/>
            <a:ext cx="3628614" cy="519445"/>
          </a:xfrm>
          <a:prstGeom prst="rect">
            <a:avLst/>
          </a:prstGeom>
          <a:noFill/>
        </p:spPr>
        <p:txBody>
          <a:bodyPr wrap="square" rtlCol="0" anchor="t" anchorCtr="0">
            <a:noAutofit/>
          </a:bodyPr>
          <a:p>
            <a:pPr marL="285750" lvl="0" indent="-285750" algn="just">
              <a:lnSpc>
                <a:spcPct val="140000"/>
              </a:lnSpc>
              <a:spcAft>
                <a:spcPts val="600"/>
              </a:spcAft>
              <a:buClr>
                <a:srgbClr val="231D24"/>
              </a:buClr>
              <a:buSzTx/>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rPr>
              <a:t>加强临床专科建设</a:t>
            </a:r>
            <a:endParaRPr lang="zh-CN" altLang="en-US" sz="1800" dirty="0">
              <a:latin typeface="Times New Roman" panose="02020603050405020304" pitchFamily="18" charset="0"/>
              <a:ea typeface="微软雅黑" panose="020B0503020204020204" pitchFamily="34" charset="-122"/>
            </a:endParaRPr>
          </a:p>
          <a:p>
            <a:pPr lvl="0" indent="0" algn="just">
              <a:lnSpc>
                <a:spcPct val="140000"/>
              </a:lnSpc>
              <a:spcAft>
                <a:spcPts val="600"/>
              </a:spcAft>
              <a:buClr>
                <a:srgbClr val="231D24"/>
              </a:buClr>
              <a:buSzTx/>
              <a:buFont typeface="Wingdings" panose="05000000000000000000" charset="0"/>
              <a:buNone/>
            </a:pPr>
            <a:endParaRPr lang="zh-CN" altLang="en-US" sz="1800" dirty="0">
              <a:latin typeface="Times New Roman" panose="02020603050405020304" pitchFamily="18" charset="0"/>
              <a:ea typeface="微软雅黑" panose="020B0503020204020204" pitchFamily="34" charset="-122"/>
            </a:endParaRPr>
          </a:p>
        </p:txBody>
      </p:sp>
      <p:pic>
        <p:nvPicPr>
          <p:cNvPr id="10" name="图片 9" descr="3732085"/>
          <p:cNvPicPr>
            <a:picLocks noChangeAspect="1"/>
          </p:cNvPicPr>
          <p:nvPr/>
        </p:nvPicPr>
        <p:blipFill>
          <a:blip r:embed="rId3"/>
          <a:stretch>
            <a:fillRect/>
          </a:stretch>
        </p:blipFill>
        <p:spPr>
          <a:xfrm>
            <a:off x="983615" y="4942205"/>
            <a:ext cx="521335" cy="478155"/>
          </a:xfrm>
          <a:prstGeom prst="rect">
            <a:avLst/>
          </a:prstGeom>
        </p:spPr>
      </p:pic>
      <p:sp>
        <p:nvSpPr>
          <p:cNvPr id="11" name="文本框 10"/>
          <p:cNvSpPr txBox="1"/>
          <p:nvPr/>
        </p:nvSpPr>
        <p:spPr>
          <a:xfrm>
            <a:off x="6157595" y="5015230"/>
            <a:ext cx="4940935" cy="478155"/>
          </a:xfrm>
          <a:prstGeom prst="rect">
            <a:avLst/>
          </a:prstGeom>
          <a:noFill/>
        </p:spPr>
        <p:txBody>
          <a:bodyPr wrap="square" rtlCol="0" anchor="t">
            <a:spAutoFit/>
          </a:bodyPr>
          <a:p>
            <a:pPr marL="285750" lvl="0" indent="-285750" algn="just">
              <a:lnSpc>
                <a:spcPct val="140000"/>
              </a:lnSpc>
              <a:spcAft>
                <a:spcPts val="600"/>
              </a:spcAft>
              <a:buClr>
                <a:srgbClr val="231D24"/>
              </a:buClr>
              <a:buSzTx/>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sym typeface="+mn-ea"/>
              </a:rPr>
              <a:t>推进医学技术创新</a:t>
            </a:r>
            <a:endParaRPr lang="zh-CN" altLang="en-US" sz="1800" dirty="0">
              <a:latin typeface="Times New Roman" panose="02020603050405020304" pitchFamily="18" charset="0"/>
              <a:ea typeface="微软雅黑" panose="020B0503020204020204" pitchFamily="34" charset="-122"/>
              <a:sym typeface="+mn-ea"/>
            </a:endParaRPr>
          </a:p>
        </p:txBody>
      </p:sp>
      <p:sp>
        <p:nvSpPr>
          <p:cNvPr id="12" name="文本框 11"/>
          <p:cNvSpPr txBox="1"/>
          <p:nvPr/>
        </p:nvSpPr>
        <p:spPr>
          <a:xfrm>
            <a:off x="1558925" y="5663565"/>
            <a:ext cx="4940935" cy="478155"/>
          </a:xfrm>
          <a:prstGeom prst="rect">
            <a:avLst/>
          </a:prstGeom>
          <a:noFill/>
        </p:spPr>
        <p:txBody>
          <a:bodyPr wrap="square" rtlCol="0" anchor="t">
            <a:spAutoFit/>
          </a:bodyPr>
          <a:p>
            <a:pPr marL="285750" indent="-285750" algn="just" fontAlgn="auto">
              <a:lnSpc>
                <a:spcPct val="140000"/>
              </a:lnSpc>
              <a:spcAft>
                <a:spcPts val="600"/>
              </a:spcAft>
              <a:buClr>
                <a:srgbClr val="231D24"/>
              </a:buClr>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sym typeface="+mn-ea"/>
              </a:rPr>
              <a:t>推进医疗服务模式创新</a:t>
            </a:r>
            <a:endParaRPr lang="zh-CN" altLang="en-US" sz="1800" dirty="0">
              <a:latin typeface="Times New Roman" panose="02020603050405020304" pitchFamily="18" charset="0"/>
              <a:ea typeface="微软雅黑" panose="020B0503020204020204" pitchFamily="34" charset="-122"/>
              <a:sym typeface="+mn-ea"/>
            </a:endParaRPr>
          </a:p>
        </p:txBody>
      </p:sp>
      <p:sp>
        <p:nvSpPr>
          <p:cNvPr id="13" name="文本框 12"/>
          <p:cNvSpPr txBox="1"/>
          <p:nvPr/>
        </p:nvSpPr>
        <p:spPr>
          <a:xfrm>
            <a:off x="6196330" y="5663565"/>
            <a:ext cx="4940935" cy="478155"/>
          </a:xfrm>
          <a:prstGeom prst="rect">
            <a:avLst/>
          </a:prstGeom>
          <a:noFill/>
        </p:spPr>
        <p:txBody>
          <a:bodyPr wrap="square" rtlCol="0" anchor="t">
            <a:spAutoFit/>
          </a:bodyPr>
          <a:p>
            <a:pPr marL="285750" indent="-285750" algn="just" fontAlgn="auto">
              <a:lnSpc>
                <a:spcPct val="140000"/>
              </a:lnSpc>
              <a:spcAft>
                <a:spcPts val="600"/>
              </a:spcAft>
              <a:buClr>
                <a:srgbClr val="231D24"/>
              </a:buClr>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sym typeface="+mn-ea"/>
              </a:rPr>
              <a:t>强化信息化支撑作用</a:t>
            </a:r>
            <a:endParaRPr lang="zh-CN" altLang="en-US" sz="1800" dirty="0">
              <a:latin typeface="Times New Roman" panose="02020603050405020304" pitchFamily="18" charset="0"/>
              <a:ea typeface="微软雅黑" panose="020B0503020204020204" pitchFamily="34" charset="-122"/>
              <a:sym typeface="+mn-ea"/>
            </a:endParaRPr>
          </a:p>
        </p:txBody>
      </p:sp>
      <p:sp>
        <p:nvSpPr>
          <p:cNvPr id="14" name="矩形 13"/>
          <p:cNvSpPr/>
          <p:nvPr>
            <p:custDataLst>
              <p:tags r:id="rId6"/>
            </p:custDataLst>
          </p:nvPr>
        </p:nvSpPr>
        <p:spPr>
          <a:xfrm>
            <a:off x="767715" y="1931670"/>
            <a:ext cx="11208385" cy="1809619"/>
          </a:xfrm>
          <a:prstGeom prst="rect">
            <a:avLst/>
          </a:prstGeom>
          <a:solidFill>
            <a:srgbClr val="F2F2F2"/>
          </a:solidFill>
          <a:ln>
            <a:noFill/>
          </a:ln>
          <a:effectLst>
            <a:outerShdw blurRad="190500" algn="ctr" rotWithShape="0">
              <a:prstClr val="black">
                <a:alpha val="40000"/>
              </a:prstClr>
            </a:outerShdw>
          </a:effectLst>
        </p:spPr>
        <p:style>
          <a:lnRef idx="2">
            <a:srgbClr val="1F74AD">
              <a:shade val="50000"/>
            </a:srgbClr>
          </a:lnRef>
          <a:fillRef idx="1">
            <a:srgbClr val="1F74AD"/>
          </a:fillRef>
          <a:effectRef idx="0">
            <a:srgbClr val="1F74AD"/>
          </a:effectRef>
          <a:fontRef idx="minor">
            <a:sysClr val="window" lastClr="FFFFFF"/>
          </a:fontRef>
        </p:style>
        <p:txBody>
          <a:bodyPr rtlCol="0" anchor="ctr"/>
          <a:p>
            <a:pPr algn="ctr"/>
            <a:endParaRPr lang="zh-CN" altLang="en-US"/>
          </a:p>
        </p:txBody>
      </p:sp>
      <p:sp>
        <p:nvSpPr>
          <p:cNvPr id="15" name="文本框 14"/>
          <p:cNvSpPr txBox="1"/>
          <p:nvPr>
            <p:custDataLst>
              <p:tags r:id="rId7"/>
            </p:custDataLst>
          </p:nvPr>
        </p:nvSpPr>
        <p:spPr>
          <a:xfrm>
            <a:off x="1691330" y="2135447"/>
            <a:ext cx="3628614" cy="519445"/>
          </a:xfrm>
          <a:prstGeom prst="rect">
            <a:avLst/>
          </a:prstGeom>
          <a:noFill/>
        </p:spPr>
        <p:txBody>
          <a:bodyPr wrap="square" rtlCol="0" anchor="t" anchorCtr="0">
            <a:noAutofit/>
          </a:bodyPr>
          <a:p>
            <a:pPr marL="285750" lvl="0" indent="-285750" algn="just">
              <a:lnSpc>
                <a:spcPct val="140000"/>
              </a:lnSpc>
              <a:spcAft>
                <a:spcPts val="600"/>
              </a:spcAft>
              <a:buClr>
                <a:srgbClr val="231D24"/>
              </a:buClr>
              <a:buSzTx/>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rPr>
              <a:t>打造国家和省级高水平医院</a:t>
            </a:r>
            <a:endParaRPr lang="zh-CN" altLang="en-US" sz="1800" dirty="0">
              <a:latin typeface="Times New Roman" panose="02020603050405020304" pitchFamily="18" charset="0"/>
              <a:ea typeface="微软雅黑" panose="020B0503020204020204" pitchFamily="34" charset="-122"/>
            </a:endParaRPr>
          </a:p>
          <a:p>
            <a:pPr lvl="0" indent="0" algn="just">
              <a:lnSpc>
                <a:spcPct val="140000"/>
              </a:lnSpc>
              <a:spcAft>
                <a:spcPts val="600"/>
              </a:spcAft>
              <a:buClr>
                <a:srgbClr val="231D24"/>
              </a:buClr>
              <a:buSzTx/>
              <a:buFont typeface="Wingdings" panose="05000000000000000000" charset="0"/>
              <a:buNone/>
            </a:pPr>
            <a:endParaRPr lang="zh-CN" altLang="en-US" sz="1800" dirty="0">
              <a:latin typeface="Times New Roman" panose="02020603050405020304" pitchFamily="18" charset="0"/>
              <a:ea typeface="微软雅黑" panose="020B0503020204020204" pitchFamily="34" charset="-122"/>
            </a:endParaRPr>
          </a:p>
        </p:txBody>
      </p:sp>
      <p:pic>
        <p:nvPicPr>
          <p:cNvPr id="16" name="图片 15" descr="3732085"/>
          <p:cNvPicPr>
            <a:picLocks noChangeAspect="1"/>
          </p:cNvPicPr>
          <p:nvPr/>
        </p:nvPicPr>
        <p:blipFill>
          <a:blip r:embed="rId3"/>
          <a:stretch>
            <a:fillRect/>
          </a:stretch>
        </p:blipFill>
        <p:spPr>
          <a:xfrm>
            <a:off x="1055370" y="2215515"/>
            <a:ext cx="521335" cy="478155"/>
          </a:xfrm>
          <a:prstGeom prst="rect">
            <a:avLst/>
          </a:prstGeom>
        </p:spPr>
      </p:pic>
      <p:sp>
        <p:nvSpPr>
          <p:cNvPr id="17" name="文本框 16"/>
          <p:cNvSpPr txBox="1"/>
          <p:nvPr/>
        </p:nvSpPr>
        <p:spPr>
          <a:xfrm>
            <a:off x="6229350" y="2145030"/>
            <a:ext cx="4940935" cy="478155"/>
          </a:xfrm>
          <a:prstGeom prst="rect">
            <a:avLst/>
          </a:prstGeom>
          <a:noFill/>
        </p:spPr>
        <p:txBody>
          <a:bodyPr wrap="square" rtlCol="0" anchor="t">
            <a:spAutoFit/>
          </a:bodyPr>
          <a:p>
            <a:pPr marL="285750" lvl="0" indent="-285750" algn="just">
              <a:lnSpc>
                <a:spcPct val="140000"/>
              </a:lnSpc>
              <a:spcAft>
                <a:spcPts val="600"/>
              </a:spcAft>
              <a:buClr>
                <a:srgbClr val="231D24"/>
              </a:buClr>
              <a:buSzTx/>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sym typeface="+mn-ea"/>
              </a:rPr>
              <a:t>发挥公立医院在城市医疗集团中的牵头作用</a:t>
            </a:r>
            <a:endParaRPr lang="zh-CN" altLang="en-US" sz="1800" dirty="0">
              <a:latin typeface="Times New Roman" panose="02020603050405020304" pitchFamily="18" charset="0"/>
              <a:ea typeface="微软雅黑" panose="020B0503020204020204" pitchFamily="34" charset="-122"/>
              <a:sym typeface="+mn-ea"/>
            </a:endParaRPr>
          </a:p>
        </p:txBody>
      </p:sp>
      <p:sp>
        <p:nvSpPr>
          <p:cNvPr id="21" name="文本框 20"/>
          <p:cNvSpPr txBox="1"/>
          <p:nvPr/>
        </p:nvSpPr>
        <p:spPr>
          <a:xfrm>
            <a:off x="1702435" y="2829560"/>
            <a:ext cx="4940935" cy="478155"/>
          </a:xfrm>
          <a:prstGeom prst="rect">
            <a:avLst/>
          </a:prstGeom>
          <a:noFill/>
        </p:spPr>
        <p:txBody>
          <a:bodyPr wrap="square" rtlCol="0" anchor="t">
            <a:spAutoFit/>
          </a:bodyPr>
          <a:p>
            <a:pPr marL="285750" indent="-285750" algn="just" fontAlgn="auto">
              <a:lnSpc>
                <a:spcPct val="140000"/>
              </a:lnSpc>
              <a:spcAft>
                <a:spcPts val="600"/>
              </a:spcAft>
              <a:buClr>
                <a:srgbClr val="231D24"/>
              </a:buClr>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sym typeface="+mn-ea"/>
              </a:rPr>
              <a:t>发挥县级医院在县域医共体中的龙头作用</a:t>
            </a:r>
            <a:endParaRPr lang="zh-CN" altLang="en-US" sz="1800" dirty="0">
              <a:latin typeface="Times New Roman" panose="02020603050405020304" pitchFamily="18" charset="0"/>
              <a:ea typeface="微软雅黑" panose="020B0503020204020204" pitchFamily="34" charset="-122"/>
              <a:sym typeface="+mn-ea"/>
            </a:endParaRPr>
          </a:p>
        </p:txBody>
      </p:sp>
      <p:sp>
        <p:nvSpPr>
          <p:cNvPr id="23" name="文本框 22"/>
          <p:cNvSpPr txBox="1"/>
          <p:nvPr/>
        </p:nvSpPr>
        <p:spPr>
          <a:xfrm>
            <a:off x="6483350" y="2829560"/>
            <a:ext cx="4940935" cy="478155"/>
          </a:xfrm>
          <a:prstGeom prst="rect">
            <a:avLst/>
          </a:prstGeom>
          <a:noFill/>
        </p:spPr>
        <p:txBody>
          <a:bodyPr wrap="square" rtlCol="0" anchor="t">
            <a:spAutoFit/>
          </a:bodyPr>
          <a:p>
            <a:pPr marL="285750" indent="-285750" algn="just" fontAlgn="auto">
              <a:lnSpc>
                <a:spcPct val="140000"/>
              </a:lnSpc>
              <a:spcAft>
                <a:spcPts val="600"/>
              </a:spcAft>
              <a:buClr>
                <a:srgbClr val="231D24"/>
              </a:buClr>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sym typeface="+mn-ea"/>
              </a:rPr>
              <a:t>建立健全分级分层分流的重大疫情救治体系</a:t>
            </a:r>
            <a:endParaRPr lang="zh-CN" altLang="en-US" sz="1800" dirty="0">
              <a:latin typeface="Times New Roman" panose="02020603050405020304" pitchFamily="18" charset="0"/>
              <a:ea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250" advTm="3000"/>
    </mc:Choice>
    <mc:Fallback>
      <p:transition spd="slow" advTm="3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custDataLst>
              <p:tags r:id="rId1"/>
            </p:custDataLst>
          </p:nvPr>
        </p:nvSpPr>
        <p:spPr>
          <a:xfrm>
            <a:off x="784225" y="1948180"/>
            <a:ext cx="11208385" cy="1809619"/>
          </a:xfrm>
          <a:prstGeom prst="rect">
            <a:avLst/>
          </a:prstGeom>
          <a:solidFill>
            <a:srgbClr val="F2F2F2"/>
          </a:solidFill>
          <a:ln>
            <a:noFill/>
          </a:ln>
          <a:effectLst>
            <a:outerShdw blurRad="190500" algn="ctr" rotWithShape="0">
              <a:prstClr val="black">
                <a:alpha val="40000"/>
              </a:prstClr>
            </a:outerShdw>
          </a:effectLst>
        </p:spPr>
        <p:style>
          <a:lnRef idx="2">
            <a:srgbClr val="1F74AD">
              <a:shade val="50000"/>
            </a:srgbClr>
          </a:lnRef>
          <a:fillRef idx="1">
            <a:srgbClr val="1F74AD"/>
          </a:fillRef>
          <a:effectRef idx="0">
            <a:srgbClr val="1F74AD"/>
          </a:effectRef>
          <a:fontRef idx="minor">
            <a:sysClr val="window" lastClr="FFFFFF"/>
          </a:fontRef>
        </p:style>
        <p:txBody>
          <a:bodyPr rtlCol="0" anchor="ctr"/>
          <a:p>
            <a:pPr algn="ctr"/>
            <a:endParaRPr lang="zh-CN" altLang="en-US"/>
          </a:p>
        </p:txBody>
      </p:sp>
      <p:sp>
        <p:nvSpPr>
          <p:cNvPr id="19" name="文本框 18"/>
          <p:cNvSpPr txBox="1"/>
          <p:nvPr>
            <p:custDataLst>
              <p:tags r:id="rId2"/>
            </p:custDataLst>
          </p:nvPr>
        </p:nvSpPr>
        <p:spPr>
          <a:xfrm>
            <a:off x="1564330" y="2151957"/>
            <a:ext cx="3628614" cy="519445"/>
          </a:xfrm>
          <a:prstGeom prst="rect">
            <a:avLst/>
          </a:prstGeom>
          <a:noFill/>
        </p:spPr>
        <p:txBody>
          <a:bodyPr wrap="square" rtlCol="0" anchor="t" anchorCtr="0">
            <a:noAutofit/>
          </a:bodyPr>
          <a:p>
            <a:pPr marL="285750" lvl="0" indent="-285750" algn="just">
              <a:lnSpc>
                <a:spcPct val="140000"/>
              </a:lnSpc>
              <a:spcAft>
                <a:spcPts val="600"/>
              </a:spcAft>
              <a:buClr>
                <a:srgbClr val="231D24"/>
              </a:buClr>
              <a:buSzTx/>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rPr>
              <a:t>打造国家和省级高水平医院</a:t>
            </a:r>
            <a:endParaRPr lang="zh-CN" altLang="en-US" sz="1800" dirty="0">
              <a:latin typeface="Times New Roman" panose="02020603050405020304" pitchFamily="18" charset="0"/>
              <a:ea typeface="微软雅黑" panose="020B0503020204020204" pitchFamily="34" charset="-122"/>
            </a:endParaRPr>
          </a:p>
          <a:p>
            <a:pPr lvl="0" indent="0" algn="just">
              <a:lnSpc>
                <a:spcPct val="140000"/>
              </a:lnSpc>
              <a:spcAft>
                <a:spcPts val="600"/>
              </a:spcAft>
              <a:buClr>
                <a:srgbClr val="231D24"/>
              </a:buClr>
              <a:buSzTx/>
              <a:buFont typeface="Wingdings" panose="05000000000000000000" charset="0"/>
              <a:buNone/>
            </a:pPr>
            <a:endParaRPr lang="zh-CN" altLang="en-US" sz="1800" dirty="0">
              <a:latin typeface="Times New Roman" panose="02020603050405020304" pitchFamily="18" charset="0"/>
              <a:ea typeface="微软雅黑" panose="020B0503020204020204" pitchFamily="34" charset="-122"/>
            </a:endParaRPr>
          </a:p>
        </p:txBody>
      </p:sp>
      <p:pic>
        <p:nvPicPr>
          <p:cNvPr id="20" name="图片 19" descr="3732085"/>
          <p:cNvPicPr>
            <a:picLocks noChangeAspect="1"/>
          </p:cNvPicPr>
          <p:nvPr/>
        </p:nvPicPr>
        <p:blipFill>
          <a:blip r:embed="rId3"/>
          <a:stretch>
            <a:fillRect/>
          </a:stretch>
        </p:blipFill>
        <p:spPr>
          <a:xfrm>
            <a:off x="928370" y="2088515"/>
            <a:ext cx="521335" cy="478155"/>
          </a:xfrm>
          <a:prstGeom prst="rect">
            <a:avLst/>
          </a:prstGeom>
        </p:spPr>
      </p:pic>
      <p:sp>
        <p:nvSpPr>
          <p:cNvPr id="22" name="文本框 21"/>
          <p:cNvSpPr txBox="1"/>
          <p:nvPr/>
        </p:nvSpPr>
        <p:spPr>
          <a:xfrm>
            <a:off x="6102350" y="2161540"/>
            <a:ext cx="4940935" cy="478155"/>
          </a:xfrm>
          <a:prstGeom prst="rect">
            <a:avLst/>
          </a:prstGeom>
          <a:noFill/>
        </p:spPr>
        <p:txBody>
          <a:bodyPr wrap="square" rtlCol="0" anchor="t">
            <a:spAutoFit/>
          </a:bodyPr>
          <a:p>
            <a:pPr marL="285750" lvl="0" indent="-285750" algn="just">
              <a:lnSpc>
                <a:spcPct val="140000"/>
              </a:lnSpc>
              <a:spcAft>
                <a:spcPts val="600"/>
              </a:spcAft>
              <a:buClr>
                <a:srgbClr val="231D24"/>
              </a:buClr>
              <a:buSzTx/>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sym typeface="+mn-ea"/>
              </a:rPr>
              <a:t>发挥公立医院在城市医疗集团中的牵头作用</a:t>
            </a:r>
            <a:endParaRPr lang="zh-CN" altLang="en-US" sz="1800" dirty="0">
              <a:latin typeface="Times New Roman" panose="02020603050405020304" pitchFamily="18" charset="0"/>
              <a:ea typeface="微软雅黑" panose="020B0503020204020204" pitchFamily="34" charset="-122"/>
              <a:sym typeface="+mn-ea"/>
            </a:endParaRPr>
          </a:p>
        </p:txBody>
      </p:sp>
      <p:sp>
        <p:nvSpPr>
          <p:cNvPr id="2" name="文本框 1"/>
          <p:cNvSpPr txBox="1"/>
          <p:nvPr/>
        </p:nvSpPr>
        <p:spPr>
          <a:xfrm>
            <a:off x="610235" y="1091565"/>
            <a:ext cx="6268720" cy="510185"/>
          </a:xfrm>
          <a:prstGeom prst="roundRect">
            <a:avLst/>
          </a:prstGeom>
          <a:solidFill>
            <a:srgbClr val="1F4E79"/>
          </a:solidFill>
          <a:ln w="9525">
            <a:noFill/>
          </a:ln>
          <a:effectLst>
            <a:outerShdw blurRad="63500" sx="102000" sy="102000" algn="ctr" rotWithShape="0">
              <a:prstClr val="black">
                <a:alpha val="40000"/>
              </a:prstClr>
            </a:outerShdw>
          </a:effectLst>
        </p:spPr>
        <p:txBody>
          <a:bodyPr wrap="square">
            <a:spAutoFit/>
          </a:bodyPr>
          <a:p>
            <a:pPr indent="0" algn="ctr">
              <a:buFont typeface="Wingdings" panose="05000000000000000000" charset="0"/>
              <a:buNone/>
            </a:pPr>
            <a:r>
              <a:rPr sz="2400" b="1" spc="160" dirty="0">
                <a:solidFill>
                  <a:schemeClr val="bg1"/>
                </a:solidFill>
                <a:latin typeface="微软雅黑" panose="020B0503020204020204" pitchFamily="34" charset="-122"/>
                <a:ea typeface="微软雅黑" panose="020B0503020204020204" pitchFamily="34" charset="-122"/>
                <a:sym typeface="+mn-ea"/>
              </a:rPr>
              <a:t>提升公立医院高质量发展新效能</a:t>
            </a:r>
            <a:endParaRPr sz="2400" b="1" spc="160" dirty="0">
              <a:solidFill>
                <a:schemeClr val="bg1"/>
              </a:solidFill>
              <a:latin typeface="微软雅黑" panose="020B0503020204020204" pitchFamily="34" charset="-122"/>
              <a:ea typeface="微软雅黑" panose="020B0503020204020204" pitchFamily="34" charset="-122"/>
              <a:sym typeface="+mn-ea"/>
            </a:endParaRPr>
          </a:p>
        </p:txBody>
      </p:sp>
      <p:sp>
        <p:nvSpPr>
          <p:cNvPr id="3" name="文本框 2"/>
          <p:cNvSpPr txBox="1"/>
          <p:nvPr/>
        </p:nvSpPr>
        <p:spPr>
          <a:xfrm>
            <a:off x="495935" y="4061460"/>
            <a:ext cx="6268720" cy="510185"/>
          </a:xfrm>
          <a:prstGeom prst="roundRect">
            <a:avLst/>
          </a:prstGeom>
          <a:solidFill>
            <a:srgbClr val="1F4E79"/>
          </a:solidFill>
          <a:ln w="9525">
            <a:noFill/>
          </a:ln>
          <a:effectLst>
            <a:outerShdw blurRad="63500" sx="102000" sy="102000" algn="ctr" rotWithShape="0">
              <a:prstClr val="black">
                <a:alpha val="40000"/>
              </a:prstClr>
            </a:outerShdw>
          </a:effectLst>
        </p:spPr>
        <p:txBody>
          <a:bodyPr wrap="square">
            <a:spAutoFit/>
          </a:bodyPr>
          <a:p>
            <a:pPr indent="0" algn="ctr">
              <a:buFont typeface="Wingdings" panose="05000000000000000000" charset="0"/>
              <a:buNone/>
            </a:pPr>
            <a:r>
              <a:rPr sz="2400" b="1" spc="160" dirty="0">
                <a:solidFill>
                  <a:schemeClr val="bg1"/>
                </a:solidFill>
                <a:latin typeface="微软雅黑" panose="020B0503020204020204" pitchFamily="34" charset="-122"/>
                <a:ea typeface="微软雅黑" panose="020B0503020204020204" pitchFamily="34" charset="-122"/>
                <a:sym typeface="+mn-ea"/>
              </a:rPr>
              <a:t>激活公立医院高质量发展新动力</a:t>
            </a:r>
            <a:endParaRPr sz="2400" b="1" spc="160" dirty="0">
              <a:solidFill>
                <a:schemeClr val="bg1"/>
              </a:solidFill>
              <a:latin typeface="微软雅黑" panose="020B0503020204020204" pitchFamily="34" charset="-122"/>
              <a:ea typeface="微软雅黑" panose="020B0503020204020204" pitchFamily="34" charset="-122"/>
              <a:sym typeface="+mn-ea"/>
            </a:endParaRPr>
          </a:p>
        </p:txBody>
      </p:sp>
      <p:sp>
        <p:nvSpPr>
          <p:cNvPr id="6" name="文本框 5"/>
          <p:cNvSpPr txBox="1"/>
          <p:nvPr/>
        </p:nvSpPr>
        <p:spPr>
          <a:xfrm>
            <a:off x="1360170" y="3025140"/>
            <a:ext cx="4940935" cy="478155"/>
          </a:xfrm>
          <a:prstGeom prst="rect">
            <a:avLst/>
          </a:prstGeom>
          <a:noFill/>
        </p:spPr>
        <p:txBody>
          <a:bodyPr wrap="square" rtlCol="0" anchor="t">
            <a:spAutoFit/>
          </a:bodyPr>
          <a:p>
            <a:pPr marL="285750" indent="-285750" algn="just" fontAlgn="auto">
              <a:lnSpc>
                <a:spcPct val="140000"/>
              </a:lnSpc>
              <a:spcAft>
                <a:spcPts val="600"/>
              </a:spcAft>
              <a:buClr>
                <a:srgbClr val="231D24"/>
              </a:buClr>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sym typeface="+mn-ea"/>
              </a:rPr>
              <a:t>发挥县级医院在县域医共体中的龙头作用</a:t>
            </a:r>
            <a:endParaRPr lang="zh-CN" altLang="en-US" sz="1800" dirty="0">
              <a:latin typeface="Times New Roman" panose="02020603050405020304" pitchFamily="18" charset="0"/>
              <a:ea typeface="微软雅黑" panose="020B0503020204020204" pitchFamily="34" charset="-122"/>
              <a:sym typeface="+mn-ea"/>
            </a:endParaRPr>
          </a:p>
        </p:txBody>
      </p:sp>
      <p:sp>
        <p:nvSpPr>
          <p:cNvPr id="7" name="文本框 6"/>
          <p:cNvSpPr txBox="1"/>
          <p:nvPr/>
        </p:nvSpPr>
        <p:spPr>
          <a:xfrm>
            <a:off x="6356350" y="2989580"/>
            <a:ext cx="4940935" cy="478155"/>
          </a:xfrm>
          <a:prstGeom prst="rect">
            <a:avLst/>
          </a:prstGeom>
          <a:noFill/>
        </p:spPr>
        <p:txBody>
          <a:bodyPr wrap="square" rtlCol="0" anchor="t">
            <a:spAutoFit/>
          </a:bodyPr>
          <a:p>
            <a:pPr marL="285750" indent="-285750" algn="just" fontAlgn="auto">
              <a:lnSpc>
                <a:spcPct val="140000"/>
              </a:lnSpc>
              <a:spcAft>
                <a:spcPts val="600"/>
              </a:spcAft>
              <a:buClr>
                <a:srgbClr val="231D24"/>
              </a:buClr>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sym typeface="+mn-ea"/>
              </a:rPr>
              <a:t>建立健全分级分层分流的重大疫情救治体系</a:t>
            </a:r>
            <a:endParaRPr lang="zh-CN" altLang="en-US" sz="1800" dirty="0">
              <a:latin typeface="Times New Roman" panose="02020603050405020304" pitchFamily="18" charset="0"/>
              <a:ea typeface="微软雅黑" panose="020B0503020204020204" pitchFamily="34" charset="-122"/>
              <a:sym typeface="+mn-ea"/>
            </a:endParaRPr>
          </a:p>
        </p:txBody>
      </p:sp>
      <p:sp>
        <p:nvSpPr>
          <p:cNvPr id="8" name="矩形 7"/>
          <p:cNvSpPr/>
          <p:nvPr>
            <p:custDataLst>
              <p:tags r:id="rId4"/>
            </p:custDataLst>
          </p:nvPr>
        </p:nvSpPr>
        <p:spPr>
          <a:xfrm>
            <a:off x="839470" y="4801870"/>
            <a:ext cx="11208385" cy="1809619"/>
          </a:xfrm>
          <a:prstGeom prst="rect">
            <a:avLst/>
          </a:prstGeom>
          <a:solidFill>
            <a:srgbClr val="F2F2F2"/>
          </a:solidFill>
          <a:ln>
            <a:noFill/>
          </a:ln>
          <a:effectLst>
            <a:outerShdw blurRad="190500" algn="ctr" rotWithShape="0">
              <a:prstClr val="black">
                <a:alpha val="40000"/>
              </a:prstClr>
            </a:outerShdw>
          </a:effectLst>
        </p:spPr>
        <p:style>
          <a:lnRef idx="2">
            <a:srgbClr val="1F74AD">
              <a:shade val="50000"/>
            </a:srgbClr>
          </a:lnRef>
          <a:fillRef idx="1">
            <a:srgbClr val="1F74AD"/>
          </a:fillRef>
          <a:effectRef idx="0">
            <a:srgbClr val="1F74AD"/>
          </a:effectRef>
          <a:fontRef idx="minor">
            <a:sysClr val="window" lastClr="FFFFFF"/>
          </a:fontRef>
        </p:style>
        <p:txBody>
          <a:bodyPr rtlCol="0" anchor="ctr"/>
          <a:p>
            <a:pPr algn="ctr"/>
            <a:endParaRPr lang="zh-CN" altLang="en-US"/>
          </a:p>
        </p:txBody>
      </p:sp>
      <p:sp>
        <p:nvSpPr>
          <p:cNvPr id="9" name="文本框 8"/>
          <p:cNvSpPr txBox="1"/>
          <p:nvPr>
            <p:custDataLst>
              <p:tags r:id="rId5"/>
            </p:custDataLst>
          </p:nvPr>
        </p:nvSpPr>
        <p:spPr>
          <a:xfrm>
            <a:off x="1619575" y="5114290"/>
            <a:ext cx="3628614" cy="519430"/>
          </a:xfrm>
          <a:prstGeom prst="rect">
            <a:avLst/>
          </a:prstGeom>
          <a:noFill/>
        </p:spPr>
        <p:txBody>
          <a:bodyPr wrap="square" rtlCol="0" anchor="t" anchorCtr="0">
            <a:noAutofit/>
          </a:bodyPr>
          <a:p>
            <a:pPr marL="285750" lvl="0" indent="-285750" algn="just">
              <a:lnSpc>
                <a:spcPct val="140000"/>
              </a:lnSpc>
              <a:spcAft>
                <a:spcPts val="600"/>
              </a:spcAft>
              <a:buClr>
                <a:srgbClr val="231D24"/>
              </a:buClr>
              <a:buSzTx/>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rPr>
              <a:t>改革人事管理制度</a:t>
            </a:r>
            <a:endParaRPr lang="zh-CN" altLang="en-US" sz="1800" dirty="0">
              <a:latin typeface="Times New Roman" panose="02020603050405020304" pitchFamily="18" charset="0"/>
              <a:ea typeface="微软雅黑" panose="020B0503020204020204" pitchFamily="34" charset="-122"/>
            </a:endParaRPr>
          </a:p>
        </p:txBody>
      </p:sp>
      <p:pic>
        <p:nvPicPr>
          <p:cNvPr id="10" name="图片 9" descr="3732085"/>
          <p:cNvPicPr>
            <a:picLocks noChangeAspect="1"/>
          </p:cNvPicPr>
          <p:nvPr/>
        </p:nvPicPr>
        <p:blipFill>
          <a:blip r:embed="rId3"/>
          <a:stretch>
            <a:fillRect/>
          </a:stretch>
        </p:blipFill>
        <p:spPr>
          <a:xfrm>
            <a:off x="983615" y="4942205"/>
            <a:ext cx="521335" cy="478155"/>
          </a:xfrm>
          <a:prstGeom prst="rect">
            <a:avLst/>
          </a:prstGeom>
        </p:spPr>
      </p:pic>
      <p:sp>
        <p:nvSpPr>
          <p:cNvPr id="11" name="文本框 10"/>
          <p:cNvSpPr txBox="1"/>
          <p:nvPr/>
        </p:nvSpPr>
        <p:spPr>
          <a:xfrm>
            <a:off x="4499524" y="5114290"/>
            <a:ext cx="3371215" cy="478155"/>
          </a:xfrm>
          <a:prstGeom prst="rect">
            <a:avLst/>
          </a:prstGeom>
          <a:noFill/>
        </p:spPr>
        <p:txBody>
          <a:bodyPr wrap="square" rtlCol="0" anchor="t">
            <a:spAutoFit/>
          </a:bodyPr>
          <a:p>
            <a:pPr marL="285750" lvl="0" indent="-285750" algn="just">
              <a:lnSpc>
                <a:spcPct val="140000"/>
              </a:lnSpc>
              <a:spcAft>
                <a:spcPts val="600"/>
              </a:spcAft>
              <a:buClr>
                <a:srgbClr val="231D24"/>
              </a:buClr>
              <a:buSzTx/>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sym typeface="+mn-ea"/>
              </a:rPr>
              <a:t>改革薪酬分配制度</a:t>
            </a:r>
            <a:endParaRPr lang="zh-CN" altLang="en-US" sz="1800" dirty="0">
              <a:latin typeface="Times New Roman" panose="02020603050405020304" pitchFamily="18" charset="0"/>
              <a:ea typeface="微软雅黑" panose="020B0503020204020204" pitchFamily="34" charset="-122"/>
              <a:sym typeface="+mn-ea"/>
            </a:endParaRPr>
          </a:p>
        </p:txBody>
      </p:sp>
      <p:sp>
        <p:nvSpPr>
          <p:cNvPr id="12" name="文本框 11"/>
          <p:cNvSpPr txBox="1"/>
          <p:nvPr/>
        </p:nvSpPr>
        <p:spPr>
          <a:xfrm>
            <a:off x="7122074" y="5114290"/>
            <a:ext cx="3301365" cy="478155"/>
          </a:xfrm>
          <a:prstGeom prst="rect">
            <a:avLst/>
          </a:prstGeom>
          <a:noFill/>
        </p:spPr>
        <p:txBody>
          <a:bodyPr wrap="square" rtlCol="0" anchor="t">
            <a:spAutoFit/>
          </a:bodyPr>
          <a:p>
            <a:pPr marL="285750" indent="-285750" algn="just" fontAlgn="auto">
              <a:lnSpc>
                <a:spcPct val="140000"/>
              </a:lnSpc>
              <a:spcAft>
                <a:spcPts val="600"/>
              </a:spcAft>
              <a:buClr>
                <a:srgbClr val="231D24"/>
              </a:buClr>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sym typeface="+mn-ea"/>
              </a:rPr>
              <a:t>健全医务人员培养评价制度</a:t>
            </a:r>
            <a:endParaRPr lang="zh-CN" altLang="en-US" sz="1800" dirty="0">
              <a:latin typeface="Times New Roman" panose="02020603050405020304" pitchFamily="18" charset="0"/>
              <a:ea typeface="微软雅黑" panose="020B0503020204020204" pitchFamily="34" charset="-122"/>
              <a:sym typeface="+mn-ea"/>
            </a:endParaRPr>
          </a:p>
        </p:txBody>
      </p:sp>
      <p:sp>
        <p:nvSpPr>
          <p:cNvPr id="13" name="文本框 12"/>
          <p:cNvSpPr txBox="1"/>
          <p:nvPr/>
        </p:nvSpPr>
        <p:spPr>
          <a:xfrm>
            <a:off x="1587500" y="5801360"/>
            <a:ext cx="4247515" cy="478155"/>
          </a:xfrm>
          <a:prstGeom prst="rect">
            <a:avLst/>
          </a:prstGeom>
          <a:noFill/>
        </p:spPr>
        <p:txBody>
          <a:bodyPr wrap="square" rtlCol="0" anchor="t">
            <a:spAutoFit/>
          </a:bodyPr>
          <a:p>
            <a:pPr marL="285750" indent="-285750" algn="just" fontAlgn="auto">
              <a:lnSpc>
                <a:spcPct val="140000"/>
              </a:lnSpc>
              <a:spcAft>
                <a:spcPts val="600"/>
              </a:spcAft>
              <a:buClr>
                <a:srgbClr val="231D24"/>
              </a:buClr>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sym typeface="+mn-ea"/>
              </a:rPr>
              <a:t>深化医疗服务价格改革</a:t>
            </a:r>
            <a:endParaRPr lang="zh-CN" altLang="en-US" sz="1800" dirty="0">
              <a:latin typeface="Times New Roman" panose="02020603050405020304" pitchFamily="18" charset="0"/>
              <a:ea typeface="微软雅黑" panose="020B0503020204020204" pitchFamily="34" charset="-122"/>
              <a:sym typeface="+mn-ea"/>
            </a:endParaRPr>
          </a:p>
        </p:txBody>
      </p:sp>
      <p:sp>
        <p:nvSpPr>
          <p:cNvPr id="14" name="矩形 13"/>
          <p:cNvSpPr/>
          <p:nvPr>
            <p:custDataLst>
              <p:tags r:id="rId6"/>
            </p:custDataLst>
          </p:nvPr>
        </p:nvSpPr>
        <p:spPr>
          <a:xfrm>
            <a:off x="767715" y="1931670"/>
            <a:ext cx="11208385" cy="1809619"/>
          </a:xfrm>
          <a:prstGeom prst="rect">
            <a:avLst/>
          </a:prstGeom>
          <a:solidFill>
            <a:srgbClr val="F2F2F2"/>
          </a:solidFill>
          <a:ln>
            <a:noFill/>
          </a:ln>
          <a:effectLst>
            <a:outerShdw blurRad="190500" algn="ctr" rotWithShape="0">
              <a:prstClr val="black">
                <a:alpha val="40000"/>
              </a:prstClr>
            </a:outerShdw>
          </a:effectLst>
        </p:spPr>
        <p:style>
          <a:lnRef idx="2">
            <a:srgbClr val="1F74AD">
              <a:shade val="50000"/>
            </a:srgbClr>
          </a:lnRef>
          <a:fillRef idx="1">
            <a:srgbClr val="1F74AD"/>
          </a:fillRef>
          <a:effectRef idx="0">
            <a:srgbClr val="1F74AD"/>
          </a:effectRef>
          <a:fontRef idx="minor">
            <a:sysClr val="window" lastClr="FFFFFF"/>
          </a:fontRef>
        </p:style>
        <p:txBody>
          <a:bodyPr rtlCol="0" anchor="ctr"/>
          <a:p>
            <a:pPr algn="ctr"/>
            <a:endParaRPr lang="zh-CN" altLang="en-US"/>
          </a:p>
        </p:txBody>
      </p:sp>
      <p:sp>
        <p:nvSpPr>
          <p:cNvPr id="15" name="文本框 14"/>
          <p:cNvSpPr txBox="1"/>
          <p:nvPr>
            <p:custDataLst>
              <p:tags r:id="rId7"/>
            </p:custDataLst>
          </p:nvPr>
        </p:nvSpPr>
        <p:spPr>
          <a:xfrm>
            <a:off x="1691330" y="2135447"/>
            <a:ext cx="3628614" cy="519445"/>
          </a:xfrm>
          <a:prstGeom prst="rect">
            <a:avLst/>
          </a:prstGeom>
          <a:noFill/>
        </p:spPr>
        <p:txBody>
          <a:bodyPr wrap="square" rtlCol="0" anchor="t" anchorCtr="0">
            <a:noAutofit/>
          </a:bodyPr>
          <a:p>
            <a:pPr marL="285750" lvl="0" indent="-285750" algn="just">
              <a:lnSpc>
                <a:spcPct val="140000"/>
              </a:lnSpc>
              <a:spcAft>
                <a:spcPts val="600"/>
              </a:spcAft>
              <a:buClr>
                <a:srgbClr val="231D24"/>
              </a:buClr>
              <a:buSzTx/>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rPr>
              <a:t>健全运行管理体系</a:t>
            </a:r>
            <a:endParaRPr lang="zh-CN" altLang="en-US" sz="1800" dirty="0">
              <a:latin typeface="Times New Roman" panose="02020603050405020304" pitchFamily="18" charset="0"/>
              <a:ea typeface="微软雅黑" panose="020B0503020204020204" pitchFamily="34" charset="-122"/>
            </a:endParaRPr>
          </a:p>
          <a:p>
            <a:pPr lvl="0" indent="0" algn="just">
              <a:lnSpc>
                <a:spcPct val="140000"/>
              </a:lnSpc>
              <a:spcAft>
                <a:spcPts val="600"/>
              </a:spcAft>
              <a:buClr>
                <a:srgbClr val="231D24"/>
              </a:buClr>
              <a:buSzTx/>
              <a:buFont typeface="Wingdings" panose="05000000000000000000" charset="0"/>
              <a:buNone/>
            </a:pPr>
            <a:endParaRPr lang="zh-CN" altLang="en-US" sz="1800" dirty="0">
              <a:latin typeface="Times New Roman" panose="02020603050405020304" pitchFamily="18" charset="0"/>
              <a:ea typeface="微软雅黑" panose="020B0503020204020204" pitchFamily="34" charset="-122"/>
            </a:endParaRPr>
          </a:p>
        </p:txBody>
      </p:sp>
      <p:pic>
        <p:nvPicPr>
          <p:cNvPr id="16" name="图片 15" descr="3732085"/>
          <p:cNvPicPr>
            <a:picLocks noChangeAspect="1"/>
          </p:cNvPicPr>
          <p:nvPr/>
        </p:nvPicPr>
        <p:blipFill>
          <a:blip r:embed="rId3"/>
          <a:stretch>
            <a:fillRect/>
          </a:stretch>
        </p:blipFill>
        <p:spPr>
          <a:xfrm>
            <a:off x="1055370" y="2215515"/>
            <a:ext cx="521335" cy="478155"/>
          </a:xfrm>
          <a:prstGeom prst="rect">
            <a:avLst/>
          </a:prstGeom>
        </p:spPr>
      </p:pic>
      <p:sp>
        <p:nvSpPr>
          <p:cNvPr id="17" name="文本框 16"/>
          <p:cNvSpPr txBox="1"/>
          <p:nvPr/>
        </p:nvSpPr>
        <p:spPr>
          <a:xfrm>
            <a:off x="6229350" y="2145030"/>
            <a:ext cx="4940935" cy="478155"/>
          </a:xfrm>
          <a:prstGeom prst="rect">
            <a:avLst/>
          </a:prstGeom>
          <a:noFill/>
        </p:spPr>
        <p:txBody>
          <a:bodyPr wrap="square" rtlCol="0" anchor="t">
            <a:spAutoFit/>
          </a:bodyPr>
          <a:p>
            <a:pPr marL="285750" lvl="0" indent="-285750" algn="just">
              <a:lnSpc>
                <a:spcPct val="140000"/>
              </a:lnSpc>
              <a:spcAft>
                <a:spcPts val="600"/>
              </a:spcAft>
              <a:buClr>
                <a:srgbClr val="231D24"/>
              </a:buClr>
              <a:buSzTx/>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sym typeface="+mn-ea"/>
              </a:rPr>
              <a:t>加强全面预算管理</a:t>
            </a:r>
            <a:endParaRPr lang="zh-CN" altLang="en-US" sz="1800" dirty="0">
              <a:latin typeface="Times New Roman" panose="02020603050405020304" pitchFamily="18" charset="0"/>
              <a:ea typeface="微软雅黑" panose="020B0503020204020204" pitchFamily="34" charset="-122"/>
              <a:sym typeface="+mn-ea"/>
            </a:endParaRPr>
          </a:p>
        </p:txBody>
      </p:sp>
      <p:sp>
        <p:nvSpPr>
          <p:cNvPr id="21" name="文本框 20"/>
          <p:cNvSpPr txBox="1"/>
          <p:nvPr/>
        </p:nvSpPr>
        <p:spPr>
          <a:xfrm>
            <a:off x="1702435" y="2793365"/>
            <a:ext cx="4940935" cy="478155"/>
          </a:xfrm>
          <a:prstGeom prst="rect">
            <a:avLst/>
          </a:prstGeom>
          <a:noFill/>
        </p:spPr>
        <p:txBody>
          <a:bodyPr wrap="square" rtlCol="0" anchor="t">
            <a:spAutoFit/>
          </a:bodyPr>
          <a:p>
            <a:pPr marL="285750" indent="-285750" algn="just" fontAlgn="auto">
              <a:lnSpc>
                <a:spcPct val="140000"/>
              </a:lnSpc>
              <a:spcAft>
                <a:spcPts val="600"/>
              </a:spcAft>
              <a:buClr>
                <a:srgbClr val="231D24"/>
              </a:buClr>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sym typeface="+mn-ea"/>
              </a:rPr>
              <a:t>完善内部控制制度</a:t>
            </a:r>
            <a:endParaRPr lang="zh-CN" altLang="en-US" sz="1800" dirty="0">
              <a:latin typeface="Times New Roman" panose="02020603050405020304" pitchFamily="18" charset="0"/>
              <a:ea typeface="微软雅黑" panose="020B0503020204020204" pitchFamily="34" charset="-122"/>
              <a:sym typeface="+mn-ea"/>
            </a:endParaRPr>
          </a:p>
        </p:txBody>
      </p:sp>
      <p:sp>
        <p:nvSpPr>
          <p:cNvPr id="23" name="文本框 22"/>
          <p:cNvSpPr txBox="1"/>
          <p:nvPr/>
        </p:nvSpPr>
        <p:spPr>
          <a:xfrm>
            <a:off x="6196330" y="2757805"/>
            <a:ext cx="4940935" cy="478155"/>
          </a:xfrm>
          <a:prstGeom prst="rect">
            <a:avLst/>
          </a:prstGeom>
          <a:noFill/>
        </p:spPr>
        <p:txBody>
          <a:bodyPr wrap="square" rtlCol="0" anchor="t">
            <a:spAutoFit/>
          </a:bodyPr>
          <a:p>
            <a:pPr marL="285750" indent="-285750" algn="just" fontAlgn="auto">
              <a:lnSpc>
                <a:spcPct val="140000"/>
              </a:lnSpc>
              <a:spcAft>
                <a:spcPts val="600"/>
              </a:spcAft>
              <a:buClr>
                <a:srgbClr val="231D24"/>
              </a:buClr>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sym typeface="+mn-ea"/>
              </a:rPr>
              <a:t>健全绩效评价机制</a:t>
            </a:r>
            <a:endParaRPr lang="zh-CN" altLang="en-US" sz="1800" dirty="0">
              <a:latin typeface="Times New Roman" panose="02020603050405020304" pitchFamily="18" charset="0"/>
              <a:ea typeface="微软雅黑" panose="020B0503020204020204" pitchFamily="34" charset="-122"/>
              <a:sym typeface="+mn-ea"/>
            </a:endParaRPr>
          </a:p>
        </p:txBody>
      </p:sp>
      <p:sp>
        <p:nvSpPr>
          <p:cNvPr id="25" name="文本框 24"/>
          <p:cNvSpPr txBox="1"/>
          <p:nvPr/>
        </p:nvSpPr>
        <p:spPr>
          <a:xfrm>
            <a:off x="4943475" y="5784850"/>
            <a:ext cx="4247515" cy="478155"/>
          </a:xfrm>
          <a:prstGeom prst="rect">
            <a:avLst/>
          </a:prstGeom>
          <a:noFill/>
        </p:spPr>
        <p:txBody>
          <a:bodyPr wrap="square" rtlCol="0" anchor="t">
            <a:spAutoFit/>
          </a:bodyPr>
          <a:p>
            <a:pPr marL="285750" indent="-285750" algn="just" fontAlgn="auto">
              <a:lnSpc>
                <a:spcPct val="140000"/>
              </a:lnSpc>
              <a:spcAft>
                <a:spcPts val="600"/>
              </a:spcAft>
              <a:buClr>
                <a:srgbClr val="231D24"/>
              </a:buClr>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sym typeface="+mn-ea"/>
              </a:rPr>
              <a:t>深化医保支付方式改革</a:t>
            </a:r>
            <a:endParaRPr lang="zh-CN" altLang="en-US" sz="1800" dirty="0">
              <a:latin typeface="Times New Roman" panose="02020603050405020304" pitchFamily="18" charset="0"/>
              <a:ea typeface="微软雅黑" panose="020B0503020204020204" pitchFamily="34" charset="-122"/>
              <a:sym typeface="+mn-ea"/>
            </a:endParaRPr>
          </a:p>
        </p:txBody>
      </p:sp>
      <p:sp>
        <p:nvSpPr>
          <p:cNvPr id="26" name="Title 1"/>
          <p:cNvSpPr txBox="1"/>
          <p:nvPr/>
        </p:nvSpPr>
        <p:spPr>
          <a:xfrm>
            <a:off x="1170305" y="295275"/>
            <a:ext cx="7839710" cy="531495"/>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buClrTx/>
              <a:buSzTx/>
              <a:buFontTx/>
            </a:pPr>
            <a:r>
              <a:rPr lang="zh-CN" altLang="en-US" sz="3600" b="1" dirty="0">
                <a:solidFill>
                  <a:schemeClr val="tx1"/>
                </a:solidFill>
                <a:latin typeface="+mn-lt"/>
                <a:ea typeface="+mn-ea"/>
                <a:cs typeface="+mn-ea"/>
                <a:sym typeface="+mn-ea"/>
              </a:rPr>
              <a:t>推动公立医院高质量发展的重点任务</a:t>
            </a:r>
            <a:endParaRPr lang="zh-CN" altLang="en-US" sz="3600" b="1" dirty="0">
              <a:solidFill>
                <a:schemeClr val="tx1"/>
              </a:solidFill>
              <a:latin typeface="+mn-lt"/>
              <a:ea typeface="+mn-ea"/>
              <a:cs typeface="+mn-ea"/>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250" advTm="3000"/>
    </mc:Choice>
    <mc:Fallback>
      <p:transition spd="slow" advTm="3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custDataLst>
              <p:tags r:id="rId1"/>
            </p:custDataLst>
          </p:nvPr>
        </p:nvSpPr>
        <p:spPr>
          <a:xfrm>
            <a:off x="784225" y="1948180"/>
            <a:ext cx="11208385" cy="1809619"/>
          </a:xfrm>
          <a:prstGeom prst="rect">
            <a:avLst/>
          </a:prstGeom>
          <a:solidFill>
            <a:srgbClr val="F2F2F2"/>
          </a:solidFill>
          <a:ln>
            <a:noFill/>
          </a:ln>
          <a:effectLst>
            <a:outerShdw blurRad="190500" algn="ctr" rotWithShape="0">
              <a:prstClr val="black">
                <a:alpha val="40000"/>
              </a:prstClr>
            </a:outerShdw>
          </a:effectLst>
        </p:spPr>
        <p:style>
          <a:lnRef idx="2">
            <a:srgbClr val="1F74AD">
              <a:shade val="50000"/>
            </a:srgbClr>
          </a:lnRef>
          <a:fillRef idx="1">
            <a:srgbClr val="1F74AD"/>
          </a:fillRef>
          <a:effectRef idx="0">
            <a:srgbClr val="1F74AD"/>
          </a:effectRef>
          <a:fontRef idx="minor">
            <a:sysClr val="window" lastClr="FFFFFF"/>
          </a:fontRef>
        </p:style>
        <p:txBody>
          <a:bodyPr rtlCol="0" anchor="ctr"/>
          <a:p>
            <a:pPr algn="ctr"/>
            <a:endParaRPr lang="zh-CN" altLang="en-US"/>
          </a:p>
        </p:txBody>
      </p:sp>
      <p:sp>
        <p:nvSpPr>
          <p:cNvPr id="19" name="文本框 18"/>
          <p:cNvSpPr txBox="1"/>
          <p:nvPr>
            <p:custDataLst>
              <p:tags r:id="rId2"/>
            </p:custDataLst>
          </p:nvPr>
        </p:nvSpPr>
        <p:spPr>
          <a:xfrm>
            <a:off x="1564330" y="2151957"/>
            <a:ext cx="3628614" cy="519445"/>
          </a:xfrm>
          <a:prstGeom prst="rect">
            <a:avLst/>
          </a:prstGeom>
          <a:noFill/>
        </p:spPr>
        <p:txBody>
          <a:bodyPr wrap="square" rtlCol="0" anchor="t" anchorCtr="0">
            <a:noAutofit/>
          </a:bodyPr>
          <a:p>
            <a:pPr marL="285750" lvl="0" indent="-285750" algn="just">
              <a:lnSpc>
                <a:spcPct val="140000"/>
              </a:lnSpc>
              <a:spcAft>
                <a:spcPts val="600"/>
              </a:spcAft>
              <a:buClr>
                <a:srgbClr val="231D24"/>
              </a:buClr>
              <a:buSzTx/>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rPr>
              <a:t>打造国家和省级高水平医院</a:t>
            </a:r>
            <a:endParaRPr lang="zh-CN" altLang="en-US" sz="1800" dirty="0">
              <a:latin typeface="Times New Roman" panose="02020603050405020304" pitchFamily="18" charset="0"/>
              <a:ea typeface="微软雅黑" panose="020B0503020204020204" pitchFamily="34" charset="-122"/>
            </a:endParaRPr>
          </a:p>
          <a:p>
            <a:pPr lvl="0" indent="0" algn="just">
              <a:lnSpc>
                <a:spcPct val="140000"/>
              </a:lnSpc>
              <a:spcAft>
                <a:spcPts val="600"/>
              </a:spcAft>
              <a:buClr>
                <a:srgbClr val="231D24"/>
              </a:buClr>
              <a:buSzTx/>
              <a:buFont typeface="Wingdings" panose="05000000000000000000" charset="0"/>
              <a:buNone/>
            </a:pPr>
            <a:endParaRPr lang="zh-CN" altLang="en-US" sz="1800" dirty="0">
              <a:latin typeface="Times New Roman" panose="02020603050405020304" pitchFamily="18" charset="0"/>
              <a:ea typeface="微软雅黑" panose="020B0503020204020204" pitchFamily="34" charset="-122"/>
            </a:endParaRPr>
          </a:p>
        </p:txBody>
      </p:sp>
      <p:pic>
        <p:nvPicPr>
          <p:cNvPr id="20" name="图片 19" descr="3732085"/>
          <p:cNvPicPr>
            <a:picLocks noChangeAspect="1"/>
          </p:cNvPicPr>
          <p:nvPr/>
        </p:nvPicPr>
        <p:blipFill>
          <a:blip r:embed="rId3"/>
          <a:stretch>
            <a:fillRect/>
          </a:stretch>
        </p:blipFill>
        <p:spPr>
          <a:xfrm>
            <a:off x="928370" y="2088515"/>
            <a:ext cx="521335" cy="478155"/>
          </a:xfrm>
          <a:prstGeom prst="rect">
            <a:avLst/>
          </a:prstGeom>
        </p:spPr>
      </p:pic>
      <p:sp>
        <p:nvSpPr>
          <p:cNvPr id="22" name="文本框 21"/>
          <p:cNvSpPr txBox="1"/>
          <p:nvPr/>
        </p:nvSpPr>
        <p:spPr>
          <a:xfrm>
            <a:off x="6102350" y="2161540"/>
            <a:ext cx="4940935" cy="478155"/>
          </a:xfrm>
          <a:prstGeom prst="rect">
            <a:avLst/>
          </a:prstGeom>
          <a:noFill/>
        </p:spPr>
        <p:txBody>
          <a:bodyPr wrap="square" rtlCol="0" anchor="t">
            <a:spAutoFit/>
          </a:bodyPr>
          <a:p>
            <a:pPr marL="285750" lvl="0" indent="-285750" algn="just">
              <a:lnSpc>
                <a:spcPct val="140000"/>
              </a:lnSpc>
              <a:spcAft>
                <a:spcPts val="600"/>
              </a:spcAft>
              <a:buClr>
                <a:srgbClr val="231D24"/>
              </a:buClr>
              <a:buSzTx/>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sym typeface="+mn-ea"/>
              </a:rPr>
              <a:t>发挥公立医院在城市医疗集团中的牵头作用</a:t>
            </a:r>
            <a:endParaRPr lang="zh-CN" altLang="en-US" sz="1800" dirty="0">
              <a:latin typeface="Times New Roman" panose="02020603050405020304" pitchFamily="18" charset="0"/>
              <a:ea typeface="微软雅黑" panose="020B0503020204020204" pitchFamily="34" charset="-122"/>
              <a:sym typeface="+mn-ea"/>
            </a:endParaRPr>
          </a:p>
        </p:txBody>
      </p:sp>
      <p:sp>
        <p:nvSpPr>
          <p:cNvPr id="2" name="文本框 1"/>
          <p:cNvSpPr txBox="1"/>
          <p:nvPr/>
        </p:nvSpPr>
        <p:spPr>
          <a:xfrm>
            <a:off x="610235" y="1091565"/>
            <a:ext cx="6268720" cy="510185"/>
          </a:xfrm>
          <a:prstGeom prst="roundRect">
            <a:avLst/>
          </a:prstGeom>
          <a:solidFill>
            <a:srgbClr val="1F4E79"/>
          </a:solidFill>
          <a:ln w="9525">
            <a:noFill/>
          </a:ln>
          <a:effectLst>
            <a:outerShdw blurRad="63500" sx="102000" sy="102000" algn="ctr" rotWithShape="0">
              <a:prstClr val="black">
                <a:alpha val="40000"/>
              </a:prstClr>
            </a:outerShdw>
          </a:effectLst>
        </p:spPr>
        <p:txBody>
          <a:bodyPr wrap="square">
            <a:spAutoFit/>
          </a:bodyPr>
          <a:p>
            <a:pPr indent="0" algn="ctr">
              <a:buFont typeface="Wingdings" panose="05000000000000000000" charset="0"/>
              <a:buNone/>
            </a:pPr>
            <a:r>
              <a:rPr sz="2400" b="1" spc="160" dirty="0">
                <a:solidFill>
                  <a:schemeClr val="bg1"/>
                </a:solidFill>
                <a:latin typeface="微软雅黑" panose="020B0503020204020204" pitchFamily="34" charset="-122"/>
                <a:ea typeface="微软雅黑" panose="020B0503020204020204" pitchFamily="34" charset="-122"/>
                <a:sym typeface="+mn-ea"/>
              </a:rPr>
              <a:t>建设公立医院高质量发展新文化</a:t>
            </a:r>
            <a:endParaRPr sz="2400" b="1" spc="160" dirty="0">
              <a:solidFill>
                <a:schemeClr val="bg1"/>
              </a:solidFill>
              <a:latin typeface="微软雅黑" panose="020B0503020204020204" pitchFamily="34" charset="-122"/>
              <a:ea typeface="微软雅黑" panose="020B0503020204020204" pitchFamily="34" charset="-122"/>
              <a:sym typeface="+mn-ea"/>
            </a:endParaRPr>
          </a:p>
        </p:txBody>
      </p:sp>
      <p:sp>
        <p:nvSpPr>
          <p:cNvPr id="3" name="文本框 2"/>
          <p:cNvSpPr txBox="1"/>
          <p:nvPr/>
        </p:nvSpPr>
        <p:spPr>
          <a:xfrm>
            <a:off x="495935" y="4061460"/>
            <a:ext cx="6268720" cy="514051"/>
          </a:xfrm>
          <a:prstGeom prst="roundRect">
            <a:avLst/>
          </a:prstGeom>
          <a:solidFill>
            <a:srgbClr val="1F4E79"/>
          </a:solidFill>
          <a:ln w="9525">
            <a:noFill/>
          </a:ln>
          <a:effectLst>
            <a:outerShdw blurRad="63500" sx="102000" sy="102000" algn="ctr" rotWithShape="0">
              <a:prstClr val="black">
                <a:alpha val="40000"/>
              </a:prstClr>
            </a:outerShdw>
          </a:effectLst>
        </p:spPr>
        <p:txBody>
          <a:bodyPr wrap="square">
            <a:spAutoFit/>
          </a:bodyPr>
          <a:p>
            <a:pPr indent="0" algn="ctr">
              <a:buFont typeface="Wingdings" panose="05000000000000000000" charset="0"/>
              <a:buNone/>
            </a:pPr>
            <a:r>
              <a:rPr sz="2400" b="1" spc="160" dirty="0">
                <a:solidFill>
                  <a:schemeClr val="bg1"/>
                </a:solidFill>
                <a:latin typeface="微软雅黑" panose="020B0503020204020204" pitchFamily="34" charset="-122"/>
                <a:ea typeface="微软雅黑" panose="020B0503020204020204" pitchFamily="34" charset="-122"/>
                <a:sym typeface="+mn-ea"/>
              </a:rPr>
              <a:t>坚持和加强党对公立医院的全面领导</a:t>
            </a:r>
            <a:endParaRPr sz="2400" b="1" spc="160" dirty="0">
              <a:solidFill>
                <a:schemeClr val="bg1"/>
              </a:solidFill>
              <a:latin typeface="微软雅黑" panose="020B0503020204020204" pitchFamily="34" charset="-122"/>
              <a:ea typeface="微软雅黑" panose="020B0503020204020204" pitchFamily="34" charset="-122"/>
              <a:sym typeface="+mn-ea"/>
            </a:endParaRPr>
          </a:p>
        </p:txBody>
      </p:sp>
      <p:sp>
        <p:nvSpPr>
          <p:cNvPr id="6" name="文本框 5"/>
          <p:cNvSpPr txBox="1"/>
          <p:nvPr/>
        </p:nvSpPr>
        <p:spPr>
          <a:xfrm>
            <a:off x="1360170" y="3025140"/>
            <a:ext cx="4940935" cy="478155"/>
          </a:xfrm>
          <a:prstGeom prst="rect">
            <a:avLst/>
          </a:prstGeom>
          <a:noFill/>
        </p:spPr>
        <p:txBody>
          <a:bodyPr wrap="square" rtlCol="0" anchor="t">
            <a:spAutoFit/>
          </a:bodyPr>
          <a:p>
            <a:pPr marL="285750" indent="-285750" algn="just" fontAlgn="auto">
              <a:lnSpc>
                <a:spcPct val="140000"/>
              </a:lnSpc>
              <a:spcAft>
                <a:spcPts val="600"/>
              </a:spcAft>
              <a:buClr>
                <a:srgbClr val="231D24"/>
              </a:buClr>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sym typeface="+mn-ea"/>
              </a:rPr>
              <a:t>发挥县级医院在县域医共体中的龙头作用</a:t>
            </a:r>
            <a:endParaRPr lang="zh-CN" altLang="en-US" sz="1800" dirty="0">
              <a:latin typeface="Times New Roman" panose="02020603050405020304" pitchFamily="18" charset="0"/>
              <a:ea typeface="微软雅黑" panose="020B0503020204020204" pitchFamily="34" charset="-122"/>
              <a:sym typeface="+mn-ea"/>
            </a:endParaRPr>
          </a:p>
        </p:txBody>
      </p:sp>
      <p:sp>
        <p:nvSpPr>
          <p:cNvPr id="7" name="文本框 6"/>
          <p:cNvSpPr txBox="1"/>
          <p:nvPr/>
        </p:nvSpPr>
        <p:spPr>
          <a:xfrm>
            <a:off x="6356350" y="2989580"/>
            <a:ext cx="4940935" cy="478155"/>
          </a:xfrm>
          <a:prstGeom prst="rect">
            <a:avLst/>
          </a:prstGeom>
          <a:noFill/>
        </p:spPr>
        <p:txBody>
          <a:bodyPr wrap="square" rtlCol="0" anchor="t">
            <a:spAutoFit/>
          </a:bodyPr>
          <a:p>
            <a:pPr marL="285750" indent="-285750" algn="just" fontAlgn="auto">
              <a:lnSpc>
                <a:spcPct val="140000"/>
              </a:lnSpc>
              <a:spcAft>
                <a:spcPts val="600"/>
              </a:spcAft>
              <a:buClr>
                <a:srgbClr val="231D24"/>
              </a:buClr>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sym typeface="+mn-ea"/>
              </a:rPr>
              <a:t>建立健全分级分层分流的重大疫情救治体系</a:t>
            </a:r>
            <a:endParaRPr lang="zh-CN" altLang="en-US" sz="1800" dirty="0">
              <a:latin typeface="Times New Roman" panose="02020603050405020304" pitchFamily="18" charset="0"/>
              <a:ea typeface="微软雅黑" panose="020B0503020204020204" pitchFamily="34" charset="-122"/>
              <a:sym typeface="+mn-ea"/>
            </a:endParaRPr>
          </a:p>
        </p:txBody>
      </p:sp>
      <p:sp>
        <p:nvSpPr>
          <p:cNvPr id="8" name="矩形 7"/>
          <p:cNvSpPr/>
          <p:nvPr>
            <p:custDataLst>
              <p:tags r:id="rId4"/>
            </p:custDataLst>
          </p:nvPr>
        </p:nvSpPr>
        <p:spPr>
          <a:xfrm>
            <a:off x="839470" y="4801870"/>
            <a:ext cx="11208385" cy="1809619"/>
          </a:xfrm>
          <a:prstGeom prst="rect">
            <a:avLst/>
          </a:prstGeom>
          <a:solidFill>
            <a:srgbClr val="F2F2F2"/>
          </a:solidFill>
          <a:ln>
            <a:noFill/>
          </a:ln>
          <a:effectLst>
            <a:outerShdw blurRad="190500" algn="ctr" rotWithShape="0">
              <a:prstClr val="black">
                <a:alpha val="40000"/>
              </a:prstClr>
            </a:outerShdw>
          </a:effectLst>
        </p:spPr>
        <p:style>
          <a:lnRef idx="2">
            <a:srgbClr val="1F74AD">
              <a:shade val="50000"/>
            </a:srgbClr>
          </a:lnRef>
          <a:fillRef idx="1">
            <a:srgbClr val="1F74AD"/>
          </a:fillRef>
          <a:effectRef idx="0">
            <a:srgbClr val="1F74AD"/>
          </a:effectRef>
          <a:fontRef idx="minor">
            <a:sysClr val="window" lastClr="FFFFFF"/>
          </a:fontRef>
        </p:style>
        <p:txBody>
          <a:bodyPr rtlCol="0" anchor="ctr"/>
          <a:p>
            <a:pPr algn="ctr"/>
            <a:endParaRPr lang="zh-CN" altLang="en-US"/>
          </a:p>
        </p:txBody>
      </p:sp>
      <p:sp>
        <p:nvSpPr>
          <p:cNvPr id="9" name="文本框 8"/>
          <p:cNvSpPr txBox="1"/>
          <p:nvPr>
            <p:custDataLst>
              <p:tags r:id="rId5"/>
            </p:custDataLst>
          </p:nvPr>
        </p:nvSpPr>
        <p:spPr>
          <a:xfrm>
            <a:off x="1619885" y="5114290"/>
            <a:ext cx="4672330" cy="519430"/>
          </a:xfrm>
          <a:prstGeom prst="rect">
            <a:avLst/>
          </a:prstGeom>
          <a:noFill/>
        </p:spPr>
        <p:txBody>
          <a:bodyPr wrap="square" rtlCol="0" anchor="t" anchorCtr="0">
            <a:noAutofit/>
          </a:bodyPr>
          <a:p>
            <a:pPr marL="285750" lvl="0" indent="-285750" algn="just">
              <a:lnSpc>
                <a:spcPct val="140000"/>
              </a:lnSpc>
              <a:spcAft>
                <a:spcPts val="600"/>
              </a:spcAft>
              <a:buClr>
                <a:srgbClr val="231D24"/>
              </a:buClr>
              <a:buSzTx/>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rPr>
              <a:t>全面执行和落实党委领导下的院长负责制</a:t>
            </a:r>
            <a:endParaRPr lang="zh-CN" altLang="en-US" sz="1800" dirty="0">
              <a:latin typeface="Times New Roman" panose="02020603050405020304" pitchFamily="18" charset="0"/>
              <a:ea typeface="微软雅黑" panose="020B0503020204020204" pitchFamily="34" charset="-122"/>
            </a:endParaRPr>
          </a:p>
        </p:txBody>
      </p:sp>
      <p:pic>
        <p:nvPicPr>
          <p:cNvPr id="10" name="图片 9" descr="3732085"/>
          <p:cNvPicPr>
            <a:picLocks noChangeAspect="1"/>
          </p:cNvPicPr>
          <p:nvPr/>
        </p:nvPicPr>
        <p:blipFill>
          <a:blip r:embed="rId3"/>
          <a:stretch>
            <a:fillRect/>
          </a:stretch>
        </p:blipFill>
        <p:spPr>
          <a:xfrm>
            <a:off x="983615" y="4942205"/>
            <a:ext cx="521335" cy="478155"/>
          </a:xfrm>
          <a:prstGeom prst="rect">
            <a:avLst/>
          </a:prstGeom>
        </p:spPr>
      </p:pic>
      <p:sp>
        <p:nvSpPr>
          <p:cNvPr id="11" name="文本框 10"/>
          <p:cNvSpPr txBox="1"/>
          <p:nvPr/>
        </p:nvSpPr>
        <p:spPr>
          <a:xfrm>
            <a:off x="6867525" y="5114290"/>
            <a:ext cx="4869815" cy="478155"/>
          </a:xfrm>
          <a:prstGeom prst="rect">
            <a:avLst/>
          </a:prstGeom>
          <a:noFill/>
        </p:spPr>
        <p:txBody>
          <a:bodyPr wrap="square" rtlCol="0" anchor="t">
            <a:spAutoFit/>
          </a:bodyPr>
          <a:p>
            <a:pPr marL="285750" lvl="0" indent="-285750" algn="just">
              <a:lnSpc>
                <a:spcPct val="140000"/>
              </a:lnSpc>
              <a:spcAft>
                <a:spcPts val="600"/>
              </a:spcAft>
              <a:buClr>
                <a:srgbClr val="231D24"/>
              </a:buClr>
              <a:buSzTx/>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sym typeface="+mn-ea"/>
              </a:rPr>
              <a:t>加强公立医院领导班子和干部人才队伍建设</a:t>
            </a:r>
            <a:endParaRPr lang="zh-CN" altLang="en-US" sz="1800" dirty="0">
              <a:latin typeface="Times New Roman" panose="02020603050405020304" pitchFamily="18" charset="0"/>
              <a:ea typeface="微软雅黑" panose="020B0503020204020204" pitchFamily="34" charset="-122"/>
              <a:sym typeface="+mn-ea"/>
            </a:endParaRPr>
          </a:p>
        </p:txBody>
      </p:sp>
      <p:sp>
        <p:nvSpPr>
          <p:cNvPr id="12" name="文本框 11"/>
          <p:cNvSpPr txBox="1"/>
          <p:nvPr/>
        </p:nvSpPr>
        <p:spPr>
          <a:xfrm>
            <a:off x="1577975" y="5784850"/>
            <a:ext cx="5289550" cy="478155"/>
          </a:xfrm>
          <a:prstGeom prst="rect">
            <a:avLst/>
          </a:prstGeom>
          <a:noFill/>
        </p:spPr>
        <p:txBody>
          <a:bodyPr wrap="square" rtlCol="0" anchor="t">
            <a:spAutoFit/>
          </a:bodyPr>
          <a:p>
            <a:pPr marL="285750" indent="-285750" algn="just" fontAlgn="auto">
              <a:lnSpc>
                <a:spcPct val="140000"/>
              </a:lnSpc>
              <a:spcAft>
                <a:spcPts val="600"/>
              </a:spcAft>
              <a:buClr>
                <a:srgbClr val="231D24"/>
              </a:buClr>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sym typeface="+mn-ea"/>
              </a:rPr>
              <a:t>全面提升公立医院党组织和党员队伍建设质量</a:t>
            </a:r>
            <a:endParaRPr lang="zh-CN" altLang="en-US" sz="1800" dirty="0">
              <a:latin typeface="Times New Roman" panose="02020603050405020304" pitchFamily="18" charset="0"/>
              <a:ea typeface="微软雅黑" panose="020B0503020204020204" pitchFamily="34" charset="-122"/>
              <a:sym typeface="+mn-ea"/>
            </a:endParaRPr>
          </a:p>
        </p:txBody>
      </p:sp>
      <p:sp>
        <p:nvSpPr>
          <p:cNvPr id="14" name="矩形 13"/>
          <p:cNvSpPr/>
          <p:nvPr>
            <p:custDataLst>
              <p:tags r:id="rId6"/>
            </p:custDataLst>
          </p:nvPr>
        </p:nvSpPr>
        <p:spPr>
          <a:xfrm>
            <a:off x="767715" y="1931670"/>
            <a:ext cx="11208385" cy="1809619"/>
          </a:xfrm>
          <a:prstGeom prst="rect">
            <a:avLst/>
          </a:prstGeom>
          <a:solidFill>
            <a:srgbClr val="F2F2F2"/>
          </a:solidFill>
          <a:ln>
            <a:noFill/>
          </a:ln>
          <a:effectLst>
            <a:outerShdw blurRad="190500" algn="ctr" rotWithShape="0">
              <a:prstClr val="black">
                <a:alpha val="40000"/>
              </a:prstClr>
            </a:outerShdw>
          </a:effectLst>
        </p:spPr>
        <p:style>
          <a:lnRef idx="2">
            <a:srgbClr val="1F74AD">
              <a:shade val="50000"/>
            </a:srgbClr>
          </a:lnRef>
          <a:fillRef idx="1">
            <a:srgbClr val="1F74AD"/>
          </a:fillRef>
          <a:effectRef idx="0">
            <a:srgbClr val="1F74AD"/>
          </a:effectRef>
          <a:fontRef idx="minor">
            <a:sysClr val="window" lastClr="FFFFFF"/>
          </a:fontRef>
        </p:style>
        <p:txBody>
          <a:bodyPr rtlCol="0" anchor="ctr"/>
          <a:p>
            <a:pPr algn="ctr"/>
            <a:endParaRPr lang="zh-CN" altLang="en-US"/>
          </a:p>
        </p:txBody>
      </p:sp>
      <p:sp>
        <p:nvSpPr>
          <p:cNvPr id="15" name="文本框 14"/>
          <p:cNvSpPr txBox="1"/>
          <p:nvPr>
            <p:custDataLst>
              <p:tags r:id="rId7"/>
            </p:custDataLst>
          </p:nvPr>
        </p:nvSpPr>
        <p:spPr>
          <a:xfrm>
            <a:off x="1691330" y="2135447"/>
            <a:ext cx="3628614" cy="519445"/>
          </a:xfrm>
          <a:prstGeom prst="rect">
            <a:avLst/>
          </a:prstGeom>
          <a:noFill/>
        </p:spPr>
        <p:txBody>
          <a:bodyPr wrap="square" rtlCol="0" anchor="t" anchorCtr="0">
            <a:noAutofit/>
          </a:bodyPr>
          <a:p>
            <a:pPr marL="285750" lvl="0" indent="-285750" algn="just">
              <a:lnSpc>
                <a:spcPct val="140000"/>
              </a:lnSpc>
              <a:spcAft>
                <a:spcPts val="600"/>
              </a:spcAft>
              <a:buClr>
                <a:srgbClr val="231D24"/>
              </a:buClr>
              <a:buSzTx/>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rPr>
              <a:t>建设特色鲜明的医院文化</a:t>
            </a:r>
            <a:endParaRPr lang="zh-CN" altLang="en-US" sz="1800" dirty="0">
              <a:latin typeface="Times New Roman" panose="02020603050405020304" pitchFamily="18" charset="0"/>
              <a:ea typeface="微软雅黑" panose="020B0503020204020204" pitchFamily="34" charset="-122"/>
            </a:endParaRPr>
          </a:p>
          <a:p>
            <a:pPr lvl="0" indent="0" algn="just">
              <a:lnSpc>
                <a:spcPct val="140000"/>
              </a:lnSpc>
              <a:spcAft>
                <a:spcPts val="600"/>
              </a:spcAft>
              <a:buClr>
                <a:srgbClr val="231D24"/>
              </a:buClr>
              <a:buSzTx/>
              <a:buFont typeface="Wingdings" panose="05000000000000000000" charset="0"/>
              <a:buNone/>
            </a:pPr>
            <a:endParaRPr lang="zh-CN" altLang="en-US" sz="1800" dirty="0">
              <a:latin typeface="Times New Roman" panose="02020603050405020304" pitchFamily="18" charset="0"/>
              <a:ea typeface="微软雅黑" panose="020B0503020204020204" pitchFamily="34" charset="-122"/>
            </a:endParaRPr>
          </a:p>
        </p:txBody>
      </p:sp>
      <p:pic>
        <p:nvPicPr>
          <p:cNvPr id="16" name="图片 15" descr="3732085"/>
          <p:cNvPicPr>
            <a:picLocks noChangeAspect="1"/>
          </p:cNvPicPr>
          <p:nvPr/>
        </p:nvPicPr>
        <p:blipFill>
          <a:blip r:embed="rId3"/>
          <a:stretch>
            <a:fillRect/>
          </a:stretch>
        </p:blipFill>
        <p:spPr>
          <a:xfrm>
            <a:off x="1055370" y="2215515"/>
            <a:ext cx="521335" cy="478155"/>
          </a:xfrm>
          <a:prstGeom prst="rect">
            <a:avLst/>
          </a:prstGeom>
        </p:spPr>
      </p:pic>
      <p:sp>
        <p:nvSpPr>
          <p:cNvPr id="17" name="文本框 16"/>
          <p:cNvSpPr txBox="1"/>
          <p:nvPr/>
        </p:nvSpPr>
        <p:spPr>
          <a:xfrm>
            <a:off x="6229350" y="2145030"/>
            <a:ext cx="4940935" cy="478155"/>
          </a:xfrm>
          <a:prstGeom prst="rect">
            <a:avLst/>
          </a:prstGeom>
          <a:noFill/>
        </p:spPr>
        <p:txBody>
          <a:bodyPr wrap="square" rtlCol="0" anchor="t">
            <a:spAutoFit/>
          </a:bodyPr>
          <a:p>
            <a:pPr marL="285750" lvl="0" indent="-285750" algn="just">
              <a:lnSpc>
                <a:spcPct val="140000"/>
              </a:lnSpc>
              <a:spcAft>
                <a:spcPts val="600"/>
              </a:spcAft>
              <a:buClr>
                <a:srgbClr val="231D24"/>
              </a:buClr>
              <a:buSzTx/>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sym typeface="+mn-ea"/>
              </a:rPr>
              <a:t>强化患者需求导向</a:t>
            </a:r>
            <a:endParaRPr lang="zh-CN" altLang="en-US" sz="1800" dirty="0">
              <a:latin typeface="Times New Roman" panose="02020603050405020304" pitchFamily="18" charset="0"/>
              <a:ea typeface="微软雅黑" panose="020B0503020204020204" pitchFamily="34" charset="-122"/>
              <a:sym typeface="+mn-ea"/>
            </a:endParaRPr>
          </a:p>
        </p:txBody>
      </p:sp>
      <p:sp>
        <p:nvSpPr>
          <p:cNvPr id="21" name="文本框 20"/>
          <p:cNvSpPr txBox="1"/>
          <p:nvPr/>
        </p:nvSpPr>
        <p:spPr>
          <a:xfrm>
            <a:off x="1774190" y="2793365"/>
            <a:ext cx="4940935" cy="478155"/>
          </a:xfrm>
          <a:prstGeom prst="rect">
            <a:avLst/>
          </a:prstGeom>
          <a:noFill/>
        </p:spPr>
        <p:txBody>
          <a:bodyPr wrap="square" rtlCol="0" anchor="t">
            <a:spAutoFit/>
          </a:bodyPr>
          <a:p>
            <a:pPr marL="285750" indent="-285750" algn="just" fontAlgn="auto">
              <a:lnSpc>
                <a:spcPct val="140000"/>
              </a:lnSpc>
              <a:spcAft>
                <a:spcPts val="600"/>
              </a:spcAft>
              <a:buClr>
                <a:srgbClr val="231D24"/>
              </a:buClr>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sym typeface="+mn-ea"/>
              </a:rPr>
              <a:t>关心关爱医务人员</a:t>
            </a:r>
            <a:endParaRPr lang="zh-CN" altLang="en-US" sz="1800" dirty="0">
              <a:latin typeface="Times New Roman" panose="02020603050405020304" pitchFamily="18" charset="0"/>
              <a:ea typeface="微软雅黑" panose="020B0503020204020204" pitchFamily="34" charset="-122"/>
              <a:sym typeface="+mn-ea"/>
            </a:endParaRPr>
          </a:p>
        </p:txBody>
      </p:sp>
      <p:sp>
        <p:nvSpPr>
          <p:cNvPr id="25" name="文本框 24"/>
          <p:cNvSpPr txBox="1"/>
          <p:nvPr/>
        </p:nvSpPr>
        <p:spPr>
          <a:xfrm>
            <a:off x="6880860" y="5784850"/>
            <a:ext cx="4247515" cy="478155"/>
          </a:xfrm>
          <a:prstGeom prst="rect">
            <a:avLst/>
          </a:prstGeom>
          <a:noFill/>
        </p:spPr>
        <p:txBody>
          <a:bodyPr wrap="square" rtlCol="0" anchor="t">
            <a:spAutoFit/>
          </a:bodyPr>
          <a:p>
            <a:pPr marL="285750" indent="-285750" algn="just" fontAlgn="auto">
              <a:lnSpc>
                <a:spcPct val="140000"/>
              </a:lnSpc>
              <a:spcAft>
                <a:spcPts val="600"/>
              </a:spcAft>
              <a:buClr>
                <a:srgbClr val="231D24"/>
              </a:buClr>
              <a:buFont typeface="Wingdings" panose="05000000000000000000" charset="0"/>
              <a:buChar char="v"/>
            </a:pPr>
            <a:r>
              <a:rPr lang="zh-CN" altLang="en-US" sz="1800" dirty="0">
                <a:latin typeface="Times New Roman" panose="02020603050405020304" pitchFamily="18" charset="0"/>
                <a:ea typeface="微软雅黑" panose="020B0503020204020204" pitchFamily="34" charset="-122"/>
                <a:sym typeface="+mn-ea"/>
              </a:rPr>
              <a:t>落实公立医院党建工作责任</a:t>
            </a:r>
            <a:endParaRPr lang="zh-CN" altLang="en-US" sz="1800" dirty="0">
              <a:latin typeface="Times New Roman" panose="02020603050405020304" pitchFamily="18" charset="0"/>
              <a:ea typeface="微软雅黑" panose="020B0503020204020204" pitchFamily="34" charset="-122"/>
              <a:sym typeface="+mn-ea"/>
            </a:endParaRPr>
          </a:p>
        </p:txBody>
      </p:sp>
      <p:sp>
        <p:nvSpPr>
          <p:cNvPr id="24" name="Title 1"/>
          <p:cNvSpPr txBox="1"/>
          <p:nvPr/>
        </p:nvSpPr>
        <p:spPr>
          <a:xfrm>
            <a:off x="1170305" y="295275"/>
            <a:ext cx="7437120" cy="531495"/>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buClrTx/>
              <a:buSzTx/>
              <a:buFontTx/>
            </a:pPr>
            <a:r>
              <a:rPr lang="zh-CN" altLang="en-US" sz="3600" b="1" dirty="0">
                <a:solidFill>
                  <a:schemeClr val="tx1"/>
                </a:solidFill>
                <a:latin typeface="+mn-lt"/>
                <a:ea typeface="+mn-ea"/>
                <a:cs typeface="+mn-ea"/>
                <a:sym typeface="+mn-ea"/>
              </a:rPr>
              <a:t>推动公立医院高质量发展的重点任务</a:t>
            </a:r>
            <a:endParaRPr lang="zh-CN" altLang="en-US" sz="3600" b="1" dirty="0">
              <a:solidFill>
                <a:schemeClr val="tx1"/>
              </a:solidFill>
              <a:latin typeface="+mn-lt"/>
              <a:ea typeface="+mn-ea"/>
              <a:cs typeface="+mn-ea"/>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250" advTm="3000"/>
    </mc:Choice>
    <mc:Fallback>
      <p:transition spd="slow" advTm="3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a:xfrm>
            <a:off x="1288415" y="250825"/>
            <a:ext cx="10553700" cy="531495"/>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buClrTx/>
              <a:buSzTx/>
              <a:buFontTx/>
            </a:pPr>
            <a:r>
              <a:rPr lang="zh-CN" altLang="en-US" sz="3200" b="1" spc="200"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lt"/>
              </a:rPr>
              <a:t>以</a:t>
            </a:r>
            <a:r>
              <a:rPr lang="en-US" altLang="zh-CN" sz="3200" b="1" spc="200"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lt"/>
              </a:rPr>
              <a:t>“</a:t>
            </a:r>
            <a:r>
              <a:rPr lang="zh-CN" altLang="en-US" sz="3200" b="1" spc="200"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lt"/>
              </a:rPr>
              <a:t>双中心</a:t>
            </a:r>
            <a:r>
              <a:rPr lang="en-US" altLang="zh-CN" sz="3200" b="1" spc="200"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lt"/>
              </a:rPr>
              <a:t>”</a:t>
            </a:r>
            <a:r>
              <a:rPr lang="zh-CN" altLang="en-US" sz="3200" b="1" spc="200"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lt"/>
              </a:rPr>
              <a:t>建设</a:t>
            </a:r>
            <a:r>
              <a:rPr lang="zh-CN" altLang="en-US" sz="3200" b="1" dirty="0" smtClean="0">
                <a:solidFill>
                  <a:srgbClr val="0054AB"/>
                </a:solidFill>
                <a:latin typeface="微软雅黑" panose="020B0503020204020204" pitchFamily="34" charset="-122"/>
                <a:ea typeface="微软雅黑" panose="020B0503020204020204" pitchFamily="34" charset="-122"/>
                <a:cs typeface="微软雅黑" panose="020B0503020204020204" pitchFamily="34" charset="-122"/>
                <a:sym typeface="+mn-lt"/>
              </a:rPr>
              <a:t>推动构建公立医院高质量发展新体系</a:t>
            </a:r>
            <a:endParaRPr lang="zh-CN" altLang="en-US" sz="3200" b="1" spc="200" dirty="0" smtClean="0">
              <a:solidFill>
                <a:srgbClr val="0054AB"/>
              </a:solidFill>
              <a:uFillTx/>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
        <p:nvSpPr>
          <p:cNvPr id="14" name="文本框 13"/>
          <p:cNvSpPr txBox="1"/>
          <p:nvPr/>
        </p:nvSpPr>
        <p:spPr>
          <a:xfrm>
            <a:off x="403860" y="1067435"/>
            <a:ext cx="7070725" cy="514091"/>
          </a:xfrm>
          <a:prstGeom prst="roundRect">
            <a:avLst/>
          </a:prstGeom>
          <a:solidFill>
            <a:srgbClr val="1F4E79"/>
          </a:solidFill>
          <a:ln w="9525">
            <a:noFill/>
          </a:ln>
          <a:effectLst>
            <a:outerShdw blurRad="63500" sx="102000" sy="102000" algn="ctr" rotWithShape="0">
              <a:prstClr val="black">
                <a:alpha val="40000"/>
              </a:prstClr>
            </a:outerShdw>
          </a:effectLst>
        </p:spPr>
        <p:txBody>
          <a:bodyPr wrap="square">
            <a:spAutoFit/>
          </a:bodyPr>
          <a:p>
            <a:pPr indent="0" algn="ctr">
              <a:buFont typeface="Wingdings" panose="05000000000000000000" charset="0"/>
              <a:buNone/>
            </a:pPr>
            <a:r>
              <a:rPr lang="zh-CN" altLang="en-US" sz="2400" b="1" spc="150" noProof="0">
                <a:solidFill>
                  <a:schemeClr val="bg1"/>
                </a:solidFill>
                <a:latin typeface="微软雅黑" panose="020B0503020204020204" pitchFamily="34" charset="-122"/>
                <a:ea typeface="微软雅黑" panose="020B0503020204020204" pitchFamily="34" charset="-122"/>
                <a:sym typeface="+mn-ea"/>
              </a:rPr>
              <a:t>国家医学中心及国家区域医疗中心的三种形式</a:t>
            </a:r>
            <a:endParaRPr lang="zh-CN" altLang="en-US" sz="2400" b="1" spc="150" noProof="0">
              <a:solidFill>
                <a:schemeClr val="bg1"/>
              </a:solidFill>
              <a:latin typeface="微软雅黑" panose="020B0503020204020204" pitchFamily="34" charset="-122"/>
              <a:ea typeface="微软雅黑" panose="020B0503020204020204" pitchFamily="34" charset="-122"/>
              <a:sym typeface="+mn-ea"/>
            </a:endParaRPr>
          </a:p>
        </p:txBody>
      </p:sp>
      <p:grpSp>
        <p:nvGrpSpPr>
          <p:cNvPr id="18434" name="组合 5"/>
          <p:cNvGrpSpPr/>
          <p:nvPr/>
        </p:nvGrpSpPr>
        <p:grpSpPr>
          <a:xfrm>
            <a:off x="973455" y="1803400"/>
            <a:ext cx="10541000" cy="4876800"/>
            <a:chOff x="1520" y="1894"/>
            <a:chExt cx="16512" cy="7900"/>
          </a:xfrm>
        </p:grpSpPr>
        <p:grpSp>
          <p:nvGrpSpPr>
            <p:cNvPr id="7" name="组合 6"/>
            <p:cNvGrpSpPr/>
            <p:nvPr/>
          </p:nvGrpSpPr>
          <p:grpSpPr>
            <a:xfrm>
              <a:off x="1522" y="2967"/>
              <a:ext cx="16398" cy="3798"/>
              <a:chOff x="1671" y="1972"/>
              <a:chExt cx="15318" cy="3601"/>
            </a:xfrm>
            <a:effectLst>
              <a:outerShdw blurRad="63500" sx="102000" sy="102000" algn="ctr" rotWithShape="0">
                <a:prstClr val="black">
                  <a:alpha val="40000"/>
                </a:prstClr>
              </a:outerShdw>
            </a:effectLst>
          </p:grpSpPr>
          <p:pic>
            <p:nvPicPr>
              <p:cNvPr id="53" name="Picture 4" descr="C:\Users\Administrator\Desktop\高峰-04.png"/>
              <p:cNvPicPr>
                <a:picLocks noChangeAspect="1" noChangeArrowheads="1"/>
              </p:cNvPicPr>
              <p:nvPr/>
            </p:nvPicPr>
            <p:blipFill>
              <a:blip r:embed="rId1"/>
              <a:srcRect/>
              <a:stretch>
                <a:fillRect/>
              </a:stretch>
            </p:blipFill>
            <p:spPr bwMode="auto">
              <a:xfrm flipV="1">
                <a:off x="11728" y="4791"/>
                <a:ext cx="5261" cy="782"/>
              </a:xfrm>
              <a:prstGeom prst="rect">
                <a:avLst/>
              </a:prstGeom>
              <a:noFill/>
              <a:ln w="9525">
                <a:noFill/>
                <a:miter lim="800000"/>
                <a:headEnd/>
                <a:tailEnd/>
              </a:ln>
            </p:spPr>
          </p:pic>
          <p:pic>
            <p:nvPicPr>
              <p:cNvPr id="49" name="Picture 3" descr="C:\Users\Administrator\Desktop\高峰-03.png"/>
              <p:cNvPicPr>
                <a:picLocks noChangeAspect="1" noChangeArrowheads="1"/>
              </p:cNvPicPr>
              <p:nvPr/>
            </p:nvPicPr>
            <p:blipFill>
              <a:blip r:embed="rId2"/>
              <a:srcRect/>
              <a:stretch>
                <a:fillRect/>
              </a:stretch>
            </p:blipFill>
            <p:spPr bwMode="auto">
              <a:xfrm>
                <a:off x="1671" y="1972"/>
                <a:ext cx="4713" cy="2818"/>
              </a:xfrm>
              <a:prstGeom prst="rect">
                <a:avLst/>
              </a:prstGeom>
              <a:noFill/>
              <a:ln w="9525">
                <a:noFill/>
                <a:miter lim="800000"/>
                <a:headEnd/>
                <a:tailEnd/>
              </a:ln>
            </p:spPr>
          </p:pic>
          <p:pic>
            <p:nvPicPr>
              <p:cNvPr id="40" name="Picture 2" descr="C:\Users\Administrator\Desktop\高峰-02.png"/>
              <p:cNvPicPr>
                <a:picLocks noChangeAspect="1" noChangeArrowheads="1"/>
              </p:cNvPicPr>
              <p:nvPr/>
            </p:nvPicPr>
            <p:blipFill>
              <a:blip r:embed="rId3"/>
              <a:srcRect/>
              <a:stretch>
                <a:fillRect/>
              </a:stretch>
            </p:blipFill>
            <p:spPr bwMode="auto">
              <a:xfrm>
                <a:off x="6385" y="3340"/>
                <a:ext cx="5343" cy="1450"/>
              </a:xfrm>
              <a:prstGeom prst="rect">
                <a:avLst/>
              </a:prstGeom>
              <a:noFill/>
              <a:ln w="9525">
                <a:noFill/>
                <a:miter lim="800000"/>
                <a:headEnd/>
                <a:tailEnd/>
              </a:ln>
            </p:spPr>
          </p:pic>
        </p:grpSp>
        <p:grpSp>
          <p:nvGrpSpPr>
            <p:cNvPr id="2" name="组合 1"/>
            <p:cNvGrpSpPr/>
            <p:nvPr/>
          </p:nvGrpSpPr>
          <p:grpSpPr>
            <a:xfrm>
              <a:off x="1864" y="1894"/>
              <a:ext cx="15252" cy="871"/>
              <a:chOff x="2132" y="1191"/>
              <a:chExt cx="14248" cy="479"/>
            </a:xfrm>
            <a:effectLst>
              <a:outerShdw blurRad="63500" sx="102000" sy="102000" algn="ctr" rotWithShape="0">
                <a:prstClr val="black">
                  <a:alpha val="40000"/>
                </a:prstClr>
              </a:outerShdw>
            </a:effectLst>
          </p:grpSpPr>
          <p:sp>
            <p:nvSpPr>
              <p:cNvPr id="5" name="圆角矩形 4"/>
              <p:cNvSpPr/>
              <p:nvPr/>
            </p:nvSpPr>
            <p:spPr>
              <a:xfrm>
                <a:off x="12665" y="1191"/>
                <a:ext cx="3715" cy="479"/>
              </a:xfrm>
              <a:prstGeom prst="roundRect">
                <a:avLst/>
              </a:prstGeom>
              <a:solidFill>
                <a:srgbClr val="CC6600"/>
              </a:solidFill>
              <a:ln>
                <a:noFill/>
              </a:ln>
            </p:spPr>
            <p:style>
              <a:lnRef idx="1">
                <a:schemeClr val="accent4"/>
              </a:lnRef>
              <a:fillRef idx="3">
                <a:schemeClr val="accent4"/>
              </a:fillRef>
              <a:effectRef idx="2">
                <a:schemeClr val="accent4"/>
              </a:effectRef>
              <a:fontRef idx="minor">
                <a:schemeClr val="lt1"/>
              </a:fontRef>
            </p:style>
            <p:txBody>
              <a:bodyPr anchor="ctr"/>
              <a:p>
                <a:pPr marL="0" marR="0" lvl="1" indent="0" algn="ctr" defTabSz="1171575"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10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补短板</a:t>
                </a:r>
                <a:endParaRPr kumimoji="0" lang="zh-CN" altLang="en-US" sz="2000" b="1" i="0" u="none" strike="noStrike" kern="1200" cap="none" spc="10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0" name="圆角矩形 49"/>
              <p:cNvSpPr/>
              <p:nvPr/>
            </p:nvSpPr>
            <p:spPr>
              <a:xfrm>
                <a:off x="2132" y="1191"/>
                <a:ext cx="3811" cy="478"/>
              </a:xfrm>
              <a:prstGeom prst="roundRect">
                <a:avLst/>
              </a:prstGeom>
              <a:solidFill>
                <a:srgbClr val="008080"/>
              </a:solidFill>
              <a:ln>
                <a:noFill/>
              </a:ln>
            </p:spPr>
            <p:style>
              <a:lnRef idx="1">
                <a:schemeClr val="accent3"/>
              </a:lnRef>
              <a:fillRef idx="3">
                <a:schemeClr val="accent3"/>
              </a:fillRef>
              <a:effectRef idx="2">
                <a:schemeClr val="accent3"/>
              </a:effectRef>
              <a:fontRef idx="minor">
                <a:schemeClr val="lt1"/>
              </a:fontRef>
            </p:style>
            <p:txBody>
              <a:bodyPr anchor="ctr"/>
              <a:p>
                <a:pPr marL="0" marR="0" lvl="1" indent="0" algn="ctr" defTabSz="1171575"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10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筑高峰</a:t>
                </a:r>
                <a:endParaRPr kumimoji="0" lang="zh-CN" altLang="en-US" sz="2000" b="1" i="0" u="none" strike="noStrike" kern="1200" cap="none" spc="10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41" name="圆角矩形 40"/>
              <p:cNvSpPr/>
              <p:nvPr/>
            </p:nvSpPr>
            <p:spPr>
              <a:xfrm>
                <a:off x="7476" y="1192"/>
                <a:ext cx="3444" cy="478"/>
              </a:xfrm>
              <a:prstGeom prst="roundRect">
                <a:avLst/>
              </a:prstGeom>
              <a:solidFill>
                <a:srgbClr val="0099FF"/>
              </a:solidFill>
              <a:ln>
                <a:noFill/>
              </a:ln>
            </p:spPr>
            <p:style>
              <a:lnRef idx="1">
                <a:schemeClr val="accent5"/>
              </a:lnRef>
              <a:fillRef idx="3">
                <a:schemeClr val="accent5"/>
              </a:fillRef>
              <a:effectRef idx="2">
                <a:schemeClr val="accent5"/>
              </a:effectRef>
              <a:fontRef idx="minor">
                <a:schemeClr val="lt1"/>
              </a:fontRef>
            </p:style>
            <p:txBody>
              <a:bodyPr anchor="ctr"/>
              <a:p>
                <a:pPr marL="0" marR="0" lvl="1" indent="0" algn="ctr" defTabSz="1171575"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10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建高原</a:t>
                </a:r>
                <a:endParaRPr kumimoji="0" lang="zh-CN" altLang="en-US" sz="2000" b="1" i="0" u="none" strike="noStrike" kern="1200" cap="none" spc="10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6" name="组合 5"/>
            <p:cNvGrpSpPr/>
            <p:nvPr/>
          </p:nvGrpSpPr>
          <p:grpSpPr>
            <a:xfrm>
              <a:off x="1630" y="7754"/>
              <a:ext cx="16402" cy="2040"/>
              <a:chOff x="1630" y="7744"/>
              <a:chExt cx="16402" cy="2040"/>
            </a:xfrm>
            <a:effectLst>
              <a:outerShdw blurRad="63500" sx="102000" sy="102000" algn="ctr" rotWithShape="0">
                <a:prstClr val="black">
                  <a:alpha val="40000"/>
                </a:prstClr>
              </a:outerShdw>
            </a:effectLst>
          </p:grpSpPr>
          <p:sp>
            <p:nvSpPr>
              <p:cNvPr id="51" name="圆角矩形 50"/>
              <p:cNvSpPr/>
              <p:nvPr/>
            </p:nvSpPr>
            <p:spPr>
              <a:xfrm>
                <a:off x="1630" y="7744"/>
                <a:ext cx="4548" cy="2012"/>
              </a:xfrm>
              <a:prstGeom prst="roundRect">
                <a:avLst>
                  <a:gd name="adj" fmla="val 7365"/>
                </a:avLst>
              </a:prstGeom>
              <a:solidFill>
                <a:srgbClr val="99FFCC"/>
              </a:solidFill>
              <a:ln w="12700">
                <a:noFill/>
              </a:ln>
              <a:effectLst/>
            </p:spPr>
            <p:style>
              <a:lnRef idx="1">
                <a:schemeClr val="accent3"/>
              </a:lnRef>
              <a:fillRef idx="3">
                <a:schemeClr val="accent3"/>
              </a:fillRef>
              <a:effectRef idx="2">
                <a:schemeClr val="accent3"/>
              </a:effectRef>
              <a:fontRef idx="minor">
                <a:schemeClr val="lt1"/>
              </a:fontRef>
            </p:style>
            <p:txBody>
              <a:bodyPr anchor="ctr"/>
              <a:p>
                <a:pPr marL="0" marR="0" lvl="1" indent="0" algn="ctr" defTabSz="1171575" rtl="0" eaLnBrk="1" fontAlgn="auto" latinLnBrk="0" hangingPunct="1">
                  <a:lnSpc>
                    <a:spcPct val="110000"/>
                  </a:lnSpc>
                  <a:spcBef>
                    <a:spcPts val="0"/>
                  </a:spcBef>
                  <a:spcAft>
                    <a:spcPts val="0"/>
                  </a:spcAft>
                  <a:buClrTx/>
                  <a:buSzTx/>
                  <a:buFontTx/>
                  <a:buNone/>
                  <a:defRPr/>
                </a:pPr>
                <a:r>
                  <a:rPr kumimoji="0" lang="zh-CN" altLang="en-US" sz="1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按照</a:t>
                </a:r>
                <a:r>
                  <a:rPr kumimoji="0" lang="en-US" altLang="zh-CN" sz="1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2017</a:t>
                </a:r>
                <a:r>
                  <a:rPr kumimoji="0" lang="zh-CN" altLang="en-US" sz="1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年</a:t>
                </a:r>
                <a:r>
                  <a:rPr kumimoji="0" lang="en-US" altLang="zh-CN" sz="1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1</a:t>
                </a:r>
                <a:r>
                  <a:rPr kumimoji="0" lang="zh-CN" altLang="en-US" sz="1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月设置规划  符合标准  择优设置</a:t>
                </a:r>
                <a:endParaRPr kumimoji="0" lang="zh-CN" altLang="en-US" sz="1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a:p>
                <a:pPr marL="0" marR="0" lvl="1" indent="0" algn="ctr" defTabSz="1171575" rtl="0" eaLnBrk="1" fontAlgn="auto" latinLnBrk="0" hangingPunct="1">
                  <a:lnSpc>
                    <a:spcPct val="11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sym typeface="+mn-ea"/>
                  </a:rPr>
                  <a:t>国家医学中心</a:t>
                </a:r>
                <a:endParaRPr kumimoji="0" lang="zh-CN" alt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sym typeface="+mn-ea"/>
                </a:endParaRPr>
              </a:p>
              <a:p>
                <a:pPr marL="0" marR="0" lvl="1" indent="0" algn="ctr" defTabSz="1171575" rtl="0" eaLnBrk="1" fontAlgn="auto" latinLnBrk="0" hangingPunct="1">
                  <a:lnSpc>
                    <a:spcPct val="11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sym typeface="+mn-ea"/>
                  </a:rPr>
                  <a:t>国家区域医疗中心</a:t>
                </a:r>
                <a:endParaRPr kumimoji="0" lang="zh-CN" altLang="en-US" sz="1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42" name="圆角矩形 41"/>
              <p:cNvSpPr/>
              <p:nvPr/>
            </p:nvSpPr>
            <p:spPr>
              <a:xfrm>
                <a:off x="7671" y="7744"/>
                <a:ext cx="3858" cy="2013"/>
              </a:xfrm>
              <a:prstGeom prst="roundRect">
                <a:avLst>
                  <a:gd name="adj" fmla="val 7365"/>
                </a:avLst>
              </a:prstGeom>
              <a:solidFill>
                <a:srgbClr val="CCECFF"/>
              </a:solidFill>
              <a:ln w="12700">
                <a:noFill/>
              </a:ln>
              <a:effectLst/>
            </p:spPr>
            <p:style>
              <a:lnRef idx="1">
                <a:schemeClr val="accent3"/>
              </a:lnRef>
              <a:fillRef idx="3">
                <a:schemeClr val="accent3"/>
              </a:fillRef>
              <a:effectRef idx="2">
                <a:schemeClr val="accent3"/>
              </a:effectRef>
              <a:fontRef idx="minor">
                <a:schemeClr val="lt1"/>
              </a:fontRef>
            </p:style>
            <p:txBody>
              <a:bodyPr anchor="ctr"/>
              <a:p>
                <a:pPr marL="0" marR="0" lvl="1" indent="0" algn="ctr" defTabSz="1171575" rtl="0" eaLnBrk="1" fontAlgn="ctr" latinLnBrk="0" hangingPunct="1">
                  <a:lnSpc>
                    <a:spcPct val="150000"/>
                  </a:lnSpc>
                  <a:spcBef>
                    <a:spcPts val="0"/>
                  </a:spcBef>
                  <a:spcAft>
                    <a:spcPts val="0"/>
                  </a:spcAft>
                  <a:buClrTx/>
                  <a:buSzTx/>
                  <a:buFontTx/>
                  <a:buNone/>
                  <a:defRPr/>
                </a:pPr>
                <a:r>
                  <a:rPr kumimoji="0" lang="zh-CN" altLang="en-US" sz="1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委省共建</a:t>
                </a:r>
                <a:endParaRPr kumimoji="0" lang="zh-CN" altLang="en-US" sz="1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a:p>
                <a:pPr marL="0" marR="0" lvl="1" indent="0" algn="ctr" defTabSz="1171575" rtl="0" eaLnBrk="1" fontAlgn="ctr"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sym typeface="+mn-ea"/>
                  </a:rPr>
                  <a:t>国家区域医疗中心</a:t>
                </a:r>
                <a:endParaRPr kumimoji="0" lang="zh-CN" altLang="en-US" sz="1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55" name="圆角矩形 54"/>
              <p:cNvSpPr/>
              <p:nvPr/>
            </p:nvSpPr>
            <p:spPr>
              <a:xfrm>
                <a:off x="12786" y="7771"/>
                <a:ext cx="5246" cy="2013"/>
              </a:xfrm>
              <a:prstGeom prst="roundRect">
                <a:avLst>
                  <a:gd name="adj" fmla="val 7365"/>
                </a:avLst>
              </a:prstGeom>
              <a:solidFill>
                <a:srgbClr val="FFFFCC"/>
              </a:solidFill>
              <a:ln w="12700">
                <a:noFill/>
              </a:ln>
              <a:effectLst/>
            </p:spPr>
            <p:style>
              <a:lnRef idx="1">
                <a:schemeClr val="accent3"/>
              </a:lnRef>
              <a:fillRef idx="3">
                <a:schemeClr val="accent3"/>
              </a:fillRef>
              <a:effectRef idx="2">
                <a:schemeClr val="accent3"/>
              </a:effectRef>
              <a:fontRef idx="minor">
                <a:schemeClr val="lt1"/>
              </a:fontRef>
            </p:style>
            <p:txBody>
              <a:bodyPr anchor="ctr"/>
              <a:p>
                <a:pPr marL="0" marR="0" lvl="1" indent="0" algn="ctr" defTabSz="1171575" rtl="0" eaLnBrk="1" fontAlgn="auto" latinLnBrk="0" hangingPunct="1">
                  <a:lnSpc>
                    <a:spcPct val="150000"/>
                  </a:lnSpc>
                  <a:spcBef>
                    <a:spcPts val="0"/>
                  </a:spcBef>
                  <a:spcAft>
                    <a:spcPts val="0"/>
                  </a:spcAft>
                  <a:buClrTx/>
                  <a:buSzTx/>
                  <a:buFontTx/>
                  <a:buNone/>
                  <a:defRPr/>
                </a:pPr>
                <a:r>
                  <a:rPr kumimoji="0" lang="zh-CN" altLang="en-US" sz="1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区域医疗中心试点项目</a:t>
                </a:r>
                <a:endParaRPr kumimoji="0" lang="zh-CN" altLang="en-US" sz="1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a:p>
                <a:pPr marL="0" marR="0" lvl="1" indent="0" algn="ctr" defTabSz="1171575"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发改委和我委共同推进</a:t>
                </a:r>
                <a:endParaRPr kumimoji="0" lang="zh-CN" altLang="en-US" sz="1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pic>
          <p:nvPicPr>
            <p:cNvPr id="16" name="图片 15" descr="3634395"/>
            <p:cNvPicPr>
              <a:picLocks noChangeAspect="1"/>
            </p:cNvPicPr>
            <p:nvPr/>
          </p:nvPicPr>
          <p:blipFill>
            <a:blip r:embed="rId4"/>
            <a:stretch>
              <a:fillRect/>
            </a:stretch>
          </p:blipFill>
          <p:spPr>
            <a:xfrm rot="16200000">
              <a:off x="6679" y="984"/>
              <a:ext cx="450" cy="10768"/>
            </a:xfrm>
            <a:prstGeom prst="rect">
              <a:avLst/>
            </a:prstGeom>
            <a:effectLst>
              <a:outerShdw blurRad="63500" sx="102000" sy="102000" algn="ctr" rotWithShape="0">
                <a:prstClr val="black">
                  <a:alpha val="40000"/>
                </a:prstClr>
              </a:outerShdw>
            </a:effectLst>
          </p:spPr>
        </p:pic>
        <p:sp>
          <p:nvSpPr>
            <p:cNvPr id="15" name="圆角矩形 14"/>
            <p:cNvSpPr/>
            <p:nvPr/>
          </p:nvSpPr>
          <p:spPr>
            <a:xfrm>
              <a:off x="4660" y="6766"/>
              <a:ext cx="4421" cy="677"/>
            </a:xfrm>
            <a:prstGeom prst="roundRect">
              <a:avLst/>
            </a:prstGeom>
            <a:solidFill>
              <a:schemeClr val="tx1">
                <a:lumMod val="50000"/>
                <a:lumOff val="50000"/>
              </a:schemeClr>
            </a:solidFill>
            <a:ln>
              <a:noFill/>
            </a:ln>
            <a:effectLst>
              <a:outerShdw blurRad="63500" sx="102000" sy="102000" algn="ctr"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anchor="ctr"/>
            <a:p>
              <a:pPr marL="0" marR="0" lvl="1" indent="0" algn="ctr" defTabSz="1171575"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10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牵头部门：国家卫健委</a:t>
              </a:r>
              <a:r>
                <a:rPr kumimoji="0" lang="zh-CN" altLang="en-US" sz="18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 </a:t>
              </a:r>
              <a:endParaRPr kumimoji="0" lang="zh-CN" altLang="en-US" sz="1800" b="1" i="0" u="none" strike="noStrike" kern="1200" cap="none" spc="5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1" name="圆角矩形 20"/>
            <p:cNvSpPr/>
            <p:nvPr/>
          </p:nvSpPr>
          <p:spPr>
            <a:xfrm>
              <a:off x="12786" y="4409"/>
              <a:ext cx="4616" cy="735"/>
            </a:xfrm>
            <a:prstGeom prst="roundRect">
              <a:avLst/>
            </a:prstGeom>
            <a:solidFill>
              <a:schemeClr val="tx1">
                <a:lumMod val="50000"/>
                <a:lumOff val="50000"/>
              </a:schemeClr>
            </a:solidFill>
            <a:ln>
              <a:noFill/>
            </a:ln>
            <a:effectLst>
              <a:outerShdw blurRad="63500" sx="102000" sy="102000" algn="ctr"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anchor="ctr"/>
            <a:p>
              <a:pPr marL="0" marR="0" lvl="1" indent="0" algn="ctr" defTabSz="1171575"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10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sym typeface="+mn-ea"/>
                </a:rPr>
                <a:t>牵头部门：</a:t>
              </a:r>
              <a:r>
                <a:rPr kumimoji="0" lang="zh-CN" altLang="en-US" sz="1800" b="1" i="0" u="none" strike="noStrike" kern="1200" cap="none" spc="10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国家发改委 </a:t>
              </a:r>
              <a:endParaRPr kumimoji="0" lang="zh-CN" altLang="en-US" sz="1800" b="1" i="0" u="none" strike="noStrike" kern="1200" cap="none" spc="10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pic>
          <p:nvPicPr>
            <p:cNvPr id="23" name="图片 22" descr="3634395"/>
            <p:cNvPicPr>
              <a:picLocks noChangeAspect="1"/>
            </p:cNvPicPr>
            <p:nvPr/>
          </p:nvPicPr>
          <p:blipFill>
            <a:blip r:embed="rId4"/>
            <a:stretch>
              <a:fillRect/>
            </a:stretch>
          </p:blipFill>
          <p:spPr>
            <a:xfrm rot="16200000" flipH="1" flipV="1">
              <a:off x="14902" y="2907"/>
              <a:ext cx="450" cy="5374"/>
            </a:xfrm>
            <a:prstGeom prst="rect">
              <a:avLst/>
            </a:prstGeom>
            <a:effectLst>
              <a:outerShdw blurRad="63500" sx="102000" sy="102000" algn="ctr" rotWithShape="0">
                <a:prstClr val="black">
                  <a:alpha val="40000"/>
                </a:prstClr>
              </a:outerShdw>
            </a:effectLst>
          </p:spPr>
        </p:pic>
      </p:grpSp>
    </p:spTree>
  </p:cSld>
  <p:clrMapOvr>
    <a:masterClrMapping/>
  </p:clrMapOvr>
  <mc:AlternateContent xmlns:mc="http://schemas.openxmlformats.org/markup-compatibility/2006">
    <mc:Choice xmlns:p14="http://schemas.microsoft.com/office/powerpoint/2010/main" Requires="p14">
      <p:transition spd="slow" p14:dur="1250" advTm="3000"/>
    </mc:Choice>
    <mc:Fallback>
      <p:transition spd="slow" advTm="3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 name="矩形 12"/>
          <p:cNvSpPr/>
          <p:nvPr/>
        </p:nvSpPr>
        <p:spPr>
          <a:xfrm>
            <a:off x="0" y="1631315"/>
            <a:ext cx="4704080" cy="4178300"/>
          </a:xfrm>
          <a:prstGeom prst="rect">
            <a:avLst/>
          </a:prstGeom>
          <a:solidFill>
            <a:srgbClr val="0070C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5040" b="1">
                <a:latin typeface="微软雅黑" panose="020B0503020204020204" pitchFamily="34" charset="-122"/>
                <a:ea typeface="微软雅黑" panose="020B0503020204020204" pitchFamily="34" charset="-122"/>
              </a:rPr>
              <a:t>目录</a:t>
            </a:r>
            <a:endParaRPr lang="zh-CN" altLang="en-US" sz="5040" b="1">
              <a:latin typeface="微软雅黑" panose="020B0503020204020204" pitchFamily="34" charset="-122"/>
              <a:ea typeface="微软雅黑" panose="020B0503020204020204" pitchFamily="34" charset="-122"/>
            </a:endParaRPr>
          </a:p>
        </p:txBody>
      </p:sp>
      <p:sp>
        <p:nvSpPr>
          <p:cNvPr id="3" name="椭圆 2"/>
          <p:cNvSpPr/>
          <p:nvPr>
            <p:custDataLst>
              <p:tags r:id="rId1"/>
            </p:custDataLst>
          </p:nvPr>
        </p:nvSpPr>
        <p:spPr>
          <a:xfrm>
            <a:off x="5361305" y="918845"/>
            <a:ext cx="676910" cy="652145"/>
          </a:xfrm>
          <a:prstGeom prst="ellipse">
            <a:avLst/>
          </a:prstGeom>
          <a:solidFill>
            <a:srgbClr val="F2F2F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Autofit/>
          </a:bodyPr>
          <a:lstStyle/>
          <a:p>
            <a:pPr algn="ctr" eaLnBrk="1" fontAlgn="auto" hangingPunct="1">
              <a:spcBef>
                <a:spcPts val="0"/>
              </a:spcBef>
              <a:spcAft>
                <a:spcPts val="0"/>
              </a:spcAft>
              <a:defRPr/>
            </a:pPr>
            <a:r>
              <a:rPr lang="en-US" altLang="zh-CN" sz="2940" b="1">
                <a:solidFill>
                  <a:srgbClr val="0070C0"/>
                </a:solidFill>
                <a:latin typeface="微软雅黑" panose="020B0503020204020204" pitchFamily="34" charset="-122"/>
                <a:ea typeface="微软雅黑" panose="020B0503020204020204" pitchFamily="34" charset="-122"/>
              </a:rPr>
              <a:t>1</a:t>
            </a:r>
            <a:endParaRPr lang="en-US" altLang="zh-CN" sz="2940" b="1">
              <a:solidFill>
                <a:srgbClr val="0070C0"/>
              </a:solidFill>
              <a:latin typeface="微软雅黑" panose="020B0503020204020204" pitchFamily="34" charset="-122"/>
              <a:ea typeface="微软雅黑" panose="020B0503020204020204" pitchFamily="34" charset="-122"/>
            </a:endParaRPr>
          </a:p>
        </p:txBody>
      </p:sp>
      <p:sp>
        <p:nvSpPr>
          <p:cNvPr id="65" name="KSO_Shape"/>
          <p:cNvSpPr>
            <a:spLocks noChangeAspect="1"/>
          </p:cNvSpPr>
          <p:nvPr>
            <p:custDataLst>
              <p:tags r:id="rId2"/>
            </p:custDataLst>
          </p:nvPr>
        </p:nvSpPr>
        <p:spPr bwMode="auto">
          <a:xfrm>
            <a:off x="6264910" y="1111885"/>
            <a:ext cx="292735" cy="236855"/>
          </a:xfrm>
          <a:custGeom>
            <a:avLst/>
            <a:gdLst>
              <a:gd name="T0" fmla="*/ 424099885 w 6436"/>
              <a:gd name="T1" fmla="*/ 423983062 h 5397"/>
              <a:gd name="T2" fmla="*/ 424099885 w 6436"/>
              <a:gd name="T3" fmla="*/ 423983062 h 5397"/>
              <a:gd name="T4" fmla="*/ 424099885 w 6436"/>
              <a:gd name="T5" fmla="*/ 423983062 h 5397"/>
              <a:gd name="T6" fmla="*/ 424099885 w 6436"/>
              <a:gd name="T7" fmla="*/ 423983062 h 5397"/>
              <a:gd name="T8" fmla="*/ 424099885 w 6436"/>
              <a:gd name="T9" fmla="*/ 423983062 h 5397"/>
              <a:gd name="T10" fmla="*/ 424099885 w 6436"/>
              <a:gd name="T11" fmla="*/ 423983062 h 5397"/>
              <a:gd name="T12" fmla="*/ 424099885 w 6436"/>
              <a:gd name="T13" fmla="*/ 423983062 h 5397"/>
              <a:gd name="T14" fmla="*/ 424099885 w 6436"/>
              <a:gd name="T15" fmla="*/ 423983062 h 5397"/>
              <a:gd name="T16" fmla="*/ 424099885 w 6436"/>
              <a:gd name="T17" fmla="*/ 423983062 h 5397"/>
              <a:gd name="T18" fmla="*/ 424099885 w 6436"/>
              <a:gd name="T19" fmla="*/ 423983062 h 5397"/>
              <a:gd name="T20" fmla="*/ 424099885 w 6436"/>
              <a:gd name="T21" fmla="*/ 423983062 h 5397"/>
              <a:gd name="T22" fmla="*/ 424099885 w 6436"/>
              <a:gd name="T23" fmla="*/ 423983062 h 5397"/>
              <a:gd name="T24" fmla="*/ 424099885 w 6436"/>
              <a:gd name="T25" fmla="*/ 423983062 h 5397"/>
              <a:gd name="T26" fmla="*/ 424099885 w 6436"/>
              <a:gd name="T27" fmla="*/ 423983062 h 5397"/>
              <a:gd name="T28" fmla="*/ 424099885 w 6436"/>
              <a:gd name="T29" fmla="*/ 423983062 h 5397"/>
              <a:gd name="T30" fmla="*/ 424099885 w 6436"/>
              <a:gd name="T31" fmla="*/ 423983062 h 5397"/>
              <a:gd name="T32" fmla="*/ 424099885 w 6436"/>
              <a:gd name="T33" fmla="*/ 423983062 h 539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436" h="5397">
                <a:moveTo>
                  <a:pt x="0" y="2017"/>
                </a:moveTo>
                <a:lnTo>
                  <a:pt x="3141" y="2017"/>
                </a:lnTo>
                <a:lnTo>
                  <a:pt x="3821" y="2698"/>
                </a:lnTo>
                <a:lnTo>
                  <a:pt x="3141" y="3379"/>
                </a:lnTo>
                <a:lnTo>
                  <a:pt x="0" y="3379"/>
                </a:lnTo>
                <a:lnTo>
                  <a:pt x="0" y="2017"/>
                </a:lnTo>
                <a:close/>
                <a:moveTo>
                  <a:pt x="2775" y="4434"/>
                </a:moveTo>
                <a:lnTo>
                  <a:pt x="4510" y="2698"/>
                </a:lnTo>
                <a:lnTo>
                  <a:pt x="2775" y="963"/>
                </a:lnTo>
                <a:lnTo>
                  <a:pt x="3737" y="0"/>
                </a:lnTo>
                <a:lnTo>
                  <a:pt x="5473" y="1736"/>
                </a:lnTo>
                <a:lnTo>
                  <a:pt x="6436" y="2698"/>
                </a:lnTo>
                <a:lnTo>
                  <a:pt x="5473" y="3661"/>
                </a:lnTo>
                <a:lnTo>
                  <a:pt x="3737" y="5397"/>
                </a:lnTo>
                <a:lnTo>
                  <a:pt x="2775" y="4434"/>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205" b="1">
              <a:latin typeface="微软雅黑" panose="020B0503020204020204" pitchFamily="34" charset="-122"/>
              <a:ea typeface="微软雅黑" panose="020B0503020204020204" pitchFamily="34" charset="-122"/>
            </a:endParaRPr>
          </a:p>
        </p:txBody>
      </p:sp>
      <p:sp>
        <p:nvSpPr>
          <p:cNvPr id="8" name="椭圆 7"/>
          <p:cNvSpPr/>
          <p:nvPr>
            <p:custDataLst>
              <p:tags r:id="rId3"/>
            </p:custDataLst>
          </p:nvPr>
        </p:nvSpPr>
        <p:spPr>
          <a:xfrm>
            <a:off x="5361305" y="1896745"/>
            <a:ext cx="670560" cy="653415"/>
          </a:xfrm>
          <a:prstGeom prst="ellipse">
            <a:avLst/>
          </a:prstGeom>
          <a:solidFill>
            <a:srgbClr val="F2F2F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90000"/>
          </a:bodyPr>
          <a:p>
            <a:pPr algn="ctr" eaLnBrk="1" fontAlgn="auto" hangingPunct="1">
              <a:spcBef>
                <a:spcPts val="0"/>
              </a:spcBef>
              <a:spcAft>
                <a:spcPts val="0"/>
              </a:spcAft>
              <a:buClrTx/>
              <a:buSzTx/>
              <a:buFontTx/>
              <a:defRPr/>
            </a:pPr>
            <a:r>
              <a:rPr lang="en-US" altLang="zh-CN" sz="2940" b="1">
                <a:solidFill>
                  <a:srgbClr val="0070C0"/>
                </a:solidFill>
                <a:latin typeface="微软雅黑" panose="020B0503020204020204" pitchFamily="34" charset="-122"/>
                <a:ea typeface="微软雅黑" panose="020B0503020204020204" pitchFamily="34" charset="-122"/>
              </a:rPr>
              <a:t>2</a:t>
            </a:r>
            <a:endParaRPr lang="en-US" altLang="zh-CN" sz="2940" b="1">
              <a:solidFill>
                <a:srgbClr val="0070C0"/>
              </a:solidFill>
              <a:latin typeface="微软雅黑" panose="020B0503020204020204" pitchFamily="34" charset="-122"/>
              <a:ea typeface="微软雅黑" panose="020B0503020204020204" pitchFamily="34" charset="-122"/>
            </a:endParaRPr>
          </a:p>
        </p:txBody>
      </p:sp>
      <p:sp>
        <p:nvSpPr>
          <p:cNvPr id="12" name="椭圆 11"/>
          <p:cNvSpPr/>
          <p:nvPr>
            <p:custDataLst>
              <p:tags r:id="rId4"/>
            </p:custDataLst>
          </p:nvPr>
        </p:nvSpPr>
        <p:spPr>
          <a:xfrm>
            <a:off x="5361305" y="2875915"/>
            <a:ext cx="670560" cy="652145"/>
          </a:xfrm>
          <a:prstGeom prst="ellipse">
            <a:avLst/>
          </a:prstGeom>
          <a:solidFill>
            <a:srgbClr val="F2F2F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90000"/>
          </a:bodyPr>
          <a:p>
            <a:pPr algn="ctr" eaLnBrk="1" fontAlgn="auto" hangingPunct="1">
              <a:spcBef>
                <a:spcPts val="0"/>
              </a:spcBef>
              <a:spcAft>
                <a:spcPts val="0"/>
              </a:spcAft>
              <a:defRPr/>
            </a:pPr>
            <a:r>
              <a:rPr lang="en-US" altLang="zh-CN" sz="2940" b="1">
                <a:solidFill>
                  <a:srgbClr val="0070C0"/>
                </a:solidFill>
                <a:latin typeface="微软雅黑" panose="020B0503020204020204" pitchFamily="34" charset="-122"/>
                <a:ea typeface="微软雅黑" panose="020B0503020204020204" pitchFamily="34" charset="-122"/>
              </a:rPr>
              <a:t>3</a:t>
            </a:r>
            <a:endParaRPr lang="en-US" altLang="zh-CN" sz="2520" b="1">
              <a:solidFill>
                <a:srgbClr val="0070C0"/>
              </a:solidFill>
              <a:latin typeface="微软雅黑" panose="020B0503020204020204" pitchFamily="34" charset="-122"/>
              <a:ea typeface="微软雅黑" panose="020B0503020204020204" pitchFamily="34" charset="-122"/>
            </a:endParaRPr>
          </a:p>
        </p:txBody>
      </p:sp>
      <p:sp>
        <p:nvSpPr>
          <p:cNvPr id="16" name="KSO_Shape"/>
          <p:cNvSpPr>
            <a:spLocks noChangeAspect="1"/>
          </p:cNvSpPr>
          <p:nvPr>
            <p:custDataLst>
              <p:tags r:id="rId5"/>
            </p:custDataLst>
          </p:nvPr>
        </p:nvSpPr>
        <p:spPr bwMode="auto">
          <a:xfrm>
            <a:off x="6264910" y="2089150"/>
            <a:ext cx="290195" cy="235585"/>
          </a:xfrm>
          <a:custGeom>
            <a:avLst/>
            <a:gdLst>
              <a:gd name="T0" fmla="*/ 424099885 w 6436"/>
              <a:gd name="T1" fmla="*/ 423983062 h 5397"/>
              <a:gd name="T2" fmla="*/ 424099885 w 6436"/>
              <a:gd name="T3" fmla="*/ 423983062 h 5397"/>
              <a:gd name="T4" fmla="*/ 424099885 w 6436"/>
              <a:gd name="T5" fmla="*/ 423983062 h 5397"/>
              <a:gd name="T6" fmla="*/ 424099885 w 6436"/>
              <a:gd name="T7" fmla="*/ 423983062 h 5397"/>
              <a:gd name="T8" fmla="*/ 424099885 w 6436"/>
              <a:gd name="T9" fmla="*/ 423983062 h 5397"/>
              <a:gd name="T10" fmla="*/ 424099885 w 6436"/>
              <a:gd name="T11" fmla="*/ 423983062 h 5397"/>
              <a:gd name="T12" fmla="*/ 424099885 w 6436"/>
              <a:gd name="T13" fmla="*/ 423983062 h 5397"/>
              <a:gd name="T14" fmla="*/ 424099885 w 6436"/>
              <a:gd name="T15" fmla="*/ 423983062 h 5397"/>
              <a:gd name="T16" fmla="*/ 424099885 w 6436"/>
              <a:gd name="T17" fmla="*/ 423983062 h 5397"/>
              <a:gd name="T18" fmla="*/ 424099885 w 6436"/>
              <a:gd name="T19" fmla="*/ 423983062 h 5397"/>
              <a:gd name="T20" fmla="*/ 424099885 w 6436"/>
              <a:gd name="T21" fmla="*/ 423983062 h 5397"/>
              <a:gd name="T22" fmla="*/ 424099885 w 6436"/>
              <a:gd name="T23" fmla="*/ 423983062 h 5397"/>
              <a:gd name="T24" fmla="*/ 424099885 w 6436"/>
              <a:gd name="T25" fmla="*/ 423983062 h 5397"/>
              <a:gd name="T26" fmla="*/ 424099885 w 6436"/>
              <a:gd name="T27" fmla="*/ 423983062 h 5397"/>
              <a:gd name="T28" fmla="*/ 424099885 w 6436"/>
              <a:gd name="T29" fmla="*/ 423983062 h 5397"/>
              <a:gd name="T30" fmla="*/ 424099885 w 6436"/>
              <a:gd name="T31" fmla="*/ 423983062 h 5397"/>
              <a:gd name="T32" fmla="*/ 424099885 w 6436"/>
              <a:gd name="T33" fmla="*/ 423983062 h 539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436" h="5397">
                <a:moveTo>
                  <a:pt x="0" y="2017"/>
                </a:moveTo>
                <a:lnTo>
                  <a:pt x="3141" y="2017"/>
                </a:lnTo>
                <a:lnTo>
                  <a:pt x="3821" y="2698"/>
                </a:lnTo>
                <a:lnTo>
                  <a:pt x="3141" y="3379"/>
                </a:lnTo>
                <a:lnTo>
                  <a:pt x="0" y="3379"/>
                </a:lnTo>
                <a:lnTo>
                  <a:pt x="0" y="2017"/>
                </a:lnTo>
                <a:close/>
                <a:moveTo>
                  <a:pt x="2775" y="4434"/>
                </a:moveTo>
                <a:lnTo>
                  <a:pt x="4510" y="2698"/>
                </a:lnTo>
                <a:lnTo>
                  <a:pt x="2775" y="963"/>
                </a:lnTo>
                <a:lnTo>
                  <a:pt x="3737" y="0"/>
                </a:lnTo>
                <a:lnTo>
                  <a:pt x="5473" y="1736"/>
                </a:lnTo>
                <a:lnTo>
                  <a:pt x="6436" y="2698"/>
                </a:lnTo>
                <a:lnTo>
                  <a:pt x="5473" y="3661"/>
                </a:lnTo>
                <a:lnTo>
                  <a:pt x="3737" y="5397"/>
                </a:lnTo>
                <a:lnTo>
                  <a:pt x="2775" y="4434"/>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eaLnBrk="1" fontAlgn="auto" hangingPunct="1">
              <a:spcBef>
                <a:spcPts val="0"/>
              </a:spcBef>
              <a:spcAft>
                <a:spcPts val="0"/>
              </a:spcAft>
              <a:defRPr/>
            </a:pPr>
            <a:endParaRPr lang="zh-CN" altLang="en-US" sz="2205" b="1">
              <a:latin typeface="微软雅黑" panose="020B0503020204020204" pitchFamily="34" charset="-122"/>
              <a:ea typeface="微软雅黑" panose="020B0503020204020204" pitchFamily="34" charset="-122"/>
            </a:endParaRPr>
          </a:p>
        </p:txBody>
      </p:sp>
      <p:sp>
        <p:nvSpPr>
          <p:cNvPr id="18" name="KSO_Shape"/>
          <p:cNvSpPr>
            <a:spLocks noChangeAspect="1"/>
          </p:cNvSpPr>
          <p:nvPr>
            <p:custDataLst>
              <p:tags r:id="rId6"/>
            </p:custDataLst>
          </p:nvPr>
        </p:nvSpPr>
        <p:spPr bwMode="auto">
          <a:xfrm>
            <a:off x="6264910" y="3068955"/>
            <a:ext cx="290195" cy="236855"/>
          </a:xfrm>
          <a:custGeom>
            <a:avLst/>
            <a:gdLst>
              <a:gd name="T0" fmla="*/ 424099885 w 6436"/>
              <a:gd name="T1" fmla="*/ 423983062 h 5397"/>
              <a:gd name="T2" fmla="*/ 424099885 w 6436"/>
              <a:gd name="T3" fmla="*/ 423983062 h 5397"/>
              <a:gd name="T4" fmla="*/ 424099885 w 6436"/>
              <a:gd name="T5" fmla="*/ 423983062 h 5397"/>
              <a:gd name="T6" fmla="*/ 424099885 w 6436"/>
              <a:gd name="T7" fmla="*/ 423983062 h 5397"/>
              <a:gd name="T8" fmla="*/ 424099885 w 6436"/>
              <a:gd name="T9" fmla="*/ 423983062 h 5397"/>
              <a:gd name="T10" fmla="*/ 424099885 w 6436"/>
              <a:gd name="T11" fmla="*/ 423983062 h 5397"/>
              <a:gd name="T12" fmla="*/ 424099885 w 6436"/>
              <a:gd name="T13" fmla="*/ 423983062 h 5397"/>
              <a:gd name="T14" fmla="*/ 424099885 w 6436"/>
              <a:gd name="T15" fmla="*/ 423983062 h 5397"/>
              <a:gd name="T16" fmla="*/ 424099885 w 6436"/>
              <a:gd name="T17" fmla="*/ 423983062 h 5397"/>
              <a:gd name="T18" fmla="*/ 424099885 w 6436"/>
              <a:gd name="T19" fmla="*/ 423983062 h 5397"/>
              <a:gd name="T20" fmla="*/ 424099885 w 6436"/>
              <a:gd name="T21" fmla="*/ 423983062 h 5397"/>
              <a:gd name="T22" fmla="*/ 424099885 w 6436"/>
              <a:gd name="T23" fmla="*/ 423983062 h 5397"/>
              <a:gd name="T24" fmla="*/ 424099885 w 6436"/>
              <a:gd name="T25" fmla="*/ 423983062 h 5397"/>
              <a:gd name="T26" fmla="*/ 424099885 w 6436"/>
              <a:gd name="T27" fmla="*/ 423983062 h 5397"/>
              <a:gd name="T28" fmla="*/ 424099885 w 6436"/>
              <a:gd name="T29" fmla="*/ 423983062 h 5397"/>
              <a:gd name="T30" fmla="*/ 424099885 w 6436"/>
              <a:gd name="T31" fmla="*/ 423983062 h 5397"/>
              <a:gd name="T32" fmla="*/ 424099885 w 6436"/>
              <a:gd name="T33" fmla="*/ 423983062 h 539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436" h="5397">
                <a:moveTo>
                  <a:pt x="0" y="2017"/>
                </a:moveTo>
                <a:lnTo>
                  <a:pt x="3141" y="2017"/>
                </a:lnTo>
                <a:lnTo>
                  <a:pt x="3821" y="2698"/>
                </a:lnTo>
                <a:lnTo>
                  <a:pt x="3141" y="3379"/>
                </a:lnTo>
                <a:lnTo>
                  <a:pt x="0" y="3379"/>
                </a:lnTo>
                <a:lnTo>
                  <a:pt x="0" y="2017"/>
                </a:lnTo>
                <a:close/>
                <a:moveTo>
                  <a:pt x="2775" y="4434"/>
                </a:moveTo>
                <a:lnTo>
                  <a:pt x="4510" y="2698"/>
                </a:lnTo>
                <a:lnTo>
                  <a:pt x="2775" y="963"/>
                </a:lnTo>
                <a:lnTo>
                  <a:pt x="3737" y="0"/>
                </a:lnTo>
                <a:lnTo>
                  <a:pt x="5473" y="1736"/>
                </a:lnTo>
                <a:lnTo>
                  <a:pt x="6436" y="2698"/>
                </a:lnTo>
                <a:lnTo>
                  <a:pt x="5473" y="3661"/>
                </a:lnTo>
                <a:lnTo>
                  <a:pt x="3737" y="5397"/>
                </a:lnTo>
                <a:lnTo>
                  <a:pt x="2775" y="4434"/>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eaLnBrk="1" fontAlgn="auto" hangingPunct="1">
              <a:spcBef>
                <a:spcPts val="0"/>
              </a:spcBef>
              <a:spcAft>
                <a:spcPts val="0"/>
              </a:spcAft>
              <a:defRPr/>
            </a:pPr>
            <a:endParaRPr lang="zh-CN" altLang="en-US" sz="2205" b="1">
              <a:latin typeface="微软雅黑" panose="020B0503020204020204" pitchFamily="34" charset="-122"/>
              <a:ea typeface="微软雅黑" panose="020B0503020204020204" pitchFamily="34" charset="-122"/>
            </a:endParaRPr>
          </a:p>
        </p:txBody>
      </p:sp>
      <p:sp>
        <p:nvSpPr>
          <p:cNvPr id="19" name="文本框 18"/>
          <p:cNvSpPr txBox="1"/>
          <p:nvPr/>
        </p:nvSpPr>
        <p:spPr>
          <a:xfrm>
            <a:off x="6769100" y="1874520"/>
            <a:ext cx="5538470" cy="601665"/>
          </a:xfrm>
          <a:prstGeom prst="roundRect">
            <a:avLst/>
          </a:prstGeom>
          <a:solidFill>
            <a:schemeClr val="bg1">
              <a:lumMod val="95000"/>
            </a:schemeClr>
          </a:solidFill>
          <a:effectLst>
            <a:outerShdw blurRad="63500" sx="102000" sy="102000" algn="ctr" rotWithShape="0">
              <a:prstClr val="black">
                <a:alpha val="40000"/>
              </a:prstClr>
            </a:outerShdw>
          </a:effectLst>
        </p:spPr>
        <p:txBody>
          <a:bodyPr wrap="square" rtlCol="0">
            <a:spAutoFit/>
          </a:bodyPr>
          <a:p>
            <a:pPr algn="dist"/>
            <a:r>
              <a:rPr lang="zh-CN" altLang="en-US" sz="2935" b="1" spc="200" dirty="0">
                <a:solidFill>
                  <a:srgbClr val="0062A6"/>
                </a:solidFill>
                <a:uFillTx/>
                <a:latin typeface="微软雅黑" panose="020B0503020204020204" pitchFamily="34" charset="-122"/>
                <a:ea typeface="微软雅黑" panose="020B0503020204020204" pitchFamily="34" charset="-122"/>
                <a:cs typeface="微软雅黑" panose="020B0503020204020204" pitchFamily="34" charset="-122"/>
                <a:sym typeface="+mn-lt"/>
              </a:rPr>
              <a:t>医疗机构设置规划</a:t>
            </a:r>
            <a:endParaRPr lang="zh-CN" altLang="en-US" sz="2940" b="1" dirty="0">
              <a:solidFill>
                <a:srgbClr val="0062A6"/>
              </a:solidFill>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
        <p:nvSpPr>
          <p:cNvPr id="20" name="文本框 19"/>
          <p:cNvSpPr txBox="1"/>
          <p:nvPr/>
        </p:nvSpPr>
        <p:spPr>
          <a:xfrm>
            <a:off x="6769100" y="2849245"/>
            <a:ext cx="5538470" cy="601665"/>
          </a:xfrm>
          <a:prstGeom prst="roundRect">
            <a:avLst/>
          </a:prstGeom>
          <a:solidFill>
            <a:schemeClr val="bg1">
              <a:lumMod val="95000"/>
            </a:schemeClr>
          </a:solidFill>
          <a:effectLst>
            <a:outerShdw blurRad="63500" sx="102000" sy="102000" algn="ctr" rotWithShape="0">
              <a:prstClr val="black">
                <a:alpha val="40000"/>
              </a:prstClr>
            </a:outerShdw>
          </a:effectLst>
        </p:spPr>
        <p:txBody>
          <a:bodyPr wrap="square" rtlCol="0">
            <a:spAutoFit/>
          </a:bodyPr>
          <a:p>
            <a:pPr algn="dist"/>
            <a:r>
              <a:rPr lang="zh-CN" altLang="en-US" sz="2935" b="1" dirty="0">
                <a:solidFill>
                  <a:srgbClr val="0062A6"/>
                </a:solidFill>
                <a:latin typeface="微软雅黑" panose="020B0503020204020204" pitchFamily="34" charset="-122"/>
                <a:ea typeface="微软雅黑" panose="020B0503020204020204" pitchFamily="34" charset="-122"/>
                <a:cs typeface="微软雅黑" panose="020B0503020204020204" pitchFamily="34" charset="-122"/>
                <a:sym typeface="+mn-lt"/>
              </a:rPr>
              <a:t>分级诊疗体系建设</a:t>
            </a:r>
            <a:endParaRPr lang="zh-CN" altLang="en-US" sz="2935" b="1" dirty="0">
              <a:solidFill>
                <a:srgbClr val="0062A6"/>
              </a:solidFill>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
        <p:nvSpPr>
          <p:cNvPr id="2" name="椭圆 1"/>
          <p:cNvSpPr/>
          <p:nvPr>
            <p:custDataLst>
              <p:tags r:id="rId7"/>
            </p:custDataLst>
          </p:nvPr>
        </p:nvSpPr>
        <p:spPr>
          <a:xfrm>
            <a:off x="5361305" y="3853815"/>
            <a:ext cx="670560" cy="652145"/>
          </a:xfrm>
          <a:prstGeom prst="ellipse">
            <a:avLst/>
          </a:prstGeom>
          <a:solidFill>
            <a:srgbClr val="F2F2F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p>
            <a:pPr algn="ctr" eaLnBrk="1" fontAlgn="auto" hangingPunct="1">
              <a:spcBef>
                <a:spcPts val="0"/>
              </a:spcBef>
              <a:spcAft>
                <a:spcPts val="0"/>
              </a:spcAft>
              <a:defRPr/>
            </a:pPr>
            <a:r>
              <a:rPr lang="en-US" altLang="zh-CN" sz="2520" b="1">
                <a:solidFill>
                  <a:srgbClr val="0070C0"/>
                </a:solidFill>
                <a:latin typeface="微软雅黑" panose="020B0503020204020204" pitchFamily="34" charset="-122"/>
                <a:ea typeface="微软雅黑" panose="020B0503020204020204" pitchFamily="34" charset="-122"/>
              </a:rPr>
              <a:t>4</a:t>
            </a:r>
            <a:endParaRPr lang="en-US" altLang="zh-CN" sz="2520" b="1">
              <a:solidFill>
                <a:srgbClr val="0070C0"/>
              </a:solidFill>
              <a:latin typeface="微软雅黑" panose="020B0503020204020204" pitchFamily="34" charset="-122"/>
              <a:ea typeface="微软雅黑" panose="020B0503020204020204" pitchFamily="34" charset="-122"/>
            </a:endParaRPr>
          </a:p>
        </p:txBody>
      </p:sp>
      <p:sp>
        <p:nvSpPr>
          <p:cNvPr id="4" name="KSO_Shape"/>
          <p:cNvSpPr>
            <a:spLocks noChangeAspect="1"/>
          </p:cNvSpPr>
          <p:nvPr>
            <p:custDataLst>
              <p:tags r:id="rId8"/>
            </p:custDataLst>
          </p:nvPr>
        </p:nvSpPr>
        <p:spPr bwMode="auto">
          <a:xfrm>
            <a:off x="6264910" y="4044950"/>
            <a:ext cx="290195" cy="236855"/>
          </a:xfrm>
          <a:custGeom>
            <a:avLst/>
            <a:gdLst>
              <a:gd name="T0" fmla="*/ 424099885 w 6436"/>
              <a:gd name="T1" fmla="*/ 423983062 h 5397"/>
              <a:gd name="T2" fmla="*/ 424099885 w 6436"/>
              <a:gd name="T3" fmla="*/ 423983062 h 5397"/>
              <a:gd name="T4" fmla="*/ 424099885 w 6436"/>
              <a:gd name="T5" fmla="*/ 423983062 h 5397"/>
              <a:gd name="T6" fmla="*/ 424099885 w 6436"/>
              <a:gd name="T7" fmla="*/ 423983062 h 5397"/>
              <a:gd name="T8" fmla="*/ 424099885 w 6436"/>
              <a:gd name="T9" fmla="*/ 423983062 h 5397"/>
              <a:gd name="T10" fmla="*/ 424099885 w 6436"/>
              <a:gd name="T11" fmla="*/ 423983062 h 5397"/>
              <a:gd name="T12" fmla="*/ 424099885 w 6436"/>
              <a:gd name="T13" fmla="*/ 423983062 h 5397"/>
              <a:gd name="T14" fmla="*/ 424099885 w 6436"/>
              <a:gd name="T15" fmla="*/ 423983062 h 5397"/>
              <a:gd name="T16" fmla="*/ 424099885 w 6436"/>
              <a:gd name="T17" fmla="*/ 423983062 h 5397"/>
              <a:gd name="T18" fmla="*/ 424099885 w 6436"/>
              <a:gd name="T19" fmla="*/ 423983062 h 5397"/>
              <a:gd name="T20" fmla="*/ 424099885 w 6436"/>
              <a:gd name="T21" fmla="*/ 423983062 h 5397"/>
              <a:gd name="T22" fmla="*/ 424099885 w 6436"/>
              <a:gd name="T23" fmla="*/ 423983062 h 5397"/>
              <a:gd name="T24" fmla="*/ 424099885 w 6436"/>
              <a:gd name="T25" fmla="*/ 423983062 h 5397"/>
              <a:gd name="T26" fmla="*/ 424099885 w 6436"/>
              <a:gd name="T27" fmla="*/ 423983062 h 5397"/>
              <a:gd name="T28" fmla="*/ 424099885 w 6436"/>
              <a:gd name="T29" fmla="*/ 423983062 h 5397"/>
              <a:gd name="T30" fmla="*/ 424099885 w 6436"/>
              <a:gd name="T31" fmla="*/ 423983062 h 5397"/>
              <a:gd name="T32" fmla="*/ 424099885 w 6436"/>
              <a:gd name="T33" fmla="*/ 423983062 h 539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436" h="5397">
                <a:moveTo>
                  <a:pt x="0" y="2017"/>
                </a:moveTo>
                <a:lnTo>
                  <a:pt x="3141" y="2017"/>
                </a:lnTo>
                <a:lnTo>
                  <a:pt x="3821" y="2698"/>
                </a:lnTo>
                <a:lnTo>
                  <a:pt x="3141" y="3379"/>
                </a:lnTo>
                <a:lnTo>
                  <a:pt x="0" y="3379"/>
                </a:lnTo>
                <a:lnTo>
                  <a:pt x="0" y="2017"/>
                </a:lnTo>
                <a:close/>
                <a:moveTo>
                  <a:pt x="2775" y="4434"/>
                </a:moveTo>
                <a:lnTo>
                  <a:pt x="4510" y="2698"/>
                </a:lnTo>
                <a:lnTo>
                  <a:pt x="2775" y="963"/>
                </a:lnTo>
                <a:lnTo>
                  <a:pt x="3737" y="0"/>
                </a:lnTo>
                <a:lnTo>
                  <a:pt x="5473" y="1736"/>
                </a:lnTo>
                <a:lnTo>
                  <a:pt x="6436" y="2698"/>
                </a:lnTo>
                <a:lnTo>
                  <a:pt x="5473" y="3661"/>
                </a:lnTo>
                <a:lnTo>
                  <a:pt x="3737" y="5397"/>
                </a:lnTo>
                <a:lnTo>
                  <a:pt x="2775" y="4434"/>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eaLnBrk="1" fontAlgn="auto" hangingPunct="1">
              <a:spcBef>
                <a:spcPts val="0"/>
              </a:spcBef>
              <a:spcAft>
                <a:spcPts val="0"/>
              </a:spcAft>
              <a:defRPr/>
            </a:pPr>
            <a:endParaRPr lang="zh-CN" altLang="en-US" sz="2205" b="1">
              <a:latin typeface="微软雅黑" panose="020B0503020204020204" pitchFamily="34" charset="-122"/>
              <a:ea typeface="微软雅黑" panose="020B0503020204020204" pitchFamily="34" charset="-122"/>
            </a:endParaRPr>
          </a:p>
        </p:txBody>
      </p:sp>
      <p:sp>
        <p:nvSpPr>
          <p:cNvPr id="5" name="文本框 4"/>
          <p:cNvSpPr txBox="1"/>
          <p:nvPr/>
        </p:nvSpPr>
        <p:spPr>
          <a:xfrm>
            <a:off x="6769100" y="3830320"/>
            <a:ext cx="5588000" cy="601665"/>
          </a:xfrm>
          <a:prstGeom prst="roundRect">
            <a:avLst/>
          </a:prstGeom>
          <a:solidFill>
            <a:schemeClr val="bg1">
              <a:lumMod val="95000"/>
            </a:schemeClr>
          </a:solidFill>
          <a:effectLst>
            <a:outerShdw blurRad="63500" sx="102000" sy="102000" algn="ctr" rotWithShape="0">
              <a:prstClr val="black">
                <a:alpha val="40000"/>
              </a:prstClr>
            </a:outerShdw>
          </a:effectLst>
        </p:spPr>
        <p:txBody>
          <a:bodyPr wrap="square" rtlCol="0">
            <a:spAutoFit/>
          </a:bodyPr>
          <a:p>
            <a:pPr algn="dist"/>
            <a:r>
              <a:rPr lang="zh-CN" altLang="en-US" sz="2935" b="1" dirty="0">
                <a:solidFill>
                  <a:srgbClr val="0062A6"/>
                </a:solidFill>
                <a:latin typeface="微软雅黑" panose="020B0503020204020204" pitchFamily="34" charset="-122"/>
                <a:ea typeface="微软雅黑" panose="020B0503020204020204" pitchFamily="34" charset="-122"/>
                <a:cs typeface="微软雅黑" panose="020B0503020204020204" pitchFamily="34" charset="-122"/>
                <a:sym typeface="+mn-lt"/>
              </a:rPr>
              <a:t>促进合理医疗检查</a:t>
            </a:r>
            <a:endParaRPr lang="zh-CN" altLang="en-US" sz="2935" b="1" dirty="0">
              <a:solidFill>
                <a:srgbClr val="0062A6"/>
              </a:solidFill>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
        <p:nvSpPr>
          <p:cNvPr id="6" name="椭圆 5"/>
          <p:cNvSpPr/>
          <p:nvPr>
            <p:custDataLst>
              <p:tags r:id="rId9"/>
            </p:custDataLst>
          </p:nvPr>
        </p:nvSpPr>
        <p:spPr>
          <a:xfrm>
            <a:off x="5361305" y="4831715"/>
            <a:ext cx="670560" cy="652145"/>
          </a:xfrm>
          <a:prstGeom prst="ellipse">
            <a:avLst/>
          </a:prstGeom>
          <a:solidFill>
            <a:srgbClr val="F2F2F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p>
            <a:pPr algn="ctr" eaLnBrk="1" fontAlgn="auto" hangingPunct="1">
              <a:spcBef>
                <a:spcPts val="0"/>
              </a:spcBef>
              <a:spcAft>
                <a:spcPts val="0"/>
              </a:spcAft>
              <a:defRPr/>
            </a:pPr>
            <a:r>
              <a:rPr lang="en-US" altLang="zh-CN" sz="2520" b="1">
                <a:solidFill>
                  <a:srgbClr val="0070C0"/>
                </a:solidFill>
                <a:latin typeface="微软雅黑" panose="020B0503020204020204" pitchFamily="34" charset="-122"/>
                <a:ea typeface="微软雅黑" panose="020B0503020204020204" pitchFamily="34" charset="-122"/>
              </a:rPr>
              <a:t>5</a:t>
            </a:r>
            <a:endParaRPr lang="en-US" altLang="zh-CN" sz="2520" b="1">
              <a:solidFill>
                <a:srgbClr val="0070C0"/>
              </a:solidFill>
              <a:latin typeface="微软雅黑" panose="020B0503020204020204" pitchFamily="34" charset="-122"/>
              <a:ea typeface="微软雅黑" panose="020B0503020204020204" pitchFamily="34" charset="-122"/>
            </a:endParaRPr>
          </a:p>
        </p:txBody>
      </p:sp>
      <p:sp>
        <p:nvSpPr>
          <p:cNvPr id="9" name="KSO_Shape"/>
          <p:cNvSpPr>
            <a:spLocks noChangeAspect="1"/>
          </p:cNvSpPr>
          <p:nvPr>
            <p:custDataLst>
              <p:tags r:id="rId10"/>
            </p:custDataLst>
          </p:nvPr>
        </p:nvSpPr>
        <p:spPr bwMode="auto">
          <a:xfrm>
            <a:off x="6264910" y="5025390"/>
            <a:ext cx="290195" cy="236855"/>
          </a:xfrm>
          <a:custGeom>
            <a:avLst/>
            <a:gdLst>
              <a:gd name="T0" fmla="*/ 424099885 w 6436"/>
              <a:gd name="T1" fmla="*/ 423983062 h 5397"/>
              <a:gd name="T2" fmla="*/ 424099885 w 6436"/>
              <a:gd name="T3" fmla="*/ 423983062 h 5397"/>
              <a:gd name="T4" fmla="*/ 424099885 w 6436"/>
              <a:gd name="T5" fmla="*/ 423983062 h 5397"/>
              <a:gd name="T6" fmla="*/ 424099885 w 6436"/>
              <a:gd name="T7" fmla="*/ 423983062 h 5397"/>
              <a:gd name="T8" fmla="*/ 424099885 w 6436"/>
              <a:gd name="T9" fmla="*/ 423983062 h 5397"/>
              <a:gd name="T10" fmla="*/ 424099885 w 6436"/>
              <a:gd name="T11" fmla="*/ 423983062 h 5397"/>
              <a:gd name="T12" fmla="*/ 424099885 w 6436"/>
              <a:gd name="T13" fmla="*/ 423983062 h 5397"/>
              <a:gd name="T14" fmla="*/ 424099885 w 6436"/>
              <a:gd name="T15" fmla="*/ 423983062 h 5397"/>
              <a:gd name="T16" fmla="*/ 424099885 w 6436"/>
              <a:gd name="T17" fmla="*/ 423983062 h 5397"/>
              <a:gd name="T18" fmla="*/ 424099885 w 6436"/>
              <a:gd name="T19" fmla="*/ 423983062 h 5397"/>
              <a:gd name="T20" fmla="*/ 424099885 w 6436"/>
              <a:gd name="T21" fmla="*/ 423983062 h 5397"/>
              <a:gd name="T22" fmla="*/ 424099885 w 6436"/>
              <a:gd name="T23" fmla="*/ 423983062 h 5397"/>
              <a:gd name="T24" fmla="*/ 424099885 w 6436"/>
              <a:gd name="T25" fmla="*/ 423983062 h 5397"/>
              <a:gd name="T26" fmla="*/ 424099885 w 6436"/>
              <a:gd name="T27" fmla="*/ 423983062 h 5397"/>
              <a:gd name="T28" fmla="*/ 424099885 w 6436"/>
              <a:gd name="T29" fmla="*/ 423983062 h 5397"/>
              <a:gd name="T30" fmla="*/ 424099885 w 6436"/>
              <a:gd name="T31" fmla="*/ 423983062 h 5397"/>
              <a:gd name="T32" fmla="*/ 424099885 w 6436"/>
              <a:gd name="T33" fmla="*/ 423983062 h 539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436" h="5397">
                <a:moveTo>
                  <a:pt x="0" y="2017"/>
                </a:moveTo>
                <a:lnTo>
                  <a:pt x="3141" y="2017"/>
                </a:lnTo>
                <a:lnTo>
                  <a:pt x="3821" y="2698"/>
                </a:lnTo>
                <a:lnTo>
                  <a:pt x="3141" y="3379"/>
                </a:lnTo>
                <a:lnTo>
                  <a:pt x="0" y="3379"/>
                </a:lnTo>
                <a:lnTo>
                  <a:pt x="0" y="2017"/>
                </a:lnTo>
                <a:close/>
                <a:moveTo>
                  <a:pt x="2775" y="4434"/>
                </a:moveTo>
                <a:lnTo>
                  <a:pt x="4510" y="2698"/>
                </a:lnTo>
                <a:lnTo>
                  <a:pt x="2775" y="963"/>
                </a:lnTo>
                <a:lnTo>
                  <a:pt x="3737" y="0"/>
                </a:lnTo>
                <a:lnTo>
                  <a:pt x="5473" y="1736"/>
                </a:lnTo>
                <a:lnTo>
                  <a:pt x="6436" y="2698"/>
                </a:lnTo>
                <a:lnTo>
                  <a:pt x="5473" y="3661"/>
                </a:lnTo>
                <a:lnTo>
                  <a:pt x="3737" y="5397"/>
                </a:lnTo>
                <a:lnTo>
                  <a:pt x="2775" y="4434"/>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eaLnBrk="1" fontAlgn="auto" hangingPunct="1">
              <a:spcBef>
                <a:spcPts val="0"/>
              </a:spcBef>
              <a:spcAft>
                <a:spcPts val="0"/>
              </a:spcAft>
              <a:defRPr/>
            </a:pPr>
            <a:endParaRPr lang="zh-CN" altLang="en-US" sz="2205" b="1">
              <a:latin typeface="微软雅黑" panose="020B0503020204020204" pitchFamily="34" charset="-122"/>
              <a:ea typeface="微软雅黑" panose="020B0503020204020204" pitchFamily="34" charset="-122"/>
            </a:endParaRPr>
          </a:p>
        </p:txBody>
      </p:sp>
      <p:sp>
        <p:nvSpPr>
          <p:cNvPr id="10" name="文本框 9"/>
          <p:cNvSpPr txBox="1"/>
          <p:nvPr/>
        </p:nvSpPr>
        <p:spPr>
          <a:xfrm>
            <a:off x="6769100" y="4806315"/>
            <a:ext cx="5587365" cy="601705"/>
          </a:xfrm>
          <a:prstGeom prst="roundRect">
            <a:avLst/>
          </a:prstGeom>
          <a:solidFill>
            <a:schemeClr val="bg1">
              <a:lumMod val="95000"/>
            </a:schemeClr>
          </a:solidFill>
          <a:effectLst>
            <a:outerShdw blurRad="63500" sx="102000" sy="102000" algn="ctr" rotWithShape="0">
              <a:prstClr val="black">
                <a:alpha val="40000"/>
              </a:prstClr>
            </a:outerShdw>
          </a:effectLst>
        </p:spPr>
        <p:txBody>
          <a:bodyPr wrap="square" rtlCol="0">
            <a:spAutoFit/>
          </a:bodyPr>
          <a:p>
            <a:pPr algn="dist"/>
            <a:r>
              <a:rPr lang="zh-CN" altLang="en-US" sz="2935" b="1" dirty="0">
                <a:solidFill>
                  <a:srgbClr val="0062A6"/>
                </a:solidFill>
                <a:latin typeface="微软雅黑" panose="020B0503020204020204" pitchFamily="34" charset="-122"/>
                <a:ea typeface="微软雅黑" panose="020B0503020204020204" pitchFamily="34" charset="-122"/>
                <a:cs typeface="微软雅黑" panose="020B0503020204020204" pitchFamily="34" charset="-122"/>
                <a:sym typeface="+mn-lt"/>
              </a:rPr>
              <a:t>公立医院高质量发展与绩效考核</a:t>
            </a:r>
            <a:endParaRPr lang="zh-CN" altLang="en-US" sz="2935" b="1" dirty="0">
              <a:solidFill>
                <a:srgbClr val="0062A6"/>
              </a:solidFill>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
        <p:nvSpPr>
          <p:cNvPr id="11" name="文本框 10"/>
          <p:cNvSpPr txBox="1"/>
          <p:nvPr/>
        </p:nvSpPr>
        <p:spPr>
          <a:xfrm>
            <a:off x="6769100" y="897255"/>
            <a:ext cx="5445125" cy="601667"/>
          </a:xfrm>
          <a:prstGeom prst="roundRect">
            <a:avLst/>
          </a:prstGeom>
          <a:solidFill>
            <a:schemeClr val="bg1">
              <a:lumMod val="95000"/>
            </a:schemeClr>
          </a:solidFill>
          <a:effectLst>
            <a:outerShdw blurRad="63500" sx="102000" sy="102000" algn="ctr" rotWithShape="0">
              <a:prstClr val="black">
                <a:alpha val="40000"/>
              </a:prstClr>
            </a:outerShdw>
          </a:effectLst>
        </p:spPr>
        <p:txBody>
          <a:bodyPr wrap="square" rtlCol="0">
            <a:spAutoFit/>
          </a:bodyPr>
          <a:p>
            <a:pPr algn="dist"/>
            <a:r>
              <a:rPr lang="zh-CN" altLang="en-US" sz="2935" b="1" dirty="0" smtClean="0">
                <a:solidFill>
                  <a:srgbClr val="0054AB"/>
                </a:solidFill>
                <a:latin typeface="微软雅黑" panose="020B0503020204020204" pitchFamily="34" charset="-122"/>
                <a:ea typeface="微软雅黑" panose="020B0503020204020204" pitchFamily="34" charset="-122"/>
                <a:cs typeface="微软雅黑" panose="020B0503020204020204" pitchFamily="34" charset="-122"/>
                <a:sym typeface="+mn-ea"/>
              </a:rPr>
              <a:t>持续做好常态化疫情防控</a:t>
            </a:r>
            <a:endParaRPr lang="zh-CN" altLang="en-US" sz="2935" b="1" spc="200" dirty="0">
              <a:solidFill>
                <a:srgbClr val="0062A6"/>
              </a:solidFill>
              <a:uFillTx/>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Tree>
    <p:custDataLst>
      <p:tags r:id="rId1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403860" y="1067435"/>
            <a:ext cx="8574405" cy="514085"/>
          </a:xfrm>
          <a:prstGeom prst="roundRect">
            <a:avLst/>
          </a:prstGeom>
          <a:solidFill>
            <a:srgbClr val="1F4E79"/>
          </a:solidFill>
          <a:ln w="9525">
            <a:noFill/>
          </a:ln>
          <a:effectLst>
            <a:outerShdw blurRad="63500" sx="102000" sy="102000" algn="ctr" rotWithShape="0">
              <a:prstClr val="black">
                <a:alpha val="40000"/>
              </a:prstClr>
            </a:outerShdw>
          </a:effectLst>
        </p:spPr>
        <p:txBody>
          <a:bodyPr wrap="square">
            <a:spAutoFit/>
          </a:bodyPr>
          <a:p>
            <a:pPr indent="0" algn="ctr">
              <a:buFont typeface="Wingdings" panose="05000000000000000000" charset="0"/>
              <a:buNone/>
            </a:pPr>
            <a:r>
              <a:rPr lang="zh-CN" altLang="en-US" sz="2400" b="1" spc="150" noProof="0">
                <a:solidFill>
                  <a:schemeClr val="bg1"/>
                </a:solidFill>
                <a:latin typeface="微软雅黑" panose="020B0503020204020204" pitchFamily="34" charset="-122"/>
                <a:ea typeface="微软雅黑" panose="020B0503020204020204" pitchFamily="34" charset="-122"/>
                <a:sym typeface="+mn-ea"/>
              </a:rPr>
              <a:t>（一）按照国家医学中心及国家区域医疗中心设置规划</a:t>
            </a:r>
            <a:endParaRPr lang="zh-CN" altLang="en-US" sz="2400" b="1" spc="150" noProof="0">
              <a:solidFill>
                <a:schemeClr val="bg1"/>
              </a:solidFill>
              <a:latin typeface="微软雅黑" panose="020B0503020204020204" pitchFamily="34" charset="-122"/>
              <a:ea typeface="微软雅黑" panose="020B0503020204020204" pitchFamily="34" charset="-122"/>
              <a:sym typeface="+mn-ea"/>
            </a:endParaRPr>
          </a:p>
        </p:txBody>
      </p:sp>
      <p:sp>
        <p:nvSpPr>
          <p:cNvPr id="20482" name="文本框 5"/>
          <p:cNvSpPr txBox="1"/>
          <p:nvPr/>
        </p:nvSpPr>
        <p:spPr>
          <a:xfrm>
            <a:off x="557213" y="1747203"/>
            <a:ext cx="4595812" cy="3479165"/>
          </a:xfrm>
          <a:prstGeom prst="rect">
            <a:avLst/>
          </a:prstGeom>
          <a:noFill/>
          <a:ln w="9525">
            <a:noFill/>
          </a:ln>
        </p:spPr>
        <p:txBody>
          <a:bodyPr wrap="square" anchor="t">
            <a:spAutoFit/>
          </a:bodyPr>
          <a:p>
            <a:pPr marL="342900" indent="-342900" algn="just">
              <a:lnSpc>
                <a:spcPct val="150000"/>
              </a:lnSpc>
              <a:spcAft>
                <a:spcPts val="500"/>
              </a:spcAft>
              <a:buClrTx/>
              <a:buSzTx/>
              <a:buFont typeface="Wingdings" panose="05000000000000000000" charset="0"/>
              <a:buChar char="v"/>
            </a:pPr>
            <a:r>
              <a:rPr lang="zh-CN" altLang="zh-CN" sz="2400">
                <a:solidFill>
                  <a:srgbClr val="262626"/>
                </a:solidFill>
                <a:latin typeface="微软雅黑" panose="020B0503020204020204" pitchFamily="34" charset="-122"/>
                <a:ea typeface="微软雅黑" panose="020B0503020204020204" pitchFamily="34" charset="-122"/>
              </a:rPr>
              <a:t>依据覆盖面积和人口分布现状情况，原则上在</a:t>
            </a:r>
            <a:r>
              <a:rPr lang="zh-CN" altLang="en-US" sz="2400" b="1" spc="160" noProof="0" dirty="0">
                <a:ln>
                  <a:noFill/>
                </a:ln>
                <a:solidFill>
                  <a:schemeClr val="accent5">
                    <a:lumMod val="75000"/>
                  </a:schemeClr>
                </a:solidFill>
                <a:effectLst/>
                <a:uLnTx/>
                <a:uFillTx/>
                <a:latin typeface="微软雅黑" panose="020B0503020204020204" pitchFamily="34" charset="-122"/>
                <a:ea typeface="微软雅黑" panose="020B0503020204020204" pitchFamily="34" charset="-122"/>
              </a:rPr>
              <a:t>华北、东北、华东、中南、西南、西北6个区域。</a:t>
            </a:r>
            <a:endParaRPr lang="zh-CN" altLang="en-US" sz="2000" b="1" spc="160" noProof="0" dirty="0">
              <a:ln>
                <a:noFill/>
              </a:ln>
              <a:solidFill>
                <a:schemeClr val="accent5">
                  <a:lumMod val="75000"/>
                </a:schemeClr>
              </a:solidFill>
              <a:effectLst/>
              <a:uLnTx/>
              <a:uFillTx/>
              <a:latin typeface="微软雅黑" panose="020B0503020204020204" pitchFamily="34" charset="-122"/>
              <a:ea typeface="微软雅黑" panose="020B0503020204020204" pitchFamily="34" charset="-122"/>
            </a:endParaRPr>
          </a:p>
          <a:p>
            <a:pPr marL="342900" indent="-342900" algn="just">
              <a:lnSpc>
                <a:spcPct val="150000"/>
              </a:lnSpc>
              <a:spcAft>
                <a:spcPts val="500"/>
              </a:spcAft>
              <a:buClrTx/>
              <a:buSzTx/>
              <a:buFont typeface="Wingdings" panose="05000000000000000000" charset="0"/>
              <a:buChar char="v"/>
            </a:pPr>
            <a:r>
              <a:rPr lang="zh-CN" altLang="zh-CN" sz="2400">
                <a:latin typeface="微软雅黑" panose="020B0503020204020204" pitchFamily="34" charset="-122"/>
                <a:ea typeface="微软雅黑" panose="020B0503020204020204" pitchFamily="34" charset="-122"/>
                <a:sym typeface="宋体" panose="02010600030101010101" pitchFamily="2" charset="-122"/>
              </a:rPr>
              <a:t>对涉及</a:t>
            </a:r>
            <a:r>
              <a:rPr lang="zh-CN" altLang="zh-CN" sz="2400" b="1">
                <a:latin typeface="微软雅黑" panose="020B0503020204020204" pitchFamily="34" charset="-122"/>
                <a:ea typeface="微软雅黑" panose="020B0503020204020204" pitchFamily="34" charset="-122"/>
                <a:sym typeface="宋体" panose="02010600030101010101" pitchFamily="2" charset="-122"/>
              </a:rPr>
              <a:t>国家重大战略规划</a:t>
            </a:r>
            <a:r>
              <a:rPr lang="zh-CN" altLang="zh-CN" sz="2400">
                <a:latin typeface="微软雅黑" panose="020B0503020204020204" pitchFamily="34" charset="-122"/>
                <a:ea typeface="微软雅黑" panose="020B0503020204020204" pitchFamily="34" charset="-122"/>
                <a:sym typeface="宋体" panose="02010600030101010101" pitchFamily="2" charset="-122"/>
              </a:rPr>
              <a:t>的重点省份给予一定的</a:t>
            </a:r>
            <a:r>
              <a:rPr lang="zh-CN" altLang="zh-CN" sz="2400" b="1">
                <a:latin typeface="微软雅黑" panose="020B0503020204020204" pitchFamily="34" charset="-122"/>
                <a:ea typeface="微软雅黑" panose="020B0503020204020204" pitchFamily="34" charset="-122"/>
                <a:sym typeface="宋体" panose="02010600030101010101" pitchFamily="2" charset="-122"/>
              </a:rPr>
              <a:t>政策倾斜</a:t>
            </a:r>
            <a:r>
              <a:rPr lang="zh-CN" altLang="zh-CN" sz="2400">
                <a:latin typeface="微软雅黑" panose="020B0503020204020204" pitchFamily="34" charset="-122"/>
                <a:ea typeface="微软雅黑" panose="020B0503020204020204" pitchFamily="34" charset="-122"/>
                <a:sym typeface="宋体" panose="02010600030101010101" pitchFamily="2" charset="-122"/>
              </a:rPr>
              <a:t>。</a:t>
            </a:r>
            <a:endParaRPr lang="zh-CN" altLang="zh-CN" sz="2400" b="1">
              <a:latin typeface="微软雅黑" panose="020B0503020204020204" pitchFamily="34" charset="-122"/>
              <a:ea typeface="微软雅黑" panose="020B0503020204020204" pitchFamily="34" charset="-122"/>
              <a:sym typeface="宋体" panose="02010600030101010101" pitchFamily="2" charset="-122"/>
            </a:endParaRPr>
          </a:p>
        </p:txBody>
      </p:sp>
      <p:sp>
        <p:nvSpPr>
          <p:cNvPr id="20484" name="文本框 8"/>
          <p:cNvSpPr txBox="1"/>
          <p:nvPr/>
        </p:nvSpPr>
        <p:spPr>
          <a:xfrm>
            <a:off x="5629275" y="1842453"/>
            <a:ext cx="6642100" cy="3676650"/>
          </a:xfrm>
          <a:prstGeom prst="rect">
            <a:avLst/>
          </a:prstGeom>
          <a:noFill/>
          <a:ln w="9525">
            <a:noFill/>
          </a:ln>
        </p:spPr>
        <p:txBody>
          <a:bodyPr anchor="t">
            <a:spAutoFit/>
          </a:bodyPr>
          <a:p>
            <a:pPr algn="just" fontAlgn="auto">
              <a:lnSpc>
                <a:spcPct val="150000"/>
              </a:lnSpc>
              <a:spcAft>
                <a:spcPts val="300"/>
              </a:spcAft>
            </a:pPr>
            <a:r>
              <a:rPr lang="zh-CN" altLang="en-US" b="1" dirty="0">
                <a:latin typeface="微软雅黑" panose="020B0503020204020204" pitchFamily="34" charset="-122"/>
                <a:ea typeface="微软雅黑" panose="020B0503020204020204" pitchFamily="34" charset="-122"/>
                <a:sym typeface="+mn-ea"/>
              </a:rPr>
              <a:t>华北区域：</a:t>
            </a:r>
            <a:r>
              <a:rPr lang="zh-CN" altLang="en-US" dirty="0">
                <a:latin typeface="微软雅黑" panose="020B0503020204020204" pitchFamily="34" charset="-122"/>
                <a:ea typeface="微软雅黑" panose="020B0503020204020204" pitchFamily="34" charset="-122"/>
                <a:sym typeface="+mn-ea"/>
              </a:rPr>
              <a:t>北京、天津、 河北、山西、内蒙古</a:t>
            </a:r>
            <a:endParaRPr lang="zh-CN" altLang="en-US" dirty="0">
              <a:latin typeface="微软雅黑" panose="020B0503020204020204" pitchFamily="34" charset="-122"/>
              <a:ea typeface="微软雅黑" panose="020B0503020204020204" pitchFamily="34" charset="-122"/>
              <a:sym typeface="+mn-ea"/>
            </a:endParaRPr>
          </a:p>
          <a:p>
            <a:pPr algn="just" fontAlgn="auto">
              <a:lnSpc>
                <a:spcPct val="150000"/>
              </a:lnSpc>
              <a:spcAft>
                <a:spcPts val="300"/>
              </a:spcAft>
            </a:pPr>
            <a:r>
              <a:rPr lang="zh-CN" altLang="en-US" b="1" dirty="0">
                <a:latin typeface="微软雅黑" panose="020B0503020204020204" pitchFamily="34" charset="-122"/>
                <a:ea typeface="微软雅黑" panose="020B0503020204020204" pitchFamily="34" charset="-122"/>
                <a:sym typeface="+mn-ea"/>
              </a:rPr>
              <a:t>东北区域：</a:t>
            </a:r>
            <a:r>
              <a:rPr lang="zh-CN" altLang="en-US" dirty="0">
                <a:latin typeface="微软雅黑" panose="020B0503020204020204" pitchFamily="34" charset="-122"/>
                <a:ea typeface="微软雅黑" panose="020B0503020204020204" pitchFamily="34" charset="-122"/>
                <a:sym typeface="+mn-ea"/>
              </a:rPr>
              <a:t>辽宁、吉林、黑龙江</a:t>
            </a:r>
            <a:endParaRPr lang="zh-CN" altLang="en-US" dirty="0">
              <a:latin typeface="微软雅黑" panose="020B0503020204020204" pitchFamily="34" charset="-122"/>
              <a:ea typeface="微软雅黑" panose="020B0503020204020204" pitchFamily="34" charset="-122"/>
              <a:sym typeface="+mn-ea"/>
            </a:endParaRPr>
          </a:p>
          <a:p>
            <a:pPr algn="just" fontAlgn="auto">
              <a:lnSpc>
                <a:spcPct val="150000"/>
              </a:lnSpc>
              <a:spcAft>
                <a:spcPts val="300"/>
              </a:spcAft>
            </a:pPr>
            <a:r>
              <a:rPr lang="zh-CN" altLang="en-US" b="1" dirty="0">
                <a:latin typeface="微软雅黑" panose="020B0503020204020204" pitchFamily="34" charset="-122"/>
                <a:ea typeface="微软雅黑" panose="020B0503020204020204" pitchFamily="34" charset="-122"/>
                <a:sym typeface="+mn-ea"/>
              </a:rPr>
              <a:t>华东区域：</a:t>
            </a:r>
            <a:r>
              <a:rPr lang="zh-CN" altLang="en-US" dirty="0">
                <a:latin typeface="微软雅黑" panose="020B0503020204020204" pitchFamily="34" charset="-122"/>
                <a:ea typeface="微软雅黑" panose="020B0503020204020204" pitchFamily="34" charset="-122"/>
                <a:sym typeface="+mn-ea"/>
              </a:rPr>
              <a:t>上 海、江苏、浙江、安徽、福建、江西、山东</a:t>
            </a:r>
            <a:endParaRPr lang="zh-CN" altLang="en-US" dirty="0">
              <a:latin typeface="微软雅黑" panose="020B0503020204020204" pitchFamily="34" charset="-122"/>
              <a:ea typeface="微软雅黑" panose="020B0503020204020204" pitchFamily="34" charset="-122"/>
              <a:sym typeface="+mn-ea"/>
            </a:endParaRPr>
          </a:p>
          <a:p>
            <a:pPr algn="just" fontAlgn="auto">
              <a:lnSpc>
                <a:spcPct val="150000"/>
              </a:lnSpc>
              <a:spcAft>
                <a:spcPts val="300"/>
              </a:spcAft>
            </a:pPr>
            <a:r>
              <a:rPr lang="zh-CN" altLang="en-US" b="1" dirty="0">
                <a:latin typeface="微软雅黑" panose="020B0503020204020204" pitchFamily="34" charset="-122"/>
                <a:ea typeface="微软雅黑" panose="020B0503020204020204" pitchFamily="34" charset="-122"/>
                <a:sym typeface="+mn-ea"/>
              </a:rPr>
              <a:t>中南区域：</a:t>
            </a:r>
            <a:r>
              <a:rPr lang="zh-CN" altLang="en-US" dirty="0">
                <a:latin typeface="微软雅黑" panose="020B0503020204020204" pitchFamily="34" charset="-122"/>
                <a:ea typeface="微软雅黑" panose="020B0503020204020204" pitchFamily="34" charset="-122"/>
                <a:sym typeface="+mn-ea"/>
              </a:rPr>
              <a:t>河南、 湖北、湖南、广东、广西、海南</a:t>
            </a:r>
            <a:endParaRPr lang="zh-CN" altLang="en-US" dirty="0">
              <a:latin typeface="微软雅黑" panose="020B0503020204020204" pitchFamily="34" charset="-122"/>
              <a:ea typeface="微软雅黑" panose="020B0503020204020204" pitchFamily="34" charset="-122"/>
              <a:sym typeface="+mn-ea"/>
            </a:endParaRPr>
          </a:p>
          <a:p>
            <a:pPr algn="just" fontAlgn="auto">
              <a:lnSpc>
                <a:spcPct val="150000"/>
              </a:lnSpc>
              <a:spcAft>
                <a:spcPts val="300"/>
              </a:spcAft>
            </a:pPr>
            <a:r>
              <a:rPr lang="zh-CN" altLang="en-US" b="1" dirty="0">
                <a:latin typeface="微软雅黑" panose="020B0503020204020204" pitchFamily="34" charset="-122"/>
                <a:ea typeface="微软雅黑" panose="020B0503020204020204" pitchFamily="34" charset="-122"/>
                <a:sym typeface="+mn-ea"/>
              </a:rPr>
              <a:t>西南区域：</a:t>
            </a:r>
            <a:r>
              <a:rPr lang="zh-CN" altLang="en-US" dirty="0">
                <a:latin typeface="微软雅黑" panose="020B0503020204020204" pitchFamily="34" charset="-122"/>
                <a:ea typeface="微软雅黑" panose="020B0503020204020204" pitchFamily="34" charset="-122"/>
                <a:sym typeface="+mn-ea"/>
              </a:rPr>
              <a:t>重庆、四川、贵州、 云南、西藏</a:t>
            </a:r>
            <a:endParaRPr lang="zh-CN" altLang="en-US" dirty="0">
              <a:latin typeface="微软雅黑" panose="020B0503020204020204" pitchFamily="34" charset="-122"/>
              <a:ea typeface="微软雅黑" panose="020B0503020204020204" pitchFamily="34" charset="-122"/>
              <a:sym typeface="+mn-ea"/>
            </a:endParaRPr>
          </a:p>
          <a:p>
            <a:pPr algn="just" fontAlgn="auto">
              <a:lnSpc>
                <a:spcPct val="150000"/>
              </a:lnSpc>
              <a:spcAft>
                <a:spcPts val="300"/>
              </a:spcAft>
            </a:pPr>
            <a:r>
              <a:rPr lang="zh-CN" altLang="en-US" b="1" dirty="0">
                <a:latin typeface="微软雅黑" panose="020B0503020204020204" pitchFamily="34" charset="-122"/>
                <a:ea typeface="微软雅黑" panose="020B0503020204020204" pitchFamily="34" charset="-122"/>
                <a:sym typeface="+mn-ea"/>
              </a:rPr>
              <a:t>西北区域：</a:t>
            </a:r>
            <a:r>
              <a:rPr lang="zh-CN" altLang="en-US" dirty="0">
                <a:latin typeface="微软雅黑" panose="020B0503020204020204" pitchFamily="34" charset="-122"/>
                <a:ea typeface="微软雅黑" panose="020B0503020204020204" pitchFamily="34" charset="-122"/>
                <a:sym typeface="+mn-ea"/>
              </a:rPr>
              <a:t>陕西、甘肃、青海、宁夏、新疆</a:t>
            </a:r>
            <a:endParaRPr lang="zh-CN" altLang="en-US" b="1" dirty="0">
              <a:latin typeface="微软雅黑" panose="020B0503020204020204" pitchFamily="34" charset="-122"/>
              <a:ea typeface="微软雅黑" panose="020B0503020204020204" pitchFamily="34" charset="-122"/>
              <a:sym typeface="+mn-ea"/>
            </a:endParaRPr>
          </a:p>
        </p:txBody>
      </p:sp>
      <p:sp>
        <p:nvSpPr>
          <p:cNvPr id="10" name="左大括号 9"/>
          <p:cNvSpPr/>
          <p:nvPr/>
        </p:nvSpPr>
        <p:spPr>
          <a:xfrm>
            <a:off x="5299075" y="2034540"/>
            <a:ext cx="330200" cy="2519363"/>
          </a:xfrm>
          <a:prstGeom prst="leftBrace">
            <a:avLst>
              <a:gd name="adj1" fmla="val 8333"/>
              <a:gd name="adj2" fmla="val 40473"/>
            </a:avLst>
          </a:prstGeom>
          <a:ln>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 name="文本框 2"/>
          <p:cNvSpPr txBox="1"/>
          <p:nvPr/>
        </p:nvSpPr>
        <p:spPr>
          <a:xfrm>
            <a:off x="557530" y="5511800"/>
            <a:ext cx="11998960" cy="1050290"/>
          </a:xfrm>
          <a:prstGeom prst="rect">
            <a:avLst/>
          </a:prstGeom>
          <a:noFill/>
        </p:spPr>
        <p:txBody>
          <a:bodyPr wrap="square" rtlCol="0" anchor="t">
            <a:spAutoFit/>
          </a:bodyPr>
          <a:p>
            <a:pPr marL="342900" indent="-342900" algn="just">
              <a:lnSpc>
                <a:spcPct val="130000"/>
              </a:lnSpc>
              <a:spcBef>
                <a:spcPts val="0"/>
              </a:spcBef>
              <a:spcAft>
                <a:spcPts val="500"/>
              </a:spcAft>
              <a:buFont typeface="Wingdings" panose="05000000000000000000" pitchFamily="2" charset="2"/>
              <a:buChar char="v"/>
            </a:pPr>
            <a:r>
              <a:rPr lang="zh-CN" altLang="en-US" sz="2400" err="1">
                <a:latin typeface="微软雅黑" panose="020B0503020204020204" pitchFamily="34" charset="-122"/>
                <a:ea typeface="微软雅黑" panose="020B0503020204020204" pitchFamily="34" charset="-122"/>
                <a:sym typeface="+mn-ea"/>
              </a:rPr>
              <a:t>按照</a:t>
            </a:r>
            <a:r>
              <a:rPr lang="zh-CN" altLang="en-US" sz="2400" b="1" spc="160" noProof="0" dirty="0">
                <a:ln>
                  <a:noFill/>
                </a:ln>
                <a:solidFill>
                  <a:schemeClr val="accent5">
                    <a:lumMod val="75000"/>
                  </a:schemeClr>
                </a:solidFill>
                <a:effectLst/>
                <a:uLnTx/>
                <a:uFillTx/>
                <a:latin typeface="微软雅黑" panose="020B0503020204020204" pitchFamily="34" charset="-122"/>
                <a:ea typeface="微软雅黑" panose="020B0503020204020204" pitchFamily="34" charset="-122"/>
                <a:sym typeface="+mn-ea"/>
              </a:rPr>
              <a:t>综合、肿瘤、心血管、 妇产、儿童、传染病、口腔、精神、呼吸、神经、老年医学</a:t>
            </a:r>
            <a:r>
              <a:rPr lang="zh-CN" altLang="en-US" sz="2400" err="1">
                <a:latin typeface="微软雅黑" panose="020B0503020204020204" pitchFamily="34" charset="-122"/>
                <a:ea typeface="微软雅黑" panose="020B0503020204020204" pitchFamily="34" charset="-122"/>
                <a:sym typeface="+mn-ea"/>
              </a:rPr>
              <a:t>等专业类别设置</a:t>
            </a:r>
            <a:r>
              <a:rPr lang="zh-CN" altLang="en-US" sz="2400">
                <a:latin typeface="微软雅黑" panose="020B0503020204020204" pitchFamily="34" charset="-122"/>
                <a:ea typeface="微软雅黑" panose="020B0503020204020204" pitchFamily="34" charset="-122"/>
                <a:sym typeface="+mn-ea"/>
              </a:rPr>
              <a:t>。</a:t>
            </a:r>
            <a:r>
              <a:rPr lang="zh-CN" altLang="en-US" sz="2400" dirty="0">
                <a:latin typeface="微软雅黑" panose="020B0503020204020204" pitchFamily="34" charset="-122"/>
                <a:ea typeface="微软雅黑" panose="020B0503020204020204" pitchFamily="34" charset="-122"/>
                <a:sym typeface="+mn-ea"/>
              </a:rPr>
              <a:t>陆续增加了</a:t>
            </a:r>
            <a:r>
              <a:rPr lang="zh-CN" altLang="en-US" sz="2400" b="1" spc="160" noProof="0" dirty="0">
                <a:ln>
                  <a:noFill/>
                </a:ln>
                <a:solidFill>
                  <a:schemeClr val="accent5">
                    <a:lumMod val="75000"/>
                  </a:schemeClr>
                </a:solidFill>
                <a:effectLst/>
                <a:uLnTx/>
                <a:uFillTx/>
                <a:latin typeface="微软雅黑" panose="020B0503020204020204" pitchFamily="34" charset="-122"/>
                <a:ea typeface="微软雅黑" panose="020B0503020204020204" pitchFamily="34" charset="-122"/>
                <a:sym typeface="+mn-ea"/>
              </a:rPr>
              <a:t>创伤、重大公共卫生事件、骨科、重症</a:t>
            </a:r>
            <a:r>
              <a:rPr lang="zh-CN" altLang="en-US" sz="2400" dirty="0">
                <a:latin typeface="微软雅黑" panose="020B0503020204020204" pitchFamily="34" charset="-122"/>
                <a:ea typeface="微软雅黑" panose="020B0503020204020204" pitchFamily="34" charset="-122"/>
                <a:sym typeface="+mn-ea"/>
              </a:rPr>
              <a:t>等。</a:t>
            </a:r>
            <a:endParaRPr lang="zh-CN" altLang="en-US" sz="2400" dirty="0">
              <a:latin typeface="微软雅黑" panose="020B0503020204020204" pitchFamily="34" charset="-122"/>
              <a:ea typeface="微软雅黑" panose="020B0503020204020204" pitchFamily="34" charset="-122"/>
              <a:sym typeface="+mn-ea"/>
            </a:endParaRPr>
          </a:p>
        </p:txBody>
      </p:sp>
      <p:sp>
        <p:nvSpPr>
          <p:cNvPr id="9" name="Title 1"/>
          <p:cNvSpPr txBox="1"/>
          <p:nvPr/>
        </p:nvSpPr>
        <p:spPr>
          <a:xfrm>
            <a:off x="1288415" y="250825"/>
            <a:ext cx="10086340" cy="531495"/>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buClrTx/>
              <a:buSzTx/>
              <a:buFontTx/>
            </a:pPr>
            <a:r>
              <a:rPr lang="zh-CN" altLang="en-US" sz="3600" b="1" spc="200"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lt"/>
              </a:rPr>
              <a:t>国家医学中心和区域医疗中心建设</a:t>
            </a:r>
            <a:endParaRPr lang="zh-CN" altLang="en-US" sz="3600" b="1" dirty="0">
              <a:solidFill>
                <a:schemeClr val="tx1">
                  <a:lumMod val="75000"/>
                  <a:lumOff val="25000"/>
                </a:schemeClr>
              </a:solidFill>
              <a:latin typeface="+mn-lt"/>
              <a:ea typeface="+mn-ea"/>
              <a:cs typeface="+mn-ea"/>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250" advTm="3000"/>
    </mc:Choice>
    <mc:Fallback>
      <p:transition spd="slow" advTm="300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403860" y="1067435"/>
            <a:ext cx="8060690" cy="510181"/>
          </a:xfrm>
          <a:prstGeom prst="roundRect">
            <a:avLst/>
          </a:prstGeom>
          <a:solidFill>
            <a:srgbClr val="1F4E79"/>
          </a:solidFill>
          <a:ln w="9525">
            <a:noFill/>
          </a:ln>
          <a:effectLst>
            <a:outerShdw blurRad="63500" sx="102000" sy="102000" algn="ctr" rotWithShape="0">
              <a:prstClr val="black">
                <a:alpha val="40000"/>
              </a:prstClr>
            </a:outerShdw>
          </a:effectLst>
        </p:spPr>
        <p:txBody>
          <a:bodyPr wrap="square">
            <a:spAutoFit/>
          </a:bodyPr>
          <a:p>
            <a:pPr indent="0" algn="ctr">
              <a:buFont typeface="Wingdings" panose="05000000000000000000" charset="0"/>
              <a:buNone/>
            </a:pPr>
            <a:r>
              <a:rPr lang="zh-CN" altLang="en-US" sz="2400" b="1" spc="150" noProof="0">
                <a:solidFill>
                  <a:schemeClr val="bg1"/>
                </a:solidFill>
                <a:latin typeface="微软雅黑" panose="020B0503020204020204" pitchFamily="34" charset="-122"/>
                <a:ea typeface="微软雅黑" panose="020B0503020204020204" pitchFamily="34" charset="-122"/>
                <a:sym typeface="+mn-ea"/>
              </a:rPr>
              <a:t>（二）</a:t>
            </a:r>
            <a:r>
              <a:rPr lang="zh-CN" altLang="en-US" sz="2400" b="1" spc="150" noProof="0">
                <a:solidFill>
                  <a:schemeClr val="bg1"/>
                </a:solidFill>
                <a:latin typeface="微软雅黑" panose="020B0503020204020204" pitchFamily="34" charset="-122"/>
                <a:ea typeface="微软雅黑" panose="020B0503020204020204" pitchFamily="34" charset="-122"/>
                <a:sym typeface="+mn-ea"/>
              </a:rPr>
              <a:t>委省共建国家医学中心及国家区域医疗中心</a:t>
            </a:r>
            <a:endParaRPr lang="zh-CN" altLang="en-US" sz="2400" b="1" spc="150" noProof="0">
              <a:solidFill>
                <a:schemeClr val="bg1"/>
              </a:solidFill>
              <a:latin typeface="微软雅黑" panose="020B0503020204020204" pitchFamily="34" charset="-122"/>
              <a:ea typeface="微软雅黑" panose="020B0503020204020204" pitchFamily="34" charset="-122"/>
              <a:sym typeface="+mn-ea"/>
            </a:endParaRPr>
          </a:p>
        </p:txBody>
      </p:sp>
      <p:grpSp>
        <p:nvGrpSpPr>
          <p:cNvPr id="26626" name="组合 8"/>
          <p:cNvGrpSpPr/>
          <p:nvPr/>
        </p:nvGrpSpPr>
        <p:grpSpPr>
          <a:xfrm>
            <a:off x="639445" y="2270125"/>
            <a:ext cx="11255375" cy="3746500"/>
            <a:chOff x="1834" y="3240"/>
            <a:chExt cx="17727" cy="5901"/>
          </a:xfrm>
        </p:grpSpPr>
        <p:grpSp>
          <p:nvGrpSpPr>
            <p:cNvPr id="26627" name="组合 3"/>
            <p:cNvGrpSpPr/>
            <p:nvPr/>
          </p:nvGrpSpPr>
          <p:grpSpPr>
            <a:xfrm>
              <a:off x="1834" y="3633"/>
              <a:ext cx="17727" cy="748"/>
              <a:chOff x="817" y="3407"/>
              <a:chExt cx="17727" cy="748"/>
            </a:xfrm>
          </p:grpSpPr>
          <p:sp>
            <p:nvSpPr>
              <p:cNvPr id="2" name="文本框 1"/>
              <p:cNvSpPr txBox="1"/>
              <p:nvPr/>
            </p:nvSpPr>
            <p:spPr>
              <a:xfrm>
                <a:off x="5999" y="3418"/>
                <a:ext cx="12545" cy="725"/>
              </a:xfrm>
              <a:prstGeom prst="rect">
                <a:avLst/>
              </a:prstGeom>
              <a:noFill/>
              <a:ln w="9525">
                <a:noFill/>
              </a:ln>
            </p:spPr>
            <p:txBody>
              <a:bodyPr wrap="square" anchor="ctr" anchorCtr="0">
                <a:spAutoFit/>
              </a:bodyPr>
              <a:lstStyle/>
              <a:p>
                <a:pPr marR="0" defTabSz="914400" fontAlgn="auto">
                  <a:spcBef>
                    <a:spcPts val="0"/>
                  </a:spcBef>
                  <a:spcAft>
                    <a:spcPts val="0"/>
                  </a:spcAft>
                  <a:buClrTx/>
                  <a:buSzTx/>
                  <a:buFont typeface="Wingdings" panose="05000000000000000000" charset="0"/>
                  <a:defRPr/>
                </a:pPr>
                <a:r>
                  <a:rPr kumimoji="0" lang="zh-CN" altLang="en-US" sz="2400" b="1" kern="1200" cap="none" spc="160" normalizeH="0" baseline="0" noProof="0" dirty="0">
                    <a:ln>
                      <a:noFill/>
                    </a:ln>
                    <a:solidFill>
                      <a:schemeClr val="accent5">
                        <a:lumMod val="75000"/>
                      </a:schemeClr>
                    </a:solidFill>
                    <a:effectLst/>
                    <a:uLnTx/>
                    <a:uFillTx/>
                    <a:latin typeface="微软雅黑" panose="020B0503020204020204" pitchFamily="34" charset="-122"/>
                    <a:ea typeface="微软雅黑" panose="020B0503020204020204" pitchFamily="34" charset="-122"/>
                  </a:rPr>
                  <a:t>辽宁、浙江、山东、广东</a:t>
                </a:r>
                <a:r>
                  <a:rPr kumimoji="0" lang="zh-CN" sz="2400" b="1" kern="1200" cap="none" spc="0" normalizeH="0" baseline="0" noProof="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    </a:t>
                </a:r>
                <a:r>
                  <a:rPr kumimoji="0" lang="en-US" altLang="zh-CN" sz="2400" b="1" kern="1200" cap="none" spc="160" normalizeH="0" baseline="0" noProof="0" dirty="0">
                    <a:solidFill>
                      <a:schemeClr val="tx1">
                        <a:lumMod val="75000"/>
                        <a:lumOff val="25000"/>
                      </a:schemeClr>
                    </a:solidFill>
                    <a:latin typeface="微软雅黑" panose="020B0503020204020204" pitchFamily="34" charset="-122"/>
                    <a:ea typeface="微软雅黑" panose="020B0503020204020204" pitchFamily="34" charset="-122"/>
                    <a:cs typeface="+mn-cs"/>
                    <a:sym typeface="+mn-ea"/>
                  </a:rPr>
                  <a:t>4</a:t>
                </a:r>
                <a:r>
                  <a:rPr kumimoji="0" lang="zh-CN" sz="2400" b="1" kern="1200" cap="none" spc="160" normalizeH="0" baseline="0" noProof="0" dirty="0">
                    <a:solidFill>
                      <a:schemeClr val="tx1">
                        <a:lumMod val="75000"/>
                        <a:lumOff val="25000"/>
                      </a:schemeClr>
                    </a:solidFill>
                    <a:latin typeface="微软雅黑" panose="020B0503020204020204" pitchFamily="34" charset="-122"/>
                    <a:ea typeface="微软雅黑" panose="020B0503020204020204" pitchFamily="34" charset="-122"/>
                    <a:cs typeface="+mn-cs"/>
                    <a:sym typeface="+mn-ea"/>
                  </a:rPr>
                  <a:t>个省份</a:t>
                </a:r>
                <a:endParaRPr kumimoji="0" lang="zh-CN" sz="2400" b="1" kern="1200" cap="none" spc="160" normalizeH="0" baseline="0" noProof="0" dirty="0">
                  <a:solidFill>
                    <a:schemeClr val="tx1">
                      <a:lumMod val="75000"/>
                      <a:lumOff val="25000"/>
                    </a:schemeClr>
                  </a:solidFill>
                  <a:latin typeface="微软雅黑" panose="020B0503020204020204" pitchFamily="34" charset="-122"/>
                  <a:ea typeface="微软雅黑" panose="020B0503020204020204" pitchFamily="34" charset="-122"/>
                  <a:cs typeface="+mn-cs"/>
                  <a:sym typeface="+mn-ea"/>
                </a:endParaRPr>
              </a:p>
            </p:txBody>
          </p:sp>
          <p:sp>
            <p:nvSpPr>
              <p:cNvPr id="5" name="Title 1"/>
              <p:cNvSpPr txBox="1"/>
              <p:nvPr>
                <p:custDataLst>
                  <p:tags r:id="rId1"/>
                </p:custDataLst>
              </p:nvPr>
            </p:nvSpPr>
            <p:spPr>
              <a:xfrm>
                <a:off x="817" y="3407"/>
                <a:ext cx="4214" cy="748"/>
              </a:xfrm>
              <a:prstGeom prst="roundRect">
                <a:avLst/>
              </a:prstGeom>
              <a:solidFill>
                <a:srgbClr val="0070C0"/>
              </a:solidFill>
              <a:effectLst>
                <a:outerShdw blurRad="63500" sx="102000" sy="102000" algn="ctr" rotWithShape="0">
                  <a:prstClr val="black">
                    <a:alpha val="40000"/>
                  </a:prstClr>
                </a:outerShdw>
              </a:effectLst>
            </p:spPr>
            <p:txBody>
              <a:bodyPr wrap="square" anchor="ctr" anchorCtr="0"/>
              <a:lstStyle>
                <a:lvl1pPr algn="l" defTabSz="914400" rtl="0" eaLnBrk="1" latinLnBrk="0" hangingPunct="1">
                  <a:lnSpc>
                    <a:spcPct val="90000"/>
                  </a:lnSpc>
                  <a:spcBef>
                    <a:spcPct val="0"/>
                  </a:spcBef>
                  <a:buNone/>
                  <a:defRPr sz="4400" b="0" i="0" kern="1200">
                    <a:solidFill>
                      <a:sysClr val="window" lastClr="FFFFFF">
                        <a:lumMod val="50000"/>
                      </a:sysClr>
                    </a:solidFill>
                    <a:latin typeface="Neris Thin" panose="00000300000000000000" pitchFamily="50" charset="0"/>
                    <a:ea typeface="Gulim" panose="020B0600000101010101" pitchFamily="34" charset="-127"/>
                    <a:cs typeface="+mn-ea"/>
                  </a:defRPr>
                </a:lvl1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15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rPr>
                  <a:t>第一批签约省份</a:t>
                </a:r>
                <a:endParaRPr kumimoji="0" lang="zh-CN" altLang="en-US" sz="2400" b="1" i="0" u="none" strike="noStrike" kern="1200" cap="none" spc="15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endParaRPr>
              </a:p>
            </p:txBody>
          </p:sp>
        </p:grpSp>
        <p:grpSp>
          <p:nvGrpSpPr>
            <p:cNvPr id="26630" name="组合 6"/>
            <p:cNvGrpSpPr/>
            <p:nvPr/>
          </p:nvGrpSpPr>
          <p:grpSpPr>
            <a:xfrm>
              <a:off x="1834" y="5211"/>
              <a:ext cx="17727" cy="1888"/>
              <a:chOff x="817" y="2839"/>
              <a:chExt cx="17727" cy="1888"/>
            </a:xfrm>
          </p:grpSpPr>
          <p:sp>
            <p:nvSpPr>
              <p:cNvPr id="8" name="文本框 7"/>
              <p:cNvSpPr txBox="1"/>
              <p:nvPr/>
            </p:nvSpPr>
            <p:spPr>
              <a:xfrm>
                <a:off x="5999" y="2839"/>
                <a:ext cx="12545" cy="1888"/>
              </a:xfrm>
              <a:prstGeom prst="rect">
                <a:avLst/>
              </a:prstGeom>
              <a:noFill/>
              <a:ln w="9525">
                <a:noFill/>
              </a:ln>
            </p:spPr>
            <p:txBody>
              <a:bodyPr wrap="square" anchor="ctr" anchorCtr="0">
                <a:spAutoFit/>
              </a:bodyPr>
              <a:lstStyle/>
              <a:p>
                <a:pPr marR="0" defTabSz="914400" fontAlgn="auto">
                  <a:lnSpc>
                    <a:spcPct val="150000"/>
                  </a:lnSpc>
                  <a:spcBef>
                    <a:spcPts val="0"/>
                  </a:spcBef>
                  <a:spcAft>
                    <a:spcPts val="0"/>
                  </a:spcAft>
                  <a:buClrTx/>
                  <a:buSzTx/>
                  <a:buFont typeface="Wingdings" panose="05000000000000000000" charset="0"/>
                  <a:defRPr/>
                </a:pPr>
                <a:r>
                  <a:rPr lang="zh-CN" altLang="en-US" sz="2400" b="1" spc="160" noProof="0" dirty="0">
                    <a:ln>
                      <a:noFill/>
                    </a:ln>
                    <a:solidFill>
                      <a:schemeClr val="accent5">
                        <a:lumMod val="75000"/>
                      </a:schemeClr>
                    </a:solidFill>
                    <a:effectLst/>
                    <a:uLnTx/>
                    <a:uFillTx/>
                    <a:latin typeface="微软雅黑" panose="020B0503020204020204" pitchFamily="34" charset="-122"/>
                    <a:ea typeface="微软雅黑" panose="020B0503020204020204" pitchFamily="34" charset="-122"/>
                    <a:sym typeface="+mn-ea"/>
                  </a:rPr>
                  <a:t>天津、</a:t>
                </a:r>
                <a:r>
                  <a:rPr kumimoji="0" lang="zh-CN" altLang="en-US" sz="2400" b="1" kern="1200" cap="none" spc="160" normalizeH="0" baseline="0" noProof="0" dirty="0">
                    <a:ln>
                      <a:noFill/>
                    </a:ln>
                    <a:solidFill>
                      <a:schemeClr val="accent5">
                        <a:lumMod val="75000"/>
                      </a:schemeClr>
                    </a:solidFill>
                    <a:effectLst/>
                    <a:uLnTx/>
                    <a:uFillTx/>
                    <a:latin typeface="微软雅黑" panose="020B0503020204020204" pitchFamily="34" charset="-122"/>
                    <a:ea typeface="微软雅黑" panose="020B0503020204020204" pitchFamily="34" charset="-122"/>
                  </a:rPr>
                  <a:t>吉林、</a:t>
                </a:r>
                <a:r>
                  <a:rPr kumimoji="0" lang="zh-CN" altLang="en-US" sz="2400" b="1" kern="1200" cap="none" spc="160" normalizeH="0" baseline="0" noProof="0" dirty="0">
                    <a:ln>
                      <a:noFill/>
                    </a:ln>
                    <a:solidFill>
                      <a:srgbClr val="005490"/>
                    </a:solidFill>
                    <a:effectLst/>
                    <a:uLnTx/>
                    <a:uFillTx/>
                    <a:latin typeface="微软雅黑" panose="020B0503020204020204" pitchFamily="34" charset="-122"/>
                    <a:ea typeface="微软雅黑" panose="020B0503020204020204" pitchFamily="34" charset="-122"/>
                  </a:rPr>
                  <a:t>上</a:t>
                </a:r>
                <a:r>
                  <a:rPr kumimoji="0" lang="zh-CN" altLang="en-US" sz="2400" b="1" kern="1200" cap="none" spc="160" normalizeH="0" baseline="0" noProof="0" dirty="0">
                    <a:ln>
                      <a:noFill/>
                    </a:ln>
                    <a:solidFill>
                      <a:schemeClr val="accent5">
                        <a:lumMod val="75000"/>
                      </a:schemeClr>
                    </a:solidFill>
                    <a:effectLst/>
                    <a:uLnTx/>
                    <a:uFillTx/>
                    <a:latin typeface="微软雅黑" panose="020B0503020204020204" pitchFamily="34" charset="-122"/>
                    <a:ea typeface="微软雅黑" panose="020B0503020204020204" pitchFamily="34" charset="-122"/>
                  </a:rPr>
                  <a:t>海、</a:t>
                </a:r>
                <a:r>
                  <a:rPr lang="zh-CN" altLang="en-US" sz="2400" b="1" spc="160" noProof="0" dirty="0">
                    <a:ln>
                      <a:noFill/>
                    </a:ln>
                    <a:solidFill>
                      <a:srgbClr val="0054AB"/>
                    </a:solidFill>
                    <a:effectLst/>
                    <a:uLnTx/>
                    <a:uFillTx/>
                    <a:latin typeface="微软雅黑" panose="020B0503020204020204" pitchFamily="34" charset="-122"/>
                    <a:ea typeface="微软雅黑" panose="020B0503020204020204" pitchFamily="34" charset="-122"/>
                    <a:sym typeface="+mn-ea"/>
                  </a:rPr>
                  <a:t>江</a:t>
                </a:r>
                <a:r>
                  <a:rPr kumimoji="0" lang="zh-CN" altLang="en-US" sz="2400" b="1" kern="1200" cap="none" spc="160" normalizeH="0" baseline="0" noProof="0" dirty="0">
                    <a:ln>
                      <a:noFill/>
                    </a:ln>
                    <a:solidFill>
                      <a:schemeClr val="accent5">
                        <a:lumMod val="75000"/>
                      </a:schemeClr>
                    </a:solidFill>
                    <a:effectLst/>
                    <a:uLnTx/>
                    <a:uFillTx/>
                    <a:latin typeface="微软雅黑" panose="020B0503020204020204" pitchFamily="34" charset="-122"/>
                    <a:ea typeface="微软雅黑" panose="020B0503020204020204" pitchFamily="34" charset="-122"/>
                  </a:rPr>
                  <a:t>苏、福建、湖北、湖南、重庆、</a:t>
                </a:r>
                <a:endParaRPr kumimoji="0" lang="zh-CN" altLang="en-US" sz="2400" b="1" kern="1200" cap="none" spc="160" normalizeH="0" baseline="0" noProof="0" dirty="0">
                  <a:ln>
                    <a:noFill/>
                  </a:ln>
                  <a:solidFill>
                    <a:schemeClr val="accent5">
                      <a:lumMod val="75000"/>
                    </a:schemeClr>
                  </a:solidFill>
                  <a:effectLst/>
                  <a:uLnTx/>
                  <a:uFillTx/>
                  <a:latin typeface="微软雅黑" panose="020B0503020204020204" pitchFamily="34" charset="-122"/>
                  <a:ea typeface="微软雅黑" panose="020B0503020204020204" pitchFamily="34" charset="-122"/>
                </a:endParaRPr>
              </a:p>
              <a:p>
                <a:pPr marR="0" defTabSz="914400" fontAlgn="auto">
                  <a:lnSpc>
                    <a:spcPct val="150000"/>
                  </a:lnSpc>
                  <a:spcBef>
                    <a:spcPts val="0"/>
                  </a:spcBef>
                  <a:spcAft>
                    <a:spcPts val="0"/>
                  </a:spcAft>
                  <a:buClrTx/>
                  <a:buSzTx/>
                  <a:buFont typeface="Wingdings" panose="05000000000000000000" charset="0"/>
                  <a:defRPr/>
                </a:pPr>
                <a:r>
                  <a:rPr kumimoji="0" lang="zh-CN" altLang="en-US" sz="2400" b="1" kern="1200" cap="none" spc="160" normalizeH="0" baseline="0" noProof="0" dirty="0">
                    <a:ln>
                      <a:noFill/>
                    </a:ln>
                    <a:solidFill>
                      <a:schemeClr val="accent5">
                        <a:lumMod val="75000"/>
                      </a:schemeClr>
                    </a:solidFill>
                    <a:effectLst/>
                    <a:uLnTx/>
                    <a:uFillTx/>
                    <a:latin typeface="微软雅黑" panose="020B0503020204020204" pitchFamily="34" charset="-122"/>
                    <a:ea typeface="微软雅黑" panose="020B0503020204020204" pitchFamily="34" charset="-122"/>
                  </a:rPr>
                  <a:t>四川、陕西</a:t>
                </a:r>
                <a:r>
                  <a:rPr kumimoji="0" lang="zh-CN" sz="2400" b="1" kern="1200" cap="none" spc="0" normalizeH="0" baseline="0" noProof="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   </a:t>
                </a:r>
                <a:r>
                  <a:rPr kumimoji="0" lang="en-US" altLang="zh-CN" sz="2400" b="1" kern="1200" cap="none" spc="160" normalizeH="0" baseline="0" noProof="0" dirty="0">
                    <a:solidFill>
                      <a:schemeClr val="tx1">
                        <a:lumMod val="75000"/>
                        <a:lumOff val="25000"/>
                      </a:schemeClr>
                    </a:solidFill>
                    <a:latin typeface="微软雅黑" panose="020B0503020204020204" pitchFamily="34" charset="-122"/>
                    <a:ea typeface="微软雅黑" panose="020B0503020204020204" pitchFamily="34" charset="-122"/>
                    <a:cs typeface="+mn-cs"/>
                    <a:sym typeface="+mn-ea"/>
                  </a:rPr>
                  <a:t>10</a:t>
                </a:r>
                <a:r>
                  <a:rPr kumimoji="0" lang="zh-CN" sz="2400" b="1" kern="1200" cap="none" spc="160" normalizeH="0" baseline="0" noProof="0" dirty="0">
                    <a:solidFill>
                      <a:schemeClr val="tx1">
                        <a:lumMod val="75000"/>
                        <a:lumOff val="25000"/>
                      </a:schemeClr>
                    </a:solidFill>
                    <a:latin typeface="微软雅黑" panose="020B0503020204020204" pitchFamily="34" charset="-122"/>
                    <a:ea typeface="微软雅黑" panose="020B0503020204020204" pitchFamily="34" charset="-122"/>
                    <a:cs typeface="+mn-cs"/>
                    <a:sym typeface="+mn-ea"/>
                  </a:rPr>
                  <a:t>个省份</a:t>
                </a:r>
                <a:endParaRPr kumimoji="0" lang="zh-CN" sz="2400" b="1" kern="1200" cap="none" spc="160" normalizeH="0" baseline="0" noProof="0" dirty="0">
                  <a:solidFill>
                    <a:schemeClr val="tx1">
                      <a:lumMod val="75000"/>
                      <a:lumOff val="25000"/>
                    </a:schemeClr>
                  </a:solidFill>
                  <a:latin typeface="微软雅黑" panose="020B0503020204020204" pitchFamily="34" charset="-122"/>
                  <a:ea typeface="微软雅黑" panose="020B0503020204020204" pitchFamily="34" charset="-122"/>
                  <a:cs typeface="+mn-cs"/>
                  <a:sym typeface="+mn-ea"/>
                </a:endParaRPr>
              </a:p>
            </p:txBody>
          </p:sp>
          <p:sp>
            <p:nvSpPr>
              <p:cNvPr id="6" name="Title 1"/>
              <p:cNvSpPr txBox="1"/>
              <p:nvPr>
                <p:custDataLst>
                  <p:tags r:id="rId2"/>
                </p:custDataLst>
              </p:nvPr>
            </p:nvSpPr>
            <p:spPr>
              <a:xfrm>
                <a:off x="817" y="3407"/>
                <a:ext cx="4214" cy="748"/>
              </a:xfrm>
              <a:prstGeom prst="roundRect">
                <a:avLst/>
              </a:prstGeom>
              <a:solidFill>
                <a:srgbClr val="0070C0"/>
              </a:solidFill>
              <a:effectLst>
                <a:outerShdw blurRad="63500" sx="102000" sy="102000" algn="ctr" rotWithShape="0">
                  <a:prstClr val="black">
                    <a:alpha val="40000"/>
                  </a:prstClr>
                </a:outerShdw>
              </a:effectLst>
            </p:spPr>
            <p:txBody>
              <a:bodyPr wrap="square" anchor="ctr" anchorCtr="0"/>
              <a:lstStyle>
                <a:lvl1pPr algn="l" defTabSz="914400" rtl="0" eaLnBrk="1" latinLnBrk="0" hangingPunct="1">
                  <a:lnSpc>
                    <a:spcPct val="90000"/>
                  </a:lnSpc>
                  <a:spcBef>
                    <a:spcPct val="0"/>
                  </a:spcBef>
                  <a:buNone/>
                  <a:defRPr sz="4400" b="0" i="0" kern="1200">
                    <a:solidFill>
                      <a:sysClr val="window" lastClr="FFFFFF">
                        <a:lumMod val="50000"/>
                      </a:sysClr>
                    </a:solidFill>
                    <a:latin typeface="Neris Thin" panose="00000300000000000000" pitchFamily="50" charset="0"/>
                    <a:ea typeface="Gulim" panose="020B0600000101010101" pitchFamily="34" charset="-127"/>
                    <a:cs typeface="+mn-ea"/>
                  </a:defRPr>
                </a:lvl1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15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rPr>
                  <a:t>第二批签约省份</a:t>
                </a:r>
                <a:endParaRPr kumimoji="0" lang="zh-CN" altLang="en-US" sz="2400" b="1" i="0" u="none" strike="noStrike" kern="1200" cap="none" spc="15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endParaRPr>
              </a:p>
            </p:txBody>
          </p:sp>
        </p:grpSp>
        <p:sp>
          <p:nvSpPr>
            <p:cNvPr id="11" name="文本框 10"/>
            <p:cNvSpPr txBox="1"/>
            <p:nvPr/>
          </p:nvSpPr>
          <p:spPr>
            <a:xfrm>
              <a:off x="7016" y="7904"/>
              <a:ext cx="12545" cy="725"/>
            </a:xfrm>
            <a:prstGeom prst="rect">
              <a:avLst/>
            </a:prstGeom>
            <a:noFill/>
            <a:ln w="9525">
              <a:noFill/>
            </a:ln>
          </p:spPr>
          <p:txBody>
            <a:bodyPr wrap="square" anchor="ctr" anchorCtr="0">
              <a:spAutoFit/>
            </a:bodyPr>
            <a:lstStyle/>
            <a:p>
              <a:pPr marR="0" defTabSz="914400" fontAlgn="auto">
                <a:spcBef>
                  <a:spcPts val="0"/>
                </a:spcBef>
                <a:spcAft>
                  <a:spcPts val="0"/>
                </a:spcAft>
                <a:buClrTx/>
                <a:buSzTx/>
                <a:buFont typeface="Wingdings" panose="05000000000000000000" charset="0"/>
                <a:defRPr/>
              </a:pPr>
              <a:r>
                <a:rPr kumimoji="0" lang="zh-CN" altLang="en-US" sz="2400" b="1" kern="1200" cap="none" spc="160" normalizeH="0" baseline="0" noProof="0" dirty="0">
                  <a:ln>
                    <a:noFill/>
                  </a:ln>
                  <a:solidFill>
                    <a:schemeClr val="accent5">
                      <a:lumMod val="75000"/>
                    </a:schemeClr>
                  </a:solidFill>
                  <a:effectLst/>
                  <a:uLnTx/>
                  <a:uFillTx/>
                  <a:latin typeface="微软雅黑" panose="020B0503020204020204" pitchFamily="34" charset="-122"/>
                  <a:ea typeface="微软雅黑" panose="020B0503020204020204" pitchFamily="34" charset="-122"/>
                </a:rPr>
                <a:t>北京</a:t>
              </a:r>
              <a:r>
                <a:rPr kumimoji="0" lang="zh-CN" sz="2400" b="1" kern="1200" cap="none" spc="0" normalizeH="0" baseline="0" noProof="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  </a:t>
              </a:r>
              <a:r>
                <a:rPr kumimoji="0" lang="en-US" altLang="zh-CN" sz="2400" b="1" kern="1200" cap="none" spc="0" normalizeH="0" baseline="0" noProof="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1</a:t>
              </a:r>
              <a:r>
                <a:rPr kumimoji="0" lang="zh-CN" sz="2400" b="1" kern="1200" cap="none" spc="160" normalizeH="0" baseline="0" noProof="0" dirty="0">
                  <a:solidFill>
                    <a:schemeClr val="tx1">
                      <a:lumMod val="75000"/>
                      <a:lumOff val="25000"/>
                    </a:schemeClr>
                  </a:solidFill>
                  <a:latin typeface="微软雅黑" panose="020B0503020204020204" pitchFamily="34" charset="-122"/>
                  <a:ea typeface="微软雅黑" panose="020B0503020204020204" pitchFamily="34" charset="-122"/>
                  <a:cs typeface="+mn-cs"/>
                  <a:sym typeface="+mn-ea"/>
                </a:rPr>
                <a:t>个省份</a:t>
              </a:r>
              <a:endParaRPr kumimoji="0" lang="zh-CN" sz="2400" b="1" kern="1200" cap="none" spc="160" normalizeH="0" baseline="0" noProof="0" dirty="0">
                <a:solidFill>
                  <a:schemeClr val="tx1">
                    <a:lumMod val="75000"/>
                    <a:lumOff val="25000"/>
                  </a:schemeClr>
                </a:solidFill>
                <a:latin typeface="微软雅黑" panose="020B0503020204020204" pitchFamily="34" charset="-122"/>
                <a:ea typeface="微软雅黑" panose="020B0503020204020204" pitchFamily="34" charset="-122"/>
                <a:cs typeface="+mn-cs"/>
                <a:sym typeface="+mn-ea"/>
              </a:endParaRPr>
            </a:p>
          </p:txBody>
        </p:sp>
        <p:sp>
          <p:nvSpPr>
            <p:cNvPr id="12" name="Title 1"/>
            <p:cNvSpPr txBox="1"/>
            <p:nvPr>
              <p:custDataLst>
                <p:tags r:id="rId3"/>
              </p:custDataLst>
            </p:nvPr>
          </p:nvSpPr>
          <p:spPr>
            <a:xfrm>
              <a:off x="1834" y="7928"/>
              <a:ext cx="4214" cy="748"/>
            </a:xfrm>
            <a:prstGeom prst="roundRect">
              <a:avLst/>
            </a:prstGeom>
            <a:solidFill>
              <a:srgbClr val="0070C0"/>
            </a:solidFill>
            <a:effectLst>
              <a:outerShdw blurRad="63500" sx="102000" sy="102000" algn="ctr" rotWithShape="0">
                <a:prstClr val="black">
                  <a:alpha val="40000"/>
                </a:prstClr>
              </a:outerShdw>
            </a:effectLst>
          </p:spPr>
          <p:txBody>
            <a:bodyPr wrap="square" anchor="ctr" anchorCtr="0"/>
            <a:lstStyle>
              <a:lvl1pPr algn="l" defTabSz="914400" rtl="0" eaLnBrk="1" latinLnBrk="0" hangingPunct="1">
                <a:lnSpc>
                  <a:spcPct val="90000"/>
                </a:lnSpc>
                <a:spcBef>
                  <a:spcPct val="0"/>
                </a:spcBef>
                <a:buNone/>
                <a:defRPr sz="4400" b="0" i="0" kern="1200">
                  <a:solidFill>
                    <a:sysClr val="window" lastClr="FFFFFF">
                      <a:lumMod val="50000"/>
                    </a:sysClr>
                  </a:solidFill>
                  <a:latin typeface="Neris Thin" panose="00000300000000000000" pitchFamily="50" charset="0"/>
                  <a:ea typeface="Gulim" panose="020B0600000101010101" pitchFamily="34" charset="-127"/>
                  <a:cs typeface="+mn-ea"/>
                </a:defRPr>
              </a:lvl1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15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rPr>
                <a:t>剩余未签约省份</a:t>
              </a:r>
              <a:endParaRPr kumimoji="0" lang="zh-CN" altLang="en-US" sz="2400" b="1" i="0" u="none" strike="noStrike" kern="1200" cap="none" spc="15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endParaRPr>
            </a:p>
          </p:txBody>
        </p:sp>
        <p:cxnSp>
          <p:nvCxnSpPr>
            <p:cNvPr id="7" name="Straight Connector 7"/>
            <p:cNvCxnSpPr/>
            <p:nvPr>
              <p:custDataLst>
                <p:tags r:id="rId4"/>
              </p:custDataLst>
            </p:nvPr>
          </p:nvCxnSpPr>
          <p:spPr>
            <a:xfrm>
              <a:off x="6534" y="3240"/>
              <a:ext cx="1" cy="5901"/>
            </a:xfrm>
            <a:prstGeom prst="line">
              <a:avLst/>
            </a:prstGeom>
            <a:ln w="38100">
              <a:solidFill>
                <a:sysClr val="window" lastClr="FFFFFF">
                  <a:lumMod val="85000"/>
                </a:sysClr>
              </a:solidFill>
              <a:headEnd type="none"/>
              <a:tailEnd type="triangle"/>
            </a:ln>
            <a:effectLst>
              <a:outerShdw blurRad="63500" sx="102000" sy="102000" algn="ctr" rotWithShape="0">
                <a:prstClr val="black">
                  <a:alpha val="40000"/>
                </a:prstClr>
              </a:outerShdw>
            </a:effectLst>
          </p:spPr>
          <p:style>
            <a:lnRef idx="1">
              <a:srgbClr val="1F74AD"/>
            </a:lnRef>
            <a:fillRef idx="0">
              <a:srgbClr val="1F74AD"/>
            </a:fillRef>
            <a:effectRef idx="0">
              <a:srgbClr val="1F74AD"/>
            </a:effectRef>
            <a:fontRef idx="minor">
              <a:srgbClr val="000000"/>
            </a:fontRef>
          </p:style>
        </p:cxnSp>
        <p:sp>
          <p:nvSpPr>
            <p:cNvPr id="44" name="Oval 8"/>
            <p:cNvSpPr/>
            <p:nvPr>
              <p:custDataLst>
                <p:tags r:id="rId5"/>
              </p:custDataLst>
            </p:nvPr>
          </p:nvSpPr>
          <p:spPr>
            <a:xfrm>
              <a:off x="6413" y="3871"/>
              <a:ext cx="242" cy="273"/>
            </a:xfrm>
            <a:prstGeom prst="ellipse">
              <a:avLst/>
            </a:prstGeom>
            <a:ln w="57150">
              <a:solidFill>
                <a:sysClr val="window" lastClr="FFFFFF"/>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2000" b="0" i="0" u="none" strike="noStrike" kern="1200" cap="none" spc="0" normalizeH="0" baseline="0" noProof="0">
                <a:ln>
                  <a:noFill/>
                </a:ln>
                <a:solidFill>
                  <a:sysClr val="window" lastClr="FFFFFF"/>
                </a:solidFill>
                <a:effectLst/>
                <a:uLnTx/>
                <a:uFillTx/>
                <a:latin typeface="+mn-lt"/>
                <a:ea typeface="+mn-ea"/>
                <a:cs typeface="+mn-cs"/>
              </a:endParaRPr>
            </a:p>
          </p:txBody>
        </p:sp>
        <p:sp>
          <p:nvSpPr>
            <p:cNvPr id="13" name="Oval 8"/>
            <p:cNvSpPr/>
            <p:nvPr>
              <p:custDataLst>
                <p:tags r:id="rId6"/>
              </p:custDataLst>
            </p:nvPr>
          </p:nvSpPr>
          <p:spPr>
            <a:xfrm>
              <a:off x="6414" y="6016"/>
              <a:ext cx="242" cy="273"/>
            </a:xfrm>
            <a:prstGeom prst="ellipse">
              <a:avLst/>
            </a:prstGeom>
            <a:ln w="57150">
              <a:solidFill>
                <a:sysClr val="window" lastClr="FFFFFF"/>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2000" b="0" i="0" u="none" strike="noStrike" kern="1200" cap="none" spc="0" normalizeH="0" baseline="0" noProof="0">
                <a:ln>
                  <a:noFill/>
                </a:ln>
                <a:solidFill>
                  <a:sysClr val="window" lastClr="FFFFFF"/>
                </a:solidFill>
                <a:effectLst/>
                <a:uLnTx/>
                <a:uFillTx/>
                <a:latin typeface="+mn-lt"/>
                <a:ea typeface="+mn-ea"/>
                <a:cs typeface="+mn-cs"/>
              </a:endParaRPr>
            </a:p>
          </p:txBody>
        </p:sp>
        <p:sp>
          <p:nvSpPr>
            <p:cNvPr id="15" name="Oval 8"/>
            <p:cNvSpPr/>
            <p:nvPr>
              <p:custDataLst>
                <p:tags r:id="rId7"/>
              </p:custDataLst>
            </p:nvPr>
          </p:nvSpPr>
          <p:spPr>
            <a:xfrm>
              <a:off x="6413" y="8165"/>
              <a:ext cx="242" cy="273"/>
            </a:xfrm>
            <a:prstGeom prst="ellipse">
              <a:avLst/>
            </a:prstGeom>
            <a:ln w="57150">
              <a:solidFill>
                <a:sysClr val="window" lastClr="FFFFFF"/>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2000" b="0" i="0" u="none" strike="noStrike" kern="1200" cap="none" spc="0" normalizeH="0" baseline="0" noProof="0">
                <a:ln>
                  <a:noFill/>
                </a:ln>
                <a:solidFill>
                  <a:sysClr val="window" lastClr="FFFFFF"/>
                </a:solidFill>
                <a:effectLst/>
                <a:uLnTx/>
                <a:uFillTx/>
                <a:latin typeface="+mn-lt"/>
                <a:ea typeface="+mn-ea"/>
                <a:cs typeface="+mn-cs"/>
              </a:endParaRPr>
            </a:p>
          </p:txBody>
        </p:sp>
      </p:grpSp>
      <p:sp>
        <p:nvSpPr>
          <p:cNvPr id="9" name="Title 1"/>
          <p:cNvSpPr txBox="1"/>
          <p:nvPr/>
        </p:nvSpPr>
        <p:spPr>
          <a:xfrm>
            <a:off x="1288415" y="250825"/>
            <a:ext cx="10086340" cy="531495"/>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buClrTx/>
              <a:buSzTx/>
              <a:buFontTx/>
            </a:pPr>
            <a:r>
              <a:rPr lang="zh-CN" altLang="en-US" sz="3600" b="1" spc="200"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lt"/>
              </a:rPr>
              <a:t>国家医学中心和区域医疗中心建设</a:t>
            </a:r>
            <a:endParaRPr lang="zh-CN" altLang="en-US" sz="3600" b="1" dirty="0">
              <a:solidFill>
                <a:schemeClr val="tx1">
                  <a:lumMod val="75000"/>
                  <a:lumOff val="25000"/>
                </a:schemeClr>
              </a:solidFill>
              <a:latin typeface="+mn-lt"/>
              <a:ea typeface="+mn-ea"/>
              <a:cs typeface="+mn-ea"/>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250" advTm="3000"/>
    </mc:Choice>
    <mc:Fallback>
      <p:transition spd="slow" advTm="300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403860" y="1067435"/>
            <a:ext cx="7166610" cy="510181"/>
          </a:xfrm>
          <a:prstGeom prst="roundRect">
            <a:avLst/>
          </a:prstGeom>
          <a:solidFill>
            <a:srgbClr val="1F4E79"/>
          </a:solidFill>
          <a:ln w="9525">
            <a:noFill/>
          </a:ln>
          <a:effectLst>
            <a:outerShdw blurRad="63500" sx="102000" sy="102000" algn="ctr" rotWithShape="0">
              <a:prstClr val="black">
                <a:alpha val="40000"/>
              </a:prstClr>
            </a:outerShdw>
          </a:effectLst>
        </p:spPr>
        <p:txBody>
          <a:bodyPr wrap="square">
            <a:spAutoFit/>
          </a:bodyPr>
          <a:p>
            <a:pPr indent="0" algn="ctr">
              <a:buFont typeface="Wingdings" panose="05000000000000000000" charset="0"/>
              <a:buNone/>
            </a:pPr>
            <a:r>
              <a:rPr lang="zh-CN" altLang="en-US" sz="2400" b="1" spc="150" noProof="0">
                <a:solidFill>
                  <a:schemeClr val="bg1"/>
                </a:solidFill>
                <a:latin typeface="微软雅黑" panose="020B0503020204020204" pitchFamily="34" charset="-122"/>
                <a:ea typeface="微软雅黑" panose="020B0503020204020204" pitchFamily="34" charset="-122"/>
                <a:sym typeface="+mn-ea"/>
              </a:rPr>
              <a:t>（三）</a:t>
            </a:r>
            <a:r>
              <a:rPr lang="zh-CN" altLang="en-US" sz="2400" b="1" spc="150" noProof="0">
                <a:solidFill>
                  <a:schemeClr val="bg1"/>
                </a:solidFill>
                <a:latin typeface="微软雅黑" panose="020B0503020204020204" pitchFamily="34" charset="-122"/>
                <a:ea typeface="微软雅黑" panose="020B0503020204020204" pitchFamily="34" charset="-122"/>
                <a:sym typeface="+mn-ea"/>
              </a:rPr>
              <a:t>国家发改委牵头建设区域医疗中心试点</a:t>
            </a:r>
            <a:endParaRPr lang="zh-CN" altLang="en-US" sz="2400" b="1" spc="150" noProof="0">
              <a:solidFill>
                <a:schemeClr val="bg1"/>
              </a:solidFill>
              <a:latin typeface="微软雅黑" panose="020B0503020204020204" pitchFamily="34" charset="-122"/>
              <a:ea typeface="微软雅黑" panose="020B0503020204020204" pitchFamily="34" charset="-122"/>
              <a:sym typeface="+mn-ea"/>
            </a:endParaRPr>
          </a:p>
        </p:txBody>
      </p:sp>
      <p:sp>
        <p:nvSpPr>
          <p:cNvPr id="9" name="Title 1"/>
          <p:cNvSpPr txBox="1"/>
          <p:nvPr/>
        </p:nvSpPr>
        <p:spPr>
          <a:xfrm>
            <a:off x="1288415" y="250825"/>
            <a:ext cx="10086340" cy="531495"/>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buClrTx/>
              <a:buSzTx/>
              <a:buFontTx/>
            </a:pPr>
            <a:r>
              <a:rPr lang="zh-CN" altLang="en-US" sz="3600" b="1" spc="200"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lt"/>
              </a:rPr>
              <a:t>国家医学中心和区域医疗中心建设</a:t>
            </a:r>
            <a:endParaRPr lang="zh-CN" altLang="en-US" sz="3600" b="1" dirty="0">
              <a:solidFill>
                <a:schemeClr val="tx1">
                  <a:lumMod val="75000"/>
                  <a:lumOff val="25000"/>
                </a:schemeClr>
              </a:solidFill>
              <a:latin typeface="+mn-lt"/>
              <a:ea typeface="+mn-ea"/>
              <a:cs typeface="+mn-ea"/>
              <a:sym typeface="+mn-ea"/>
            </a:endParaRPr>
          </a:p>
        </p:txBody>
      </p:sp>
      <p:grpSp>
        <p:nvGrpSpPr>
          <p:cNvPr id="3" name="组合 2"/>
          <p:cNvGrpSpPr/>
          <p:nvPr/>
        </p:nvGrpSpPr>
        <p:grpSpPr>
          <a:xfrm rot="0">
            <a:off x="374015" y="1808480"/>
            <a:ext cx="11542597" cy="1941195"/>
            <a:chOff x="1165" y="3122"/>
            <a:chExt cx="18542" cy="3057"/>
          </a:xfrm>
        </p:grpSpPr>
        <p:grpSp>
          <p:nvGrpSpPr>
            <p:cNvPr id="10" name="组合 9"/>
            <p:cNvGrpSpPr/>
            <p:nvPr>
              <p:custDataLst>
                <p:tags r:id="rId1"/>
              </p:custDataLst>
            </p:nvPr>
          </p:nvGrpSpPr>
          <p:grpSpPr>
            <a:xfrm>
              <a:off x="1165" y="3122"/>
              <a:ext cx="6675" cy="927"/>
              <a:chOff x="1964266" y="2089035"/>
              <a:chExt cx="4710363" cy="654205"/>
            </a:xfrm>
          </p:grpSpPr>
          <p:sp>
            <p:nvSpPr>
              <p:cNvPr id="4" name="椭圆 3"/>
              <p:cNvSpPr/>
              <p:nvPr>
                <p:custDataLst>
                  <p:tags r:id="rId2"/>
                </p:custDataLst>
              </p:nvPr>
            </p:nvSpPr>
            <p:spPr>
              <a:xfrm>
                <a:off x="2298698" y="2370667"/>
                <a:ext cx="279400" cy="279400"/>
              </a:xfrm>
              <a:prstGeom prst="ellipse">
                <a:avLst/>
              </a:prstGeom>
              <a:solidFill>
                <a:srgbClr val="4276AA">
                  <a:lumMod val="40000"/>
                  <a:lumOff val="60000"/>
                </a:srgbClr>
              </a:solidFill>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p>
                <a:pPr algn="just">
                  <a:lnSpc>
                    <a:spcPct val="130000"/>
                  </a:lnSpc>
                </a:pPr>
                <a:endParaRPr lang="zh-CN" altLang="en-US" dirty="0" err="1">
                  <a:solidFill>
                    <a:srgbClr val="FFFFFF"/>
                  </a:solidFill>
                  <a:sym typeface="Arial" panose="020B0604020202020204" pitchFamily="34" charset="0"/>
                </a:endParaRPr>
              </a:p>
            </p:txBody>
          </p:sp>
          <p:sp>
            <p:nvSpPr>
              <p:cNvPr id="16" name="椭圆 15"/>
              <p:cNvSpPr/>
              <p:nvPr>
                <p:custDataLst>
                  <p:tags r:id="rId3"/>
                </p:custDataLst>
              </p:nvPr>
            </p:nvSpPr>
            <p:spPr>
              <a:xfrm>
                <a:off x="1964266" y="2277463"/>
                <a:ext cx="495253" cy="465777"/>
              </a:xfrm>
              <a:prstGeom prst="ellipse">
                <a:avLst/>
              </a:prstGeom>
              <a:solidFill>
                <a:srgbClr val="4276AA"/>
              </a:solidFill>
            </p:spPr>
            <p:txBody>
              <a:bodyPr rot="0" spcFirstLastPara="0" vertOverflow="overflow" horzOverflow="overflow" vert="horz" wrap="square" lIns="0" tIns="0" rIns="0" bIns="0" numCol="1" spcCol="0" rtlCol="0" fromWordArt="0" anchor="ctr" anchorCtr="0" forceAA="0" compatLnSpc="1">
                <a:normAutofit fontScale="80000"/>
              </a:bodyPr>
              <a:p>
                <a:pPr algn="ctr"/>
                <a:r>
                  <a:rPr lang="en-US" sz="2400" b="1" dirty="0">
                    <a:solidFill>
                      <a:srgbClr val="FFFFFF"/>
                    </a:solidFill>
                    <a:sym typeface="Arial" panose="020B0604020202020204" pitchFamily="34" charset="0"/>
                  </a:rPr>
                  <a:t>1</a:t>
                </a:r>
                <a:endParaRPr lang="en-US" sz="2400" b="1" dirty="0" err="1">
                  <a:solidFill>
                    <a:srgbClr val="FFFFFF"/>
                  </a:solidFill>
                  <a:sym typeface="Arial" panose="020B0604020202020204" pitchFamily="34" charset="0"/>
                </a:endParaRPr>
              </a:p>
            </p:txBody>
          </p:sp>
          <p:sp>
            <p:nvSpPr>
              <p:cNvPr id="17" name="KSO_Shape"/>
              <p:cNvSpPr/>
              <p:nvPr>
                <p:custDataLst>
                  <p:tags r:id="rId4"/>
                </p:custDataLst>
              </p:nvPr>
            </p:nvSpPr>
            <p:spPr bwMode="auto">
              <a:xfrm>
                <a:off x="2681284" y="2319868"/>
                <a:ext cx="334009" cy="380999"/>
              </a:xfrm>
              <a:custGeom>
                <a:avLst/>
                <a:gdLst>
                  <a:gd name="T0" fmla="*/ 775981150 w 3678"/>
                  <a:gd name="T1" fmla="*/ 775692216 h 4197"/>
                  <a:gd name="T2" fmla="*/ 775981150 w 3678"/>
                  <a:gd name="T3" fmla="*/ 775692216 h 4197"/>
                  <a:gd name="T4" fmla="*/ 775981150 w 3678"/>
                  <a:gd name="T5" fmla="*/ 775692216 h 4197"/>
                  <a:gd name="T6" fmla="*/ 775981150 w 3678"/>
                  <a:gd name="T7" fmla="*/ 775692216 h 4197"/>
                  <a:gd name="T8" fmla="*/ 775981150 w 3678"/>
                  <a:gd name="T9" fmla="*/ 775692216 h 4197"/>
                  <a:gd name="T10" fmla="*/ 775981150 w 3678"/>
                  <a:gd name="T11" fmla="*/ 775692216 h 4197"/>
                  <a:gd name="T12" fmla="*/ 775981150 w 3678"/>
                  <a:gd name="T13" fmla="*/ 775692216 h 4197"/>
                  <a:gd name="T14" fmla="*/ 775981150 w 3678"/>
                  <a:gd name="T15" fmla="*/ 775692216 h 4197"/>
                  <a:gd name="T16" fmla="*/ 775981150 w 3678"/>
                  <a:gd name="T17" fmla="*/ 775692216 h 4197"/>
                  <a:gd name="T18" fmla="*/ 775981150 w 3678"/>
                  <a:gd name="T19" fmla="*/ 775692216 h 4197"/>
                  <a:gd name="T20" fmla="*/ 775981150 w 3678"/>
                  <a:gd name="T21" fmla="*/ 775692216 h 4197"/>
                  <a:gd name="T22" fmla="*/ 775981150 w 3678"/>
                  <a:gd name="T23" fmla="*/ 775692216 h 41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678" h="4197">
                    <a:moveTo>
                      <a:pt x="2081" y="2099"/>
                    </a:moveTo>
                    <a:lnTo>
                      <a:pt x="0" y="0"/>
                    </a:lnTo>
                    <a:lnTo>
                      <a:pt x="762" y="2099"/>
                    </a:lnTo>
                    <a:lnTo>
                      <a:pt x="0" y="4197"/>
                    </a:lnTo>
                    <a:lnTo>
                      <a:pt x="2081" y="2099"/>
                    </a:lnTo>
                    <a:close/>
                    <a:moveTo>
                      <a:pt x="3678" y="2099"/>
                    </a:moveTo>
                    <a:lnTo>
                      <a:pt x="1597" y="0"/>
                    </a:lnTo>
                    <a:lnTo>
                      <a:pt x="2359" y="2099"/>
                    </a:lnTo>
                    <a:lnTo>
                      <a:pt x="1597" y="4197"/>
                    </a:lnTo>
                    <a:lnTo>
                      <a:pt x="3678" y="2099"/>
                    </a:lnTo>
                    <a:close/>
                  </a:path>
                </a:pathLst>
              </a:custGeom>
              <a:solidFill>
                <a:srgbClr val="4276AA"/>
              </a:solidFill>
              <a:ln>
                <a:noFill/>
              </a:ln>
              <a:extLst>
                <a:ext uri="{91240B29-F687-4F45-9708-019B960494DF}">
                  <a14:hiddenLine xmlns:a14="http://schemas.microsoft.com/office/drawing/2010/main" w="9525">
                    <a:solidFill>
                      <a:srgbClr val="000000"/>
                    </a:solidFill>
                    <a:round/>
                  </a14:hiddenLine>
                </a:ext>
              </a:extLst>
            </p:spPr>
            <p:txBody>
              <a:bodyPr anchor="ctr">
                <a:normAutofit fontScale="90000"/>
              </a:bodyPr>
              <a:p>
                <a:endParaRPr lang="zh-CN" altLang="en-US">
                  <a:sym typeface="Arial" panose="020B0604020202020204" pitchFamily="34" charset="0"/>
                </a:endParaRPr>
              </a:p>
            </p:txBody>
          </p:sp>
          <p:sp>
            <p:nvSpPr>
              <p:cNvPr id="18" name="矩形 17"/>
              <p:cNvSpPr/>
              <p:nvPr>
                <p:custDataLst>
                  <p:tags r:id="rId5"/>
                </p:custDataLst>
              </p:nvPr>
            </p:nvSpPr>
            <p:spPr>
              <a:xfrm>
                <a:off x="3054041" y="2089035"/>
                <a:ext cx="3620588" cy="461543"/>
              </a:xfrm>
              <a:prstGeom prst="rect">
                <a:avLst/>
              </a:prstGeom>
            </p:spPr>
            <p:txBody>
              <a:bodyPr wrap="square" anchor="b" anchorCtr="0"/>
              <a:p>
                <a:r>
                  <a:rPr lang="zh-CN" altLang="en-US" sz="2000" b="1" kern="0" spc="150" dirty="0">
                    <a:solidFill>
                      <a:srgbClr val="4276AA">
                        <a:lumMod val="75000"/>
                      </a:srgbClr>
                    </a:solidFill>
                    <a:uFillTx/>
                    <a:latin typeface="微软雅黑" panose="020B0503020204020204" pitchFamily="34" charset="-122"/>
                    <a:ea typeface="微软雅黑" panose="020B0503020204020204" pitchFamily="34" charset="-122"/>
                    <a:cs typeface="+mn-ea"/>
                    <a:sym typeface="Arial" panose="020B0604020202020204" pitchFamily="34" charset="0"/>
                  </a:rPr>
                  <a:t>主要内容</a:t>
                </a:r>
                <a:endParaRPr lang="zh-CN" altLang="en-US" sz="2000" b="1" kern="0" spc="150" dirty="0">
                  <a:solidFill>
                    <a:srgbClr val="4276AA">
                      <a:lumMod val="75000"/>
                    </a:srgbClr>
                  </a:solidFill>
                  <a:uFillTx/>
                  <a:latin typeface="微软雅黑" panose="020B0503020204020204" pitchFamily="34" charset="-122"/>
                  <a:ea typeface="微软雅黑" panose="020B0503020204020204" pitchFamily="34" charset="-122"/>
                  <a:cs typeface="+mn-ea"/>
                  <a:sym typeface="Arial" panose="020B0604020202020204" pitchFamily="34" charset="0"/>
                </a:endParaRPr>
              </a:p>
            </p:txBody>
          </p:sp>
          <p:cxnSp>
            <p:nvCxnSpPr>
              <p:cNvPr id="19" name="直接连接符 18"/>
              <p:cNvCxnSpPr/>
              <p:nvPr>
                <p:custDataLst>
                  <p:tags r:id="rId6"/>
                </p:custDataLst>
              </p:nvPr>
            </p:nvCxnSpPr>
            <p:spPr>
              <a:xfrm>
                <a:off x="3118706" y="2510367"/>
                <a:ext cx="1880230" cy="0"/>
              </a:xfrm>
              <a:prstGeom prst="line">
                <a:avLst/>
              </a:prstGeom>
              <a:ln w="12700">
                <a:solidFill>
                  <a:schemeClr val="bg1">
                    <a:lumMod val="65000"/>
                  </a:schemeClr>
                </a:solidFill>
              </a:ln>
            </p:spPr>
            <p:style>
              <a:lnRef idx="1">
                <a:srgbClr val="E779A3"/>
              </a:lnRef>
              <a:fillRef idx="0">
                <a:srgbClr val="E779A3"/>
              </a:fillRef>
              <a:effectRef idx="0">
                <a:srgbClr val="E779A3"/>
              </a:effectRef>
              <a:fontRef idx="minor">
                <a:srgbClr val="5F5F5F"/>
              </a:fontRef>
            </p:style>
          </p:cxnSp>
        </p:grpSp>
        <p:sp>
          <p:nvSpPr>
            <p:cNvPr id="20" name="文本框 19"/>
            <p:cNvSpPr txBox="1"/>
            <p:nvPr/>
          </p:nvSpPr>
          <p:spPr>
            <a:xfrm>
              <a:off x="2654" y="3827"/>
              <a:ext cx="17053" cy="2352"/>
            </a:xfrm>
            <a:prstGeom prst="roundRect">
              <a:avLst/>
            </a:prstGeom>
            <a:solidFill>
              <a:schemeClr val="bg1">
                <a:lumMod val="95000"/>
              </a:schemeClr>
            </a:solidFill>
            <a:effectLst>
              <a:outerShdw blurRad="50800" dist="38100" dir="5400000" algn="t" rotWithShape="0">
                <a:prstClr val="black">
                  <a:alpha val="40000"/>
                </a:prstClr>
              </a:outerShdw>
            </a:effectLst>
          </p:spPr>
          <p:txBody>
            <a:bodyPr wrap="square" rtlCol="0" anchor="t">
              <a:spAutoFit/>
            </a:bodyPr>
            <a:p>
              <a:pPr algn="just">
                <a:lnSpc>
                  <a:spcPct val="130000"/>
                </a:lnSpc>
              </a:pPr>
              <a:r>
                <a:rPr lang="zh-CN" altLang="zh-CN" sz="2000">
                  <a:solidFill>
                    <a:srgbClr val="262626"/>
                  </a:solidFill>
                  <a:latin typeface="微软雅黑" panose="020B0503020204020204" pitchFamily="34" charset="-122"/>
                  <a:ea typeface="微软雅黑" panose="020B0503020204020204" pitchFamily="34" charset="-122"/>
                  <a:sym typeface="+mn-ea"/>
                </a:rPr>
                <a:t>以国家医学中心为依托，充分发挥国家临床医学研究中心作用，在</a:t>
              </a:r>
              <a:r>
                <a:rPr lang="zh-CN" altLang="zh-CN" sz="2000" b="1">
                  <a:solidFill>
                    <a:srgbClr val="005490"/>
                  </a:solidFill>
                  <a:latin typeface="微软雅黑" panose="020B0503020204020204" pitchFamily="34" charset="-122"/>
                  <a:ea typeface="微软雅黑" panose="020B0503020204020204" pitchFamily="34" charset="-122"/>
                  <a:sym typeface="+mn-ea"/>
                </a:rPr>
                <a:t>京、沪等医疗资源富集地区</a:t>
              </a:r>
              <a:r>
                <a:rPr lang="zh-CN" altLang="zh-CN" sz="2000">
                  <a:solidFill>
                    <a:srgbClr val="262626"/>
                  </a:solidFill>
                  <a:latin typeface="微软雅黑" panose="020B0503020204020204" pitchFamily="34" charset="-122"/>
                  <a:ea typeface="微软雅黑" panose="020B0503020204020204" pitchFamily="34" charset="-122"/>
                  <a:sym typeface="+mn-ea"/>
                </a:rPr>
                <a:t>遴选若干优质医疗机构，通过建设分中心、分支机构，促进医师多点执业等多种方式，在患者流出多、医疗资源</a:t>
              </a:r>
              <a:r>
                <a:rPr lang="zh-CN" altLang="zh-CN" sz="2000" b="1">
                  <a:solidFill>
                    <a:srgbClr val="005490"/>
                  </a:solidFill>
                  <a:latin typeface="微软雅黑" panose="020B0503020204020204" pitchFamily="34" charset="-122"/>
                  <a:ea typeface="微软雅黑" panose="020B0503020204020204" pitchFamily="34" charset="-122"/>
                  <a:sym typeface="+mn-ea"/>
                </a:rPr>
                <a:t>相对薄弱地区</a:t>
              </a:r>
              <a:r>
                <a:rPr lang="zh-CN" altLang="zh-CN" sz="2000" b="1">
                  <a:latin typeface="微软雅黑" panose="020B0503020204020204" pitchFamily="34" charset="-122"/>
                  <a:ea typeface="微软雅黑" panose="020B0503020204020204" pitchFamily="34" charset="-122"/>
                  <a:sym typeface="+mn-ea"/>
                </a:rPr>
                <a:t>建设区域医疗中心</a:t>
              </a:r>
              <a:endParaRPr lang="zh-CN" altLang="en-US" sz="2000">
                <a:latin typeface="微软雅黑" panose="020B0503020204020204" pitchFamily="34" charset="-122"/>
                <a:ea typeface="微软雅黑" panose="020B0503020204020204" pitchFamily="34" charset="-122"/>
              </a:endParaRPr>
            </a:p>
          </p:txBody>
        </p:sp>
      </p:grpSp>
      <p:grpSp>
        <p:nvGrpSpPr>
          <p:cNvPr id="21" name="组合 20"/>
          <p:cNvGrpSpPr/>
          <p:nvPr/>
        </p:nvGrpSpPr>
        <p:grpSpPr>
          <a:xfrm rot="0">
            <a:off x="374015" y="3950335"/>
            <a:ext cx="11474744" cy="1054735"/>
            <a:chOff x="1165" y="3122"/>
            <a:chExt cx="18433" cy="1661"/>
          </a:xfrm>
        </p:grpSpPr>
        <p:grpSp>
          <p:nvGrpSpPr>
            <p:cNvPr id="22" name="组合 21"/>
            <p:cNvGrpSpPr/>
            <p:nvPr>
              <p:custDataLst>
                <p:tags r:id="rId7"/>
              </p:custDataLst>
            </p:nvPr>
          </p:nvGrpSpPr>
          <p:grpSpPr>
            <a:xfrm>
              <a:off x="1165" y="3122"/>
              <a:ext cx="9911" cy="927"/>
              <a:chOff x="1964266" y="2089035"/>
              <a:chExt cx="6993867" cy="654205"/>
            </a:xfrm>
          </p:grpSpPr>
          <p:sp>
            <p:nvSpPr>
              <p:cNvPr id="23" name="椭圆 22"/>
              <p:cNvSpPr/>
              <p:nvPr>
                <p:custDataLst>
                  <p:tags r:id="rId8"/>
                </p:custDataLst>
              </p:nvPr>
            </p:nvSpPr>
            <p:spPr>
              <a:xfrm>
                <a:off x="2298698" y="2370667"/>
                <a:ext cx="279400" cy="279400"/>
              </a:xfrm>
              <a:prstGeom prst="ellipse">
                <a:avLst/>
              </a:prstGeom>
              <a:solidFill>
                <a:srgbClr val="4276AA">
                  <a:lumMod val="40000"/>
                  <a:lumOff val="60000"/>
                </a:srgbClr>
              </a:solidFill>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p>
                <a:pPr algn="just">
                  <a:lnSpc>
                    <a:spcPct val="130000"/>
                  </a:lnSpc>
                </a:pPr>
                <a:endParaRPr lang="zh-CN" altLang="en-US" dirty="0" err="1">
                  <a:solidFill>
                    <a:srgbClr val="FFFFFF"/>
                  </a:solidFill>
                  <a:sym typeface="Arial" panose="020B0604020202020204" pitchFamily="34" charset="0"/>
                </a:endParaRPr>
              </a:p>
            </p:txBody>
          </p:sp>
          <p:sp>
            <p:nvSpPr>
              <p:cNvPr id="24" name="椭圆 23"/>
              <p:cNvSpPr/>
              <p:nvPr>
                <p:custDataLst>
                  <p:tags r:id="rId9"/>
                </p:custDataLst>
              </p:nvPr>
            </p:nvSpPr>
            <p:spPr>
              <a:xfrm>
                <a:off x="1964266" y="2277463"/>
                <a:ext cx="495253" cy="465777"/>
              </a:xfrm>
              <a:prstGeom prst="ellipse">
                <a:avLst/>
              </a:prstGeom>
              <a:solidFill>
                <a:srgbClr val="4276AA"/>
              </a:solidFill>
            </p:spPr>
            <p:txBody>
              <a:bodyPr rot="0" spcFirstLastPara="0" vertOverflow="overflow" horzOverflow="overflow" vert="horz" wrap="square" lIns="0" tIns="0" rIns="0" bIns="0" numCol="1" spcCol="0" rtlCol="0" fromWordArt="0" anchor="ctr" anchorCtr="0" forceAA="0" compatLnSpc="1">
                <a:normAutofit fontScale="80000"/>
              </a:bodyPr>
              <a:p>
                <a:pPr algn="ctr"/>
                <a:r>
                  <a:rPr lang="en-US" sz="2400" b="1" dirty="0">
                    <a:solidFill>
                      <a:srgbClr val="FFFFFF"/>
                    </a:solidFill>
                    <a:sym typeface="Arial" panose="020B0604020202020204" pitchFamily="34" charset="0"/>
                  </a:rPr>
                  <a:t>2</a:t>
                </a:r>
                <a:endParaRPr lang="en-US" sz="2400" b="1" dirty="0" err="1">
                  <a:solidFill>
                    <a:srgbClr val="FFFFFF"/>
                  </a:solidFill>
                  <a:sym typeface="Arial" panose="020B0604020202020204" pitchFamily="34" charset="0"/>
                </a:endParaRPr>
              </a:p>
            </p:txBody>
          </p:sp>
          <p:sp>
            <p:nvSpPr>
              <p:cNvPr id="25" name="KSO_Shape"/>
              <p:cNvSpPr/>
              <p:nvPr>
                <p:custDataLst>
                  <p:tags r:id="rId10"/>
                </p:custDataLst>
              </p:nvPr>
            </p:nvSpPr>
            <p:spPr bwMode="auto">
              <a:xfrm>
                <a:off x="2681284" y="2319868"/>
                <a:ext cx="334009" cy="380999"/>
              </a:xfrm>
              <a:custGeom>
                <a:avLst/>
                <a:gdLst>
                  <a:gd name="T0" fmla="*/ 775981150 w 3678"/>
                  <a:gd name="T1" fmla="*/ 775692216 h 4197"/>
                  <a:gd name="T2" fmla="*/ 775981150 w 3678"/>
                  <a:gd name="T3" fmla="*/ 775692216 h 4197"/>
                  <a:gd name="T4" fmla="*/ 775981150 w 3678"/>
                  <a:gd name="T5" fmla="*/ 775692216 h 4197"/>
                  <a:gd name="T6" fmla="*/ 775981150 w 3678"/>
                  <a:gd name="T7" fmla="*/ 775692216 h 4197"/>
                  <a:gd name="T8" fmla="*/ 775981150 w 3678"/>
                  <a:gd name="T9" fmla="*/ 775692216 h 4197"/>
                  <a:gd name="T10" fmla="*/ 775981150 w 3678"/>
                  <a:gd name="T11" fmla="*/ 775692216 h 4197"/>
                  <a:gd name="T12" fmla="*/ 775981150 w 3678"/>
                  <a:gd name="T13" fmla="*/ 775692216 h 4197"/>
                  <a:gd name="T14" fmla="*/ 775981150 w 3678"/>
                  <a:gd name="T15" fmla="*/ 775692216 h 4197"/>
                  <a:gd name="T16" fmla="*/ 775981150 w 3678"/>
                  <a:gd name="T17" fmla="*/ 775692216 h 4197"/>
                  <a:gd name="T18" fmla="*/ 775981150 w 3678"/>
                  <a:gd name="T19" fmla="*/ 775692216 h 4197"/>
                  <a:gd name="T20" fmla="*/ 775981150 w 3678"/>
                  <a:gd name="T21" fmla="*/ 775692216 h 4197"/>
                  <a:gd name="T22" fmla="*/ 775981150 w 3678"/>
                  <a:gd name="T23" fmla="*/ 775692216 h 41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678" h="4197">
                    <a:moveTo>
                      <a:pt x="2081" y="2099"/>
                    </a:moveTo>
                    <a:lnTo>
                      <a:pt x="0" y="0"/>
                    </a:lnTo>
                    <a:lnTo>
                      <a:pt x="762" y="2099"/>
                    </a:lnTo>
                    <a:lnTo>
                      <a:pt x="0" y="4197"/>
                    </a:lnTo>
                    <a:lnTo>
                      <a:pt x="2081" y="2099"/>
                    </a:lnTo>
                    <a:close/>
                    <a:moveTo>
                      <a:pt x="3678" y="2099"/>
                    </a:moveTo>
                    <a:lnTo>
                      <a:pt x="1597" y="0"/>
                    </a:lnTo>
                    <a:lnTo>
                      <a:pt x="2359" y="2099"/>
                    </a:lnTo>
                    <a:lnTo>
                      <a:pt x="1597" y="4197"/>
                    </a:lnTo>
                    <a:lnTo>
                      <a:pt x="3678" y="2099"/>
                    </a:lnTo>
                    <a:close/>
                  </a:path>
                </a:pathLst>
              </a:custGeom>
              <a:solidFill>
                <a:srgbClr val="4276AA"/>
              </a:solidFill>
              <a:ln>
                <a:noFill/>
              </a:ln>
              <a:extLst>
                <a:ext uri="{91240B29-F687-4F45-9708-019B960494DF}">
                  <a14:hiddenLine xmlns:a14="http://schemas.microsoft.com/office/drawing/2010/main" w="9525">
                    <a:solidFill>
                      <a:srgbClr val="000000"/>
                    </a:solidFill>
                    <a:round/>
                  </a14:hiddenLine>
                </a:ext>
              </a:extLst>
            </p:spPr>
            <p:txBody>
              <a:bodyPr anchor="ctr">
                <a:normAutofit fontScale="90000"/>
              </a:bodyPr>
              <a:p>
                <a:endParaRPr lang="zh-CN" altLang="en-US">
                  <a:sym typeface="Arial" panose="020B0604020202020204" pitchFamily="34" charset="0"/>
                </a:endParaRPr>
              </a:p>
            </p:txBody>
          </p:sp>
          <p:sp>
            <p:nvSpPr>
              <p:cNvPr id="26" name="矩形 25"/>
              <p:cNvSpPr/>
              <p:nvPr>
                <p:custDataLst>
                  <p:tags r:id="rId11"/>
                </p:custDataLst>
              </p:nvPr>
            </p:nvSpPr>
            <p:spPr>
              <a:xfrm>
                <a:off x="3054088" y="2089035"/>
                <a:ext cx="5904045" cy="461543"/>
              </a:xfrm>
              <a:prstGeom prst="rect">
                <a:avLst/>
              </a:prstGeom>
            </p:spPr>
            <p:txBody>
              <a:bodyPr wrap="square" anchor="b" anchorCtr="0"/>
              <a:p>
                <a:r>
                  <a:rPr lang="zh-CN" altLang="en-US" sz="2000" b="1" kern="0" spc="150" dirty="0">
                    <a:solidFill>
                      <a:srgbClr val="4276AA">
                        <a:lumMod val="75000"/>
                      </a:srgbClr>
                    </a:solidFill>
                    <a:uFillTx/>
                    <a:latin typeface="微软雅黑" panose="020B0503020204020204" pitchFamily="34" charset="-122"/>
                    <a:ea typeface="微软雅黑" panose="020B0503020204020204" pitchFamily="34" charset="-122"/>
                    <a:cs typeface="+mn-ea"/>
                    <a:sym typeface="Arial" panose="020B0604020202020204" pitchFamily="34" charset="0"/>
                  </a:rPr>
                  <a:t>试点地区</a:t>
                </a:r>
                <a:endParaRPr lang="zh-CN" altLang="en-US" sz="2000" b="1" kern="0" spc="150" dirty="0">
                  <a:solidFill>
                    <a:srgbClr val="4276AA">
                      <a:lumMod val="75000"/>
                    </a:srgbClr>
                  </a:solidFill>
                  <a:uFillTx/>
                  <a:latin typeface="微软雅黑" panose="020B0503020204020204" pitchFamily="34" charset="-122"/>
                  <a:ea typeface="微软雅黑" panose="020B0503020204020204" pitchFamily="34" charset="-122"/>
                  <a:cs typeface="+mn-ea"/>
                  <a:sym typeface="Arial" panose="020B0604020202020204" pitchFamily="34" charset="0"/>
                </a:endParaRPr>
              </a:p>
            </p:txBody>
          </p:sp>
          <p:cxnSp>
            <p:nvCxnSpPr>
              <p:cNvPr id="27" name="直接连接符 26"/>
              <p:cNvCxnSpPr/>
              <p:nvPr>
                <p:custDataLst>
                  <p:tags r:id="rId12"/>
                </p:custDataLst>
              </p:nvPr>
            </p:nvCxnSpPr>
            <p:spPr>
              <a:xfrm>
                <a:off x="3118706" y="2510367"/>
                <a:ext cx="1880230" cy="0"/>
              </a:xfrm>
              <a:prstGeom prst="line">
                <a:avLst/>
              </a:prstGeom>
              <a:ln w="12700">
                <a:solidFill>
                  <a:schemeClr val="bg1">
                    <a:lumMod val="65000"/>
                  </a:schemeClr>
                </a:solidFill>
              </a:ln>
            </p:spPr>
            <p:style>
              <a:lnRef idx="1">
                <a:srgbClr val="E779A3"/>
              </a:lnRef>
              <a:fillRef idx="0">
                <a:srgbClr val="E779A3"/>
              </a:fillRef>
              <a:effectRef idx="0">
                <a:srgbClr val="E779A3"/>
              </a:effectRef>
              <a:fontRef idx="minor">
                <a:srgbClr val="5F5F5F"/>
              </a:fontRef>
            </p:style>
          </p:cxnSp>
        </p:grpSp>
        <p:sp>
          <p:nvSpPr>
            <p:cNvPr id="28" name="文本框 27"/>
            <p:cNvSpPr txBox="1"/>
            <p:nvPr/>
          </p:nvSpPr>
          <p:spPr>
            <a:xfrm>
              <a:off x="2654" y="3827"/>
              <a:ext cx="16944" cy="956"/>
            </a:xfrm>
            <a:prstGeom prst="roundRect">
              <a:avLst/>
            </a:prstGeom>
            <a:solidFill>
              <a:schemeClr val="bg1">
                <a:lumMod val="95000"/>
              </a:schemeClr>
            </a:solidFill>
            <a:effectLst>
              <a:outerShdw blurRad="50800" dist="38100" dir="5400000" algn="t" rotWithShape="0">
                <a:prstClr val="black">
                  <a:alpha val="40000"/>
                </a:prstClr>
              </a:outerShdw>
            </a:effectLst>
          </p:spPr>
          <p:txBody>
            <a:bodyPr wrap="square" rtlCol="0" anchor="t">
              <a:spAutoFit/>
            </a:bodyPr>
            <a:p>
              <a:pPr algn="just">
                <a:lnSpc>
                  <a:spcPct val="130000"/>
                </a:lnSpc>
              </a:pPr>
              <a:r>
                <a:rPr lang="zh-CN" altLang="en-US" sz="2000" spc="50" noProof="0" dirty="0">
                  <a:solidFill>
                    <a:schemeClr val="tx1">
                      <a:lumMod val="85000"/>
                      <a:lumOff val="15000"/>
                    </a:schemeClr>
                  </a:solidFill>
                  <a:latin typeface="微软雅黑" panose="020B0503020204020204" pitchFamily="34" charset="-122"/>
                  <a:ea typeface="微软雅黑" panose="020B0503020204020204" pitchFamily="34" charset="-122"/>
                  <a:sym typeface="+mn-ea"/>
                </a:rPr>
                <a:t>选择在</a:t>
              </a:r>
              <a:r>
                <a:rPr lang="zh-CN" altLang="en-US" sz="2000" b="1" spc="50" noProof="0" dirty="0">
                  <a:solidFill>
                    <a:srgbClr val="005490"/>
                  </a:solidFill>
                  <a:latin typeface="微软雅黑" panose="020B0503020204020204" pitchFamily="34" charset="-122"/>
                  <a:ea typeface="微软雅黑" panose="020B0503020204020204" pitchFamily="34" charset="-122"/>
                  <a:sym typeface="+mn-ea"/>
                </a:rPr>
                <a:t>河北、山西、辽宁、安徽、福建、河南、云南、新疆 </a:t>
              </a:r>
              <a:r>
                <a:rPr lang="zh-CN" altLang="en-US" sz="2000" b="1" spc="50" noProof="0" dirty="0">
                  <a:solidFill>
                    <a:schemeClr val="tx1">
                      <a:lumMod val="85000"/>
                      <a:lumOff val="15000"/>
                    </a:schemeClr>
                  </a:solidFill>
                  <a:latin typeface="微软雅黑" panose="020B0503020204020204" pitchFamily="34" charset="-122"/>
                  <a:ea typeface="微软雅黑" panose="020B0503020204020204" pitchFamily="34" charset="-122"/>
                  <a:sym typeface="+mn-ea"/>
                </a:rPr>
                <a:t>8个省区</a:t>
              </a:r>
              <a:r>
                <a:rPr lang="zh-CN" altLang="en-US" sz="2000" spc="50" noProof="0" dirty="0">
                  <a:solidFill>
                    <a:schemeClr val="tx1">
                      <a:lumMod val="85000"/>
                      <a:lumOff val="15000"/>
                    </a:schemeClr>
                  </a:solidFill>
                  <a:latin typeface="微软雅黑" panose="020B0503020204020204" pitchFamily="34" charset="-122"/>
                  <a:ea typeface="微软雅黑" panose="020B0503020204020204" pitchFamily="34" charset="-122"/>
                  <a:sym typeface="+mn-ea"/>
                </a:rPr>
                <a:t>开展试点建设</a:t>
              </a:r>
              <a:r>
                <a:rPr lang="zh-CN" altLang="en-US" sz="2000">
                  <a:latin typeface="微软雅黑" panose="020B0503020204020204" pitchFamily="34" charset="-122"/>
                  <a:ea typeface="微软雅黑" panose="020B0503020204020204" pitchFamily="34" charset="-122"/>
                </a:rPr>
                <a:t>。</a:t>
              </a:r>
              <a:endParaRPr lang="zh-CN" altLang="en-US" sz="2000">
                <a:latin typeface="微软雅黑" panose="020B0503020204020204" pitchFamily="34" charset="-122"/>
                <a:ea typeface="微软雅黑" panose="020B0503020204020204" pitchFamily="34" charset="-122"/>
              </a:endParaRPr>
            </a:p>
          </p:txBody>
        </p:sp>
      </p:grpSp>
      <p:grpSp>
        <p:nvGrpSpPr>
          <p:cNvPr id="29" name="组合 28"/>
          <p:cNvGrpSpPr/>
          <p:nvPr/>
        </p:nvGrpSpPr>
        <p:grpSpPr>
          <a:xfrm rot="0">
            <a:off x="361315" y="5221605"/>
            <a:ext cx="11474744" cy="1055370"/>
            <a:chOff x="1165" y="3122"/>
            <a:chExt cx="18433" cy="1662"/>
          </a:xfrm>
        </p:grpSpPr>
        <p:grpSp>
          <p:nvGrpSpPr>
            <p:cNvPr id="30" name="组合 29"/>
            <p:cNvGrpSpPr/>
            <p:nvPr>
              <p:custDataLst>
                <p:tags r:id="rId13"/>
              </p:custDataLst>
            </p:nvPr>
          </p:nvGrpSpPr>
          <p:grpSpPr>
            <a:xfrm>
              <a:off x="1165" y="3122"/>
              <a:ext cx="9911" cy="927"/>
              <a:chOff x="1964266" y="2089035"/>
              <a:chExt cx="6993867" cy="654205"/>
            </a:xfrm>
          </p:grpSpPr>
          <p:sp>
            <p:nvSpPr>
              <p:cNvPr id="31" name="椭圆 30"/>
              <p:cNvSpPr/>
              <p:nvPr>
                <p:custDataLst>
                  <p:tags r:id="rId14"/>
                </p:custDataLst>
              </p:nvPr>
            </p:nvSpPr>
            <p:spPr>
              <a:xfrm>
                <a:off x="2298698" y="2370667"/>
                <a:ext cx="279400" cy="279400"/>
              </a:xfrm>
              <a:prstGeom prst="ellipse">
                <a:avLst/>
              </a:prstGeom>
              <a:solidFill>
                <a:srgbClr val="4276AA">
                  <a:lumMod val="40000"/>
                  <a:lumOff val="60000"/>
                </a:srgbClr>
              </a:solidFill>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p>
                <a:pPr algn="just">
                  <a:lnSpc>
                    <a:spcPct val="130000"/>
                  </a:lnSpc>
                </a:pPr>
                <a:endParaRPr lang="zh-CN" altLang="en-US" dirty="0" err="1">
                  <a:solidFill>
                    <a:srgbClr val="FFFFFF"/>
                  </a:solidFill>
                  <a:sym typeface="Arial" panose="020B0604020202020204" pitchFamily="34" charset="0"/>
                </a:endParaRPr>
              </a:p>
            </p:txBody>
          </p:sp>
          <p:sp>
            <p:nvSpPr>
              <p:cNvPr id="32" name="椭圆 31"/>
              <p:cNvSpPr/>
              <p:nvPr>
                <p:custDataLst>
                  <p:tags r:id="rId15"/>
                </p:custDataLst>
              </p:nvPr>
            </p:nvSpPr>
            <p:spPr>
              <a:xfrm>
                <a:off x="1964266" y="2277463"/>
                <a:ext cx="495253" cy="465777"/>
              </a:xfrm>
              <a:prstGeom prst="ellipse">
                <a:avLst/>
              </a:prstGeom>
              <a:solidFill>
                <a:srgbClr val="4276AA"/>
              </a:solidFill>
            </p:spPr>
            <p:txBody>
              <a:bodyPr rot="0" spcFirstLastPara="0" vertOverflow="overflow" horzOverflow="overflow" vert="horz" wrap="square" lIns="0" tIns="0" rIns="0" bIns="0" numCol="1" spcCol="0" rtlCol="0" fromWordArt="0" anchor="ctr" anchorCtr="0" forceAA="0" compatLnSpc="1">
                <a:normAutofit fontScale="80000"/>
              </a:bodyPr>
              <a:p>
                <a:pPr algn="ctr"/>
                <a:r>
                  <a:rPr lang="en-US" sz="2400" b="1" dirty="0">
                    <a:solidFill>
                      <a:srgbClr val="FFFFFF"/>
                    </a:solidFill>
                    <a:sym typeface="Arial" panose="020B0604020202020204" pitchFamily="34" charset="0"/>
                  </a:rPr>
                  <a:t>3</a:t>
                </a:r>
                <a:endParaRPr lang="en-US" sz="2400" b="1" dirty="0" err="1">
                  <a:solidFill>
                    <a:srgbClr val="FFFFFF"/>
                  </a:solidFill>
                  <a:sym typeface="Arial" panose="020B0604020202020204" pitchFamily="34" charset="0"/>
                </a:endParaRPr>
              </a:p>
            </p:txBody>
          </p:sp>
          <p:sp>
            <p:nvSpPr>
              <p:cNvPr id="33" name="KSO_Shape"/>
              <p:cNvSpPr/>
              <p:nvPr>
                <p:custDataLst>
                  <p:tags r:id="rId16"/>
                </p:custDataLst>
              </p:nvPr>
            </p:nvSpPr>
            <p:spPr bwMode="auto">
              <a:xfrm>
                <a:off x="2681284" y="2319868"/>
                <a:ext cx="334009" cy="380999"/>
              </a:xfrm>
              <a:custGeom>
                <a:avLst/>
                <a:gdLst>
                  <a:gd name="T0" fmla="*/ 775981150 w 3678"/>
                  <a:gd name="T1" fmla="*/ 775692216 h 4197"/>
                  <a:gd name="T2" fmla="*/ 775981150 w 3678"/>
                  <a:gd name="T3" fmla="*/ 775692216 h 4197"/>
                  <a:gd name="T4" fmla="*/ 775981150 w 3678"/>
                  <a:gd name="T5" fmla="*/ 775692216 h 4197"/>
                  <a:gd name="T6" fmla="*/ 775981150 w 3678"/>
                  <a:gd name="T7" fmla="*/ 775692216 h 4197"/>
                  <a:gd name="T8" fmla="*/ 775981150 w 3678"/>
                  <a:gd name="T9" fmla="*/ 775692216 h 4197"/>
                  <a:gd name="T10" fmla="*/ 775981150 w 3678"/>
                  <a:gd name="T11" fmla="*/ 775692216 h 4197"/>
                  <a:gd name="T12" fmla="*/ 775981150 w 3678"/>
                  <a:gd name="T13" fmla="*/ 775692216 h 4197"/>
                  <a:gd name="T14" fmla="*/ 775981150 w 3678"/>
                  <a:gd name="T15" fmla="*/ 775692216 h 4197"/>
                  <a:gd name="T16" fmla="*/ 775981150 w 3678"/>
                  <a:gd name="T17" fmla="*/ 775692216 h 4197"/>
                  <a:gd name="T18" fmla="*/ 775981150 w 3678"/>
                  <a:gd name="T19" fmla="*/ 775692216 h 4197"/>
                  <a:gd name="T20" fmla="*/ 775981150 w 3678"/>
                  <a:gd name="T21" fmla="*/ 775692216 h 4197"/>
                  <a:gd name="T22" fmla="*/ 775981150 w 3678"/>
                  <a:gd name="T23" fmla="*/ 775692216 h 41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678" h="4197">
                    <a:moveTo>
                      <a:pt x="2081" y="2099"/>
                    </a:moveTo>
                    <a:lnTo>
                      <a:pt x="0" y="0"/>
                    </a:lnTo>
                    <a:lnTo>
                      <a:pt x="762" y="2099"/>
                    </a:lnTo>
                    <a:lnTo>
                      <a:pt x="0" y="4197"/>
                    </a:lnTo>
                    <a:lnTo>
                      <a:pt x="2081" y="2099"/>
                    </a:lnTo>
                    <a:close/>
                    <a:moveTo>
                      <a:pt x="3678" y="2099"/>
                    </a:moveTo>
                    <a:lnTo>
                      <a:pt x="1597" y="0"/>
                    </a:lnTo>
                    <a:lnTo>
                      <a:pt x="2359" y="2099"/>
                    </a:lnTo>
                    <a:lnTo>
                      <a:pt x="1597" y="4197"/>
                    </a:lnTo>
                    <a:lnTo>
                      <a:pt x="3678" y="2099"/>
                    </a:lnTo>
                    <a:close/>
                  </a:path>
                </a:pathLst>
              </a:custGeom>
              <a:solidFill>
                <a:srgbClr val="4276AA"/>
              </a:solidFill>
              <a:ln>
                <a:noFill/>
              </a:ln>
              <a:extLst>
                <a:ext uri="{91240B29-F687-4F45-9708-019B960494DF}">
                  <a14:hiddenLine xmlns:a14="http://schemas.microsoft.com/office/drawing/2010/main" w="9525">
                    <a:solidFill>
                      <a:srgbClr val="000000"/>
                    </a:solidFill>
                    <a:round/>
                  </a14:hiddenLine>
                </a:ext>
              </a:extLst>
            </p:spPr>
            <p:txBody>
              <a:bodyPr anchor="ctr">
                <a:normAutofit fontScale="90000"/>
              </a:bodyPr>
              <a:p>
                <a:endParaRPr lang="zh-CN" altLang="en-US">
                  <a:sym typeface="Arial" panose="020B0604020202020204" pitchFamily="34" charset="0"/>
                </a:endParaRPr>
              </a:p>
            </p:txBody>
          </p:sp>
          <p:sp>
            <p:nvSpPr>
              <p:cNvPr id="34" name="矩形 33"/>
              <p:cNvSpPr/>
              <p:nvPr>
                <p:custDataLst>
                  <p:tags r:id="rId17"/>
                </p:custDataLst>
              </p:nvPr>
            </p:nvSpPr>
            <p:spPr>
              <a:xfrm>
                <a:off x="3054088" y="2089035"/>
                <a:ext cx="5904045" cy="461543"/>
              </a:xfrm>
              <a:prstGeom prst="rect">
                <a:avLst/>
              </a:prstGeom>
            </p:spPr>
            <p:txBody>
              <a:bodyPr wrap="square" anchor="b" anchorCtr="0"/>
              <a:p>
                <a:r>
                  <a:rPr lang="zh-CN" altLang="en-US" sz="2000" b="1" kern="0" spc="150" dirty="0">
                    <a:solidFill>
                      <a:srgbClr val="4276AA">
                        <a:lumMod val="75000"/>
                      </a:srgbClr>
                    </a:solidFill>
                    <a:uFillTx/>
                    <a:latin typeface="微软雅黑" panose="020B0503020204020204" pitchFamily="34" charset="-122"/>
                    <a:ea typeface="微软雅黑" panose="020B0503020204020204" pitchFamily="34" charset="-122"/>
                    <a:cs typeface="+mn-ea"/>
                    <a:sym typeface="Arial" panose="020B0604020202020204" pitchFamily="34" charset="0"/>
                  </a:rPr>
                  <a:t>重点病种</a:t>
                </a:r>
                <a:endParaRPr lang="zh-CN" altLang="en-US" sz="2000" b="1" kern="0" spc="150" dirty="0">
                  <a:solidFill>
                    <a:srgbClr val="4276AA">
                      <a:lumMod val="75000"/>
                    </a:srgbClr>
                  </a:solidFill>
                  <a:uFillTx/>
                  <a:latin typeface="微软雅黑" panose="020B0503020204020204" pitchFamily="34" charset="-122"/>
                  <a:ea typeface="微软雅黑" panose="020B0503020204020204" pitchFamily="34" charset="-122"/>
                  <a:cs typeface="+mn-ea"/>
                  <a:sym typeface="Arial" panose="020B0604020202020204" pitchFamily="34" charset="0"/>
                </a:endParaRPr>
              </a:p>
            </p:txBody>
          </p:sp>
          <p:cxnSp>
            <p:nvCxnSpPr>
              <p:cNvPr id="35" name="直接连接符 34"/>
              <p:cNvCxnSpPr/>
              <p:nvPr>
                <p:custDataLst>
                  <p:tags r:id="rId18"/>
                </p:custDataLst>
              </p:nvPr>
            </p:nvCxnSpPr>
            <p:spPr>
              <a:xfrm>
                <a:off x="3118706" y="2510367"/>
                <a:ext cx="1880230" cy="0"/>
              </a:xfrm>
              <a:prstGeom prst="line">
                <a:avLst/>
              </a:prstGeom>
              <a:ln w="12700">
                <a:solidFill>
                  <a:schemeClr val="bg1">
                    <a:lumMod val="65000"/>
                  </a:schemeClr>
                </a:solidFill>
              </a:ln>
            </p:spPr>
            <p:style>
              <a:lnRef idx="1">
                <a:srgbClr val="E779A3"/>
              </a:lnRef>
              <a:fillRef idx="0">
                <a:srgbClr val="E779A3"/>
              </a:fillRef>
              <a:effectRef idx="0">
                <a:srgbClr val="E779A3"/>
              </a:effectRef>
              <a:fontRef idx="minor">
                <a:srgbClr val="5F5F5F"/>
              </a:fontRef>
            </p:style>
          </p:cxnSp>
        </p:grpSp>
        <p:sp>
          <p:nvSpPr>
            <p:cNvPr id="36" name="文本框 35"/>
            <p:cNvSpPr txBox="1"/>
            <p:nvPr/>
          </p:nvSpPr>
          <p:spPr>
            <a:xfrm>
              <a:off x="2654" y="3827"/>
              <a:ext cx="16944" cy="957"/>
            </a:xfrm>
            <a:prstGeom prst="roundRect">
              <a:avLst/>
            </a:prstGeom>
            <a:solidFill>
              <a:schemeClr val="bg1">
                <a:lumMod val="95000"/>
              </a:schemeClr>
            </a:solidFill>
            <a:effectLst>
              <a:outerShdw blurRad="50800" dist="38100" dir="5400000" algn="t" rotWithShape="0">
                <a:prstClr val="black">
                  <a:alpha val="40000"/>
                </a:prstClr>
              </a:outerShdw>
            </a:effectLst>
          </p:spPr>
          <p:txBody>
            <a:bodyPr wrap="square" rtlCol="0" anchor="t">
              <a:spAutoFit/>
            </a:bodyPr>
            <a:p>
              <a:pPr algn="just">
                <a:lnSpc>
                  <a:spcPct val="130000"/>
                </a:lnSpc>
              </a:pPr>
              <a:r>
                <a:rPr lang="zh-CN" altLang="en-US" sz="2000" spc="50" noProof="0" dirty="0">
                  <a:latin typeface="微软雅黑" panose="020B0503020204020204" pitchFamily="34" charset="-122"/>
                  <a:ea typeface="微软雅黑" panose="020B0503020204020204" pitchFamily="34" charset="-122"/>
                  <a:sym typeface="+mn-ea"/>
                </a:rPr>
                <a:t>重点建设</a:t>
              </a:r>
              <a:r>
                <a:rPr lang="zh-CN" altLang="en-US" sz="2000" b="1" spc="50" noProof="0" dirty="0">
                  <a:solidFill>
                    <a:srgbClr val="005490"/>
                  </a:solidFill>
                  <a:latin typeface="微软雅黑" panose="020B0503020204020204" pitchFamily="34" charset="-122"/>
                  <a:ea typeface="微软雅黑" panose="020B0503020204020204" pitchFamily="34" charset="-122"/>
                  <a:sym typeface="+mn-ea"/>
                </a:rPr>
                <a:t>肿瘤科、神经科、心血管科、儿科、呼吸科和创伤科</a:t>
              </a:r>
              <a:r>
                <a:rPr lang="zh-CN" altLang="en-US" sz="2000" b="1" spc="50" noProof="0" dirty="0">
                  <a:solidFill>
                    <a:srgbClr val="C00000"/>
                  </a:solidFill>
                  <a:latin typeface="微软雅黑" panose="020B0503020204020204" pitchFamily="34" charset="-122"/>
                  <a:ea typeface="微软雅黑" panose="020B0503020204020204" pitchFamily="34" charset="-122"/>
                  <a:sym typeface="+mn-ea"/>
                </a:rPr>
                <a:t> </a:t>
              </a:r>
              <a:r>
                <a:rPr lang="zh-CN" altLang="en-US" sz="2000" b="1" spc="50" noProof="0" dirty="0">
                  <a:latin typeface="微软雅黑" panose="020B0503020204020204" pitchFamily="34" charset="-122"/>
                  <a:ea typeface="微软雅黑" panose="020B0503020204020204" pitchFamily="34" charset="-122"/>
                  <a:sym typeface="+mn-ea"/>
                </a:rPr>
                <a:t>6 个专科</a:t>
              </a:r>
              <a:endParaRPr lang="zh-CN" altLang="en-US" sz="2000">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Tm="3000"/>
    </mc:Choice>
    <mc:Fallback>
      <p:transition spd="slow" advTm="300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 name="组合 1"/>
          <p:cNvGrpSpPr/>
          <p:nvPr/>
        </p:nvGrpSpPr>
        <p:grpSpPr>
          <a:xfrm>
            <a:off x="-10001" y="2377631"/>
            <a:ext cx="12830270" cy="2343626"/>
            <a:chOff x="163941" y="171177"/>
            <a:chExt cx="3809937" cy="683374"/>
          </a:xfrm>
        </p:grpSpPr>
        <p:sp>
          <p:nvSpPr>
            <p:cNvPr id="4" name="等腰三角形 3"/>
            <p:cNvSpPr/>
            <p:nvPr/>
          </p:nvSpPr>
          <p:spPr>
            <a:xfrm>
              <a:off x="846577" y="171177"/>
              <a:ext cx="355284" cy="356514"/>
            </a:xfrm>
            <a:prstGeom prst="triangle">
              <a:avLst/>
            </a:prstGeom>
            <a:solidFill>
              <a:srgbClr val="5B9BD5">
                <a:lumMod val="75000"/>
              </a:srgbClr>
            </a:solidFill>
            <a:ln>
              <a:noFill/>
            </a:ln>
          </p:spPr>
          <p:style>
            <a:lnRef idx="2">
              <a:srgbClr val="5B9BD5">
                <a:shade val="50000"/>
              </a:srgbClr>
            </a:lnRef>
            <a:fillRef idx="1">
              <a:srgbClr val="5B9BD5"/>
            </a:fillRef>
            <a:effectRef idx="0">
              <a:srgbClr val="5B9BD5"/>
            </a:effectRef>
            <a:fontRef idx="minor">
              <a:sysClr val="window" lastClr="FFFFFF"/>
            </a:fontRef>
          </p:style>
          <p:txBody>
            <a:bodyPr lIns="101246" tIns="50623" rIns="101246" bIns="50623" rtlCol="0" anchor="ctr"/>
            <a:p>
              <a:pPr algn="ctr"/>
              <a:endParaRPr lang="zh-CN" altLang="en-US" sz="2205">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endParaRPr>
            </a:p>
          </p:txBody>
        </p:sp>
        <p:sp>
          <p:nvSpPr>
            <p:cNvPr id="5" name="等腰三角形 4"/>
            <p:cNvSpPr/>
            <p:nvPr/>
          </p:nvSpPr>
          <p:spPr>
            <a:xfrm flipV="1">
              <a:off x="192412" y="497991"/>
              <a:ext cx="366114" cy="356560"/>
            </a:xfrm>
            <a:prstGeom prst="triangle">
              <a:avLst/>
            </a:prstGeom>
            <a:solidFill>
              <a:srgbClr val="5B9BD5">
                <a:lumMod val="75000"/>
              </a:srgbClr>
            </a:solidFill>
            <a:ln>
              <a:noFill/>
            </a:ln>
          </p:spPr>
          <p:style>
            <a:lnRef idx="2">
              <a:srgbClr val="5B9BD5">
                <a:shade val="50000"/>
              </a:srgbClr>
            </a:lnRef>
            <a:fillRef idx="1">
              <a:srgbClr val="5B9BD5"/>
            </a:fillRef>
            <a:effectRef idx="0">
              <a:srgbClr val="5B9BD5"/>
            </a:effectRef>
            <a:fontRef idx="minor">
              <a:sysClr val="window" lastClr="FFFFFF"/>
            </a:fontRef>
          </p:style>
          <p:txBody>
            <a:bodyPr lIns="101246" tIns="50623" rIns="101246" bIns="50623" rtlCol="0" anchor="ctr"/>
            <a:p>
              <a:pPr algn="ctr"/>
              <a:endParaRPr lang="zh-CN" altLang="en-US" sz="2205">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endParaRPr>
            </a:p>
          </p:txBody>
        </p:sp>
        <p:sp>
          <p:nvSpPr>
            <p:cNvPr id="6" name="矩形 5"/>
            <p:cNvSpPr/>
            <p:nvPr/>
          </p:nvSpPr>
          <p:spPr>
            <a:xfrm>
              <a:off x="163941" y="278300"/>
              <a:ext cx="3809937" cy="435687"/>
            </a:xfrm>
            <a:prstGeom prst="rect">
              <a:avLst/>
            </a:prstGeom>
            <a:solidFill>
              <a:srgbClr val="5B9BD5">
                <a:lumMod val="50000"/>
              </a:srgbClr>
            </a:solidFill>
            <a:ln>
              <a:noFill/>
            </a:ln>
          </p:spPr>
          <p:style>
            <a:lnRef idx="2">
              <a:srgbClr val="5B9BD5">
                <a:shade val="50000"/>
              </a:srgbClr>
            </a:lnRef>
            <a:fillRef idx="1">
              <a:srgbClr val="5B9BD5"/>
            </a:fillRef>
            <a:effectRef idx="0">
              <a:srgbClr val="5B9BD5"/>
            </a:effectRef>
            <a:fontRef idx="minor">
              <a:sysClr val="window" lastClr="FFFFFF"/>
            </a:fontRef>
          </p:style>
          <p:txBody>
            <a:bodyPr lIns="101246" tIns="50623" rIns="101246" bIns="50623" rtlCol="0" anchor="ctr"/>
            <a:p>
              <a:pPr algn="ctr"/>
              <a:endParaRPr lang="zh-CN" altLang="en-US" sz="2205">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endParaRPr>
            </a:p>
          </p:txBody>
        </p:sp>
        <p:sp>
          <p:nvSpPr>
            <p:cNvPr id="9" name="平行四边形 8"/>
            <p:cNvSpPr/>
            <p:nvPr/>
          </p:nvSpPr>
          <p:spPr>
            <a:xfrm>
              <a:off x="374740" y="171177"/>
              <a:ext cx="649734" cy="683374"/>
            </a:xfrm>
            <a:prstGeom prst="parallelogram">
              <a:avLst>
                <a:gd name="adj" fmla="val 48207"/>
              </a:avLst>
            </a:prstGeom>
            <a:solidFill>
              <a:srgbClr val="5B9BD5">
                <a:lumMod val="75000"/>
              </a:srgbClr>
            </a:solidFill>
            <a:ln>
              <a:noFill/>
            </a:ln>
          </p:spPr>
          <p:style>
            <a:lnRef idx="2">
              <a:srgbClr val="5B9BD5">
                <a:shade val="50000"/>
              </a:srgbClr>
            </a:lnRef>
            <a:fillRef idx="1">
              <a:srgbClr val="5B9BD5"/>
            </a:fillRef>
            <a:effectRef idx="0">
              <a:srgbClr val="5B9BD5"/>
            </a:effectRef>
            <a:fontRef idx="minor">
              <a:sysClr val="window" lastClr="FFFFFF"/>
            </a:fontRef>
          </p:style>
          <p:txBody>
            <a:bodyPr lIns="101246" tIns="50623" rIns="101246" bIns="50623" rtlCol="0" anchor="ctr"/>
            <a:p>
              <a:pPr algn="ctr"/>
              <a:endParaRPr lang="zh-CN" altLang="en-US" sz="2205">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endParaRPr>
            </a:p>
          </p:txBody>
        </p:sp>
        <p:sp>
          <p:nvSpPr>
            <p:cNvPr id="10" name="文本框 6"/>
            <p:cNvSpPr txBox="1"/>
            <p:nvPr/>
          </p:nvSpPr>
          <p:spPr>
            <a:xfrm>
              <a:off x="421892" y="369138"/>
              <a:ext cx="569115" cy="254223"/>
            </a:xfrm>
            <a:prstGeom prst="rect">
              <a:avLst/>
            </a:prstGeom>
            <a:noFill/>
          </p:spPr>
          <p:txBody>
            <a:bodyPr wrap="square" lIns="0" tIns="0" rIns="0" bIns="0" rtlCol="0">
              <a:spAutoFit/>
            </a:bodyPr>
            <a:p>
              <a:pPr algn="ctr"/>
              <a:endParaRPr lang="zh-CN" altLang="en-US" sz="5670" b="1" dirty="0">
                <a:solidFill>
                  <a:sysClr val="window" lastClr="FFFFFF"/>
                </a:solidFill>
                <a:latin typeface="微软雅黑" panose="020B0503020204020204" pitchFamily="34" charset="-122"/>
                <a:ea typeface="微软雅黑" panose="020B0503020204020204" pitchFamily="34" charset="-122"/>
                <a:cs typeface="宋体" panose="02010600030101010101" pitchFamily="2" charset="-122"/>
                <a:sym typeface="Arial" panose="020B0604020202020204" pitchFamily="34" charset="0"/>
              </a:endParaRPr>
            </a:p>
          </p:txBody>
        </p:sp>
      </p:grpSp>
      <p:sp>
        <p:nvSpPr>
          <p:cNvPr id="11" name="文本框 10"/>
          <p:cNvSpPr txBox="1"/>
          <p:nvPr/>
        </p:nvSpPr>
        <p:spPr>
          <a:xfrm>
            <a:off x="2522220" y="3098165"/>
            <a:ext cx="10055225" cy="829945"/>
          </a:xfrm>
          <a:prstGeom prst="rect">
            <a:avLst/>
          </a:prstGeom>
          <a:noFill/>
          <a:ln w="9525">
            <a:noFill/>
          </a:ln>
        </p:spPr>
        <p:txBody>
          <a:bodyPr wrap="square">
            <a:spAutoFit/>
          </a:bodyPr>
          <a:p>
            <a:pPr indent="0" algn="ctr" fontAlgn="auto"/>
            <a:r>
              <a:rPr lang="zh-CN" altLang="en-US" sz="4800" b="1" spc="200" dirty="0">
                <a:solidFill>
                  <a:schemeClr val="bg1"/>
                </a:solidFill>
                <a:uFillTx/>
                <a:latin typeface="微软雅黑" panose="020B0503020204020204" pitchFamily="34" charset="-122"/>
                <a:ea typeface="微软雅黑" panose="020B0503020204020204" pitchFamily="34" charset="-122"/>
                <a:cs typeface="微软雅黑" panose="020B0503020204020204" pitchFamily="34" charset="-122"/>
                <a:sym typeface="+mn-lt"/>
              </a:rPr>
              <a:t>公立医院绩效考核</a:t>
            </a:r>
            <a:endParaRPr lang="zh-CN" altLang="en-US" sz="4800" b="1" spc="200" dirty="0">
              <a:solidFill>
                <a:schemeClr val="bg1"/>
              </a:solidFill>
              <a:uFillTx/>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Straight Connector 7"/>
          <p:cNvCxnSpPr/>
          <p:nvPr>
            <p:custDataLst>
              <p:tags r:id="rId1"/>
            </p:custDataLst>
          </p:nvPr>
        </p:nvCxnSpPr>
        <p:spPr>
          <a:xfrm>
            <a:off x="1833880" y="1917065"/>
            <a:ext cx="30480" cy="4636135"/>
          </a:xfrm>
          <a:prstGeom prst="line">
            <a:avLst/>
          </a:prstGeom>
          <a:ln w="38100">
            <a:solidFill>
              <a:sysClr val="window" lastClr="FFFFFF">
                <a:lumMod val="85000"/>
              </a:sysClr>
            </a:solidFill>
            <a:headEnd type="none"/>
            <a:tailEnd type="triangle"/>
          </a:ln>
          <a:effectLst>
            <a:outerShdw blurRad="63500" sx="102000" sy="102000" algn="ctr" rotWithShape="0">
              <a:prstClr val="black">
                <a:alpha val="40000"/>
              </a:prstClr>
            </a:outerShdw>
          </a:effectLst>
        </p:spPr>
        <p:style>
          <a:lnRef idx="1">
            <a:srgbClr val="1F74AD"/>
          </a:lnRef>
          <a:fillRef idx="0">
            <a:srgbClr val="1F74AD"/>
          </a:fillRef>
          <a:effectRef idx="0">
            <a:srgbClr val="1F74AD"/>
          </a:effectRef>
          <a:fontRef idx="minor">
            <a:srgbClr val="000000"/>
          </a:fontRef>
        </p:style>
      </p:cxnSp>
      <p:sp>
        <p:nvSpPr>
          <p:cNvPr id="14" name="文本框 13"/>
          <p:cNvSpPr txBox="1"/>
          <p:nvPr/>
        </p:nvSpPr>
        <p:spPr>
          <a:xfrm>
            <a:off x="374015" y="1056640"/>
            <a:ext cx="5911215" cy="510183"/>
          </a:xfrm>
          <a:prstGeom prst="roundRect">
            <a:avLst/>
          </a:prstGeom>
          <a:solidFill>
            <a:srgbClr val="1F4E79"/>
          </a:solidFill>
          <a:ln w="9525">
            <a:noFill/>
          </a:ln>
          <a:effectLst>
            <a:outerShdw blurRad="63500" sx="102000" sy="102000" algn="ctr" rotWithShape="0">
              <a:prstClr val="black">
                <a:alpha val="40000"/>
              </a:prstClr>
            </a:outerShdw>
          </a:effectLst>
        </p:spPr>
        <p:txBody>
          <a:bodyPr wrap="square">
            <a:spAutoFit/>
          </a:bodyPr>
          <a:p>
            <a:pPr indent="0" algn="ctr">
              <a:buFont typeface="Wingdings" panose="05000000000000000000" charset="0"/>
              <a:buNone/>
            </a:pPr>
            <a:r>
              <a:rPr lang="zh-CN" sz="2400" b="1" spc="150">
                <a:solidFill>
                  <a:schemeClr val="bg1"/>
                </a:solidFill>
                <a:latin typeface="微软雅黑" panose="020B0503020204020204" pitchFamily="34" charset="-122"/>
                <a:ea typeface="微软雅黑" panose="020B0503020204020204" pitchFamily="34" charset="-122"/>
              </a:rPr>
              <a:t>持续完善公立医院绩效考核政策体系</a:t>
            </a:r>
            <a:endParaRPr lang="zh-CN" sz="2400" b="1" spc="150">
              <a:solidFill>
                <a:schemeClr val="bg1"/>
              </a:solidFill>
              <a:latin typeface="微软雅黑" panose="020B0503020204020204" pitchFamily="34" charset="-122"/>
              <a:ea typeface="微软雅黑" panose="020B0503020204020204" pitchFamily="34" charset="-122"/>
            </a:endParaRPr>
          </a:p>
        </p:txBody>
      </p:sp>
      <p:sp>
        <p:nvSpPr>
          <p:cNvPr id="19" name="Oval 14"/>
          <p:cNvSpPr/>
          <p:nvPr>
            <p:custDataLst>
              <p:tags r:id="rId2"/>
            </p:custDataLst>
          </p:nvPr>
        </p:nvSpPr>
        <p:spPr>
          <a:xfrm>
            <a:off x="1767840" y="4795520"/>
            <a:ext cx="132715" cy="123825"/>
          </a:xfrm>
          <a:prstGeom prst="ellipse">
            <a:avLst/>
          </a:prstGeom>
          <a:ln w="57150">
            <a:solidFill>
              <a:sysClr val="window" lastClr="FFFFFF"/>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p>
            <a:pPr algn="ctr"/>
            <a:endParaRPr lang="id-ID"/>
          </a:p>
        </p:txBody>
      </p:sp>
      <p:sp>
        <p:nvSpPr>
          <p:cNvPr id="44" name="Oval 8"/>
          <p:cNvSpPr/>
          <p:nvPr>
            <p:custDataLst>
              <p:tags r:id="rId3"/>
            </p:custDataLst>
          </p:nvPr>
        </p:nvSpPr>
        <p:spPr>
          <a:xfrm>
            <a:off x="1767205" y="2061845"/>
            <a:ext cx="132715" cy="123825"/>
          </a:xfrm>
          <a:prstGeom prst="ellipse">
            <a:avLst/>
          </a:prstGeom>
          <a:ln w="57150">
            <a:solidFill>
              <a:sysClr val="window" lastClr="FFFFFF"/>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p>
            <a:pPr algn="ctr"/>
            <a:endParaRPr lang="id-ID"/>
          </a:p>
        </p:txBody>
      </p:sp>
      <p:sp>
        <p:nvSpPr>
          <p:cNvPr id="10" name="Title 1"/>
          <p:cNvSpPr txBox="1"/>
          <p:nvPr>
            <p:custDataLst>
              <p:tags r:id="rId4"/>
            </p:custDataLst>
          </p:nvPr>
        </p:nvSpPr>
        <p:spPr>
          <a:xfrm>
            <a:off x="247650" y="1964055"/>
            <a:ext cx="1317625" cy="383540"/>
          </a:xfrm>
          <a:prstGeom prst="roundRect">
            <a:avLst/>
          </a:prstGeom>
          <a:solidFill>
            <a:srgbClr val="0070C0"/>
          </a:solidFill>
          <a:effectLst>
            <a:outerShdw blurRad="63500" sx="102000" sy="102000" algn="ctr" rotWithShape="0">
              <a:prstClr val="black">
                <a:alpha val="40000"/>
              </a:prstClr>
            </a:outerShdw>
          </a:effectLst>
        </p:spPr>
        <p:txBody>
          <a:bodyPr wrap="square" anchor="ctr" anchorCtr="0"/>
          <a:lstStyle>
            <a:lvl1pPr algn="l" defTabSz="914400" rtl="0" eaLnBrk="1" latinLnBrk="0" hangingPunct="1">
              <a:lnSpc>
                <a:spcPct val="90000"/>
              </a:lnSpc>
              <a:spcBef>
                <a:spcPct val="0"/>
              </a:spcBef>
              <a:buNone/>
              <a:defRPr sz="4400" b="0" i="0" kern="1200">
                <a:solidFill>
                  <a:sysClr val="window" lastClr="FFFFFF">
                    <a:lumMod val="50000"/>
                  </a:sysClr>
                </a:solidFill>
                <a:latin typeface="Neris Thin" panose="00000300000000000000" pitchFamily="50" charset="0"/>
                <a:ea typeface="Gulim" panose="020B0600000101010101" pitchFamily="34" charset="-127"/>
                <a:cs typeface="+mn-ea"/>
              </a:defRPr>
            </a:lvl1pPr>
          </a:lstStyle>
          <a:p>
            <a:pPr algn="ctr" fontAlgn="auto">
              <a:lnSpc>
                <a:spcPct val="100000"/>
              </a:lnSpc>
            </a:pPr>
            <a:r>
              <a:rPr lang="en-US" altLang="zh-CN" sz="1800" b="1" spc="100" dirty="0">
                <a:solidFill>
                  <a:schemeClr val="bg1"/>
                </a:solidFill>
                <a:uFillTx/>
                <a:latin typeface="微软雅黑" panose="020B0503020204020204" pitchFamily="34" charset="-122"/>
                <a:ea typeface="微软雅黑" panose="020B0503020204020204" pitchFamily="34" charset="-122"/>
              </a:rPr>
              <a:t>2019.01</a:t>
            </a:r>
            <a:endParaRPr lang="en-US" altLang="zh-CN" sz="1800" b="1" spc="100" dirty="0">
              <a:solidFill>
                <a:schemeClr val="bg1"/>
              </a:solidFill>
              <a:uFillTx/>
              <a:latin typeface="微软雅黑" panose="020B0503020204020204" pitchFamily="34" charset="-122"/>
              <a:ea typeface="微软雅黑" panose="020B0503020204020204" pitchFamily="34" charset="-122"/>
            </a:endParaRPr>
          </a:p>
        </p:txBody>
      </p:sp>
      <p:sp>
        <p:nvSpPr>
          <p:cNvPr id="11" name="Title 1"/>
          <p:cNvSpPr txBox="1"/>
          <p:nvPr>
            <p:custDataLst>
              <p:tags r:id="rId5"/>
            </p:custDataLst>
          </p:nvPr>
        </p:nvSpPr>
        <p:spPr>
          <a:xfrm>
            <a:off x="247650" y="3261995"/>
            <a:ext cx="1317625" cy="383540"/>
          </a:xfrm>
          <a:prstGeom prst="roundRect">
            <a:avLst/>
          </a:prstGeom>
          <a:solidFill>
            <a:srgbClr val="0070C0"/>
          </a:solidFill>
          <a:effectLst>
            <a:outerShdw blurRad="63500" sx="102000" sy="102000" algn="ctr" rotWithShape="0">
              <a:prstClr val="black">
                <a:alpha val="40000"/>
              </a:prstClr>
            </a:outerShdw>
          </a:effectLst>
        </p:spPr>
        <p:txBody>
          <a:bodyPr wrap="square" anchor="ctr" anchorCtr="0"/>
          <a:lstStyle>
            <a:lvl1pPr algn="l" defTabSz="914400" rtl="0" eaLnBrk="1" latinLnBrk="0" hangingPunct="1">
              <a:lnSpc>
                <a:spcPct val="90000"/>
              </a:lnSpc>
              <a:spcBef>
                <a:spcPct val="0"/>
              </a:spcBef>
              <a:buNone/>
              <a:defRPr sz="4400" b="0" i="0" kern="1200">
                <a:solidFill>
                  <a:sysClr val="window" lastClr="FFFFFF">
                    <a:lumMod val="50000"/>
                  </a:sysClr>
                </a:solidFill>
                <a:latin typeface="Neris Thin" panose="00000300000000000000" pitchFamily="50" charset="0"/>
                <a:ea typeface="Gulim" panose="020B0600000101010101" pitchFamily="34" charset="-127"/>
                <a:cs typeface="+mn-ea"/>
              </a:defRPr>
            </a:lvl1pPr>
          </a:lstStyle>
          <a:p>
            <a:pPr algn="ctr" fontAlgn="auto">
              <a:lnSpc>
                <a:spcPct val="100000"/>
              </a:lnSpc>
            </a:pPr>
            <a:r>
              <a:rPr lang="en-US" altLang="zh-CN" sz="1800" b="1" spc="100" dirty="0">
                <a:solidFill>
                  <a:schemeClr val="bg1"/>
                </a:solidFill>
                <a:uFillTx/>
                <a:latin typeface="微软雅黑" panose="020B0503020204020204" pitchFamily="34" charset="-122"/>
                <a:ea typeface="微软雅黑" panose="020B0503020204020204" pitchFamily="34" charset="-122"/>
              </a:rPr>
              <a:t>2019.11</a:t>
            </a:r>
            <a:endParaRPr lang="en-US" altLang="zh-CN" sz="1800" b="1" spc="100" dirty="0">
              <a:solidFill>
                <a:schemeClr val="bg1"/>
              </a:solidFill>
              <a:uFillTx/>
              <a:latin typeface="微软雅黑" panose="020B0503020204020204" pitchFamily="34" charset="-122"/>
              <a:ea typeface="微软雅黑" panose="020B0503020204020204" pitchFamily="34" charset="-122"/>
            </a:endParaRPr>
          </a:p>
        </p:txBody>
      </p:sp>
      <p:sp>
        <p:nvSpPr>
          <p:cNvPr id="12" name="Title 1"/>
          <p:cNvSpPr txBox="1"/>
          <p:nvPr>
            <p:custDataLst>
              <p:tags r:id="rId6"/>
            </p:custDataLst>
          </p:nvPr>
        </p:nvSpPr>
        <p:spPr>
          <a:xfrm>
            <a:off x="247650" y="3981450"/>
            <a:ext cx="1317625" cy="383540"/>
          </a:xfrm>
          <a:prstGeom prst="roundRect">
            <a:avLst/>
          </a:prstGeom>
          <a:solidFill>
            <a:srgbClr val="0070C0"/>
          </a:solidFill>
          <a:effectLst>
            <a:outerShdw blurRad="63500" sx="102000" sy="102000" algn="ctr" rotWithShape="0">
              <a:prstClr val="black">
                <a:alpha val="40000"/>
              </a:prstClr>
            </a:outerShdw>
          </a:effectLst>
        </p:spPr>
        <p:txBody>
          <a:bodyPr wrap="square" anchor="ctr" anchorCtr="0"/>
          <a:lstStyle>
            <a:lvl1pPr algn="l" defTabSz="914400" rtl="0" eaLnBrk="1" latinLnBrk="0" hangingPunct="1">
              <a:lnSpc>
                <a:spcPct val="90000"/>
              </a:lnSpc>
              <a:spcBef>
                <a:spcPct val="0"/>
              </a:spcBef>
              <a:buNone/>
              <a:defRPr sz="4400" b="0" i="0" kern="1200">
                <a:solidFill>
                  <a:sysClr val="window" lastClr="FFFFFF">
                    <a:lumMod val="50000"/>
                  </a:sysClr>
                </a:solidFill>
                <a:latin typeface="Neris Thin" panose="00000300000000000000" pitchFamily="50" charset="0"/>
                <a:ea typeface="Gulim" panose="020B0600000101010101" pitchFamily="34" charset="-127"/>
                <a:cs typeface="+mn-ea"/>
              </a:defRPr>
            </a:lvl1pPr>
          </a:lstStyle>
          <a:p>
            <a:pPr algn="ctr" fontAlgn="auto">
              <a:lnSpc>
                <a:spcPct val="100000"/>
              </a:lnSpc>
            </a:pPr>
            <a:r>
              <a:rPr lang="en-US" altLang="zh-CN" sz="1800" b="1" spc="100" dirty="0">
                <a:solidFill>
                  <a:schemeClr val="bg1"/>
                </a:solidFill>
                <a:uFillTx/>
                <a:latin typeface="微软雅黑" panose="020B0503020204020204" pitchFamily="34" charset="-122"/>
                <a:ea typeface="微软雅黑" panose="020B0503020204020204" pitchFamily="34" charset="-122"/>
              </a:rPr>
              <a:t>2020.01</a:t>
            </a:r>
            <a:endParaRPr lang="en-US" altLang="zh-CN" sz="1800" b="1" spc="100" dirty="0">
              <a:solidFill>
                <a:schemeClr val="bg1"/>
              </a:solidFill>
              <a:uFillTx/>
              <a:latin typeface="微软雅黑" panose="020B0503020204020204" pitchFamily="34" charset="-122"/>
              <a:ea typeface="微软雅黑" panose="020B0503020204020204" pitchFamily="34" charset="-122"/>
            </a:endParaRPr>
          </a:p>
        </p:txBody>
      </p:sp>
      <p:sp>
        <p:nvSpPr>
          <p:cNvPr id="13" name="Title 1"/>
          <p:cNvSpPr txBox="1"/>
          <p:nvPr>
            <p:custDataLst>
              <p:tags r:id="rId7"/>
            </p:custDataLst>
          </p:nvPr>
        </p:nvSpPr>
        <p:spPr>
          <a:xfrm>
            <a:off x="247650" y="4665345"/>
            <a:ext cx="1317625" cy="383540"/>
          </a:xfrm>
          <a:prstGeom prst="roundRect">
            <a:avLst/>
          </a:prstGeom>
          <a:solidFill>
            <a:srgbClr val="0070C0"/>
          </a:solidFill>
          <a:effectLst>
            <a:outerShdw blurRad="63500" sx="102000" sy="102000" algn="ctr" rotWithShape="0">
              <a:prstClr val="black">
                <a:alpha val="40000"/>
              </a:prstClr>
            </a:outerShdw>
          </a:effectLst>
        </p:spPr>
        <p:txBody>
          <a:bodyPr wrap="square" anchor="ctr" anchorCtr="0"/>
          <a:lstStyle>
            <a:lvl1pPr algn="l" defTabSz="914400" rtl="0" eaLnBrk="1" latinLnBrk="0" hangingPunct="1">
              <a:lnSpc>
                <a:spcPct val="90000"/>
              </a:lnSpc>
              <a:spcBef>
                <a:spcPct val="0"/>
              </a:spcBef>
              <a:buNone/>
              <a:defRPr sz="4400" b="0" i="0" kern="1200">
                <a:solidFill>
                  <a:sysClr val="window" lastClr="FFFFFF">
                    <a:lumMod val="50000"/>
                  </a:sysClr>
                </a:solidFill>
                <a:latin typeface="Neris Thin" panose="00000300000000000000" pitchFamily="50" charset="0"/>
                <a:ea typeface="Gulim" panose="020B0600000101010101" pitchFamily="34" charset="-127"/>
                <a:cs typeface="+mn-ea"/>
              </a:defRPr>
            </a:lvl1pPr>
          </a:lstStyle>
          <a:p>
            <a:pPr algn="ctr" fontAlgn="auto">
              <a:lnSpc>
                <a:spcPct val="100000"/>
              </a:lnSpc>
            </a:pPr>
            <a:r>
              <a:rPr lang="en-US" altLang="zh-CN" sz="1800" b="1" spc="100" dirty="0">
                <a:solidFill>
                  <a:schemeClr val="bg1"/>
                </a:solidFill>
                <a:uFillTx/>
                <a:latin typeface="微软雅黑" panose="020B0503020204020204" pitchFamily="34" charset="-122"/>
                <a:ea typeface="微软雅黑" panose="020B0503020204020204" pitchFamily="34" charset="-122"/>
              </a:rPr>
              <a:t>2020.06</a:t>
            </a:r>
            <a:endParaRPr lang="en-US" altLang="zh-CN" sz="1800" b="1" spc="100" dirty="0">
              <a:solidFill>
                <a:schemeClr val="bg1"/>
              </a:solidFill>
              <a:uFillTx/>
              <a:latin typeface="微软雅黑" panose="020B0503020204020204" pitchFamily="34" charset="-122"/>
              <a:ea typeface="微软雅黑" panose="020B0503020204020204" pitchFamily="34" charset="-122"/>
            </a:endParaRPr>
          </a:p>
        </p:txBody>
      </p:sp>
      <p:sp>
        <p:nvSpPr>
          <p:cNvPr id="18" name="文本框 17"/>
          <p:cNvSpPr txBox="1"/>
          <p:nvPr/>
        </p:nvSpPr>
        <p:spPr>
          <a:xfrm>
            <a:off x="1838325" y="1917065"/>
            <a:ext cx="9950450" cy="368300"/>
          </a:xfrm>
          <a:prstGeom prst="rect">
            <a:avLst/>
          </a:prstGeom>
          <a:noFill/>
        </p:spPr>
        <p:txBody>
          <a:bodyPr wrap="square" rtlCol="0" anchor="t">
            <a:spAutoFit/>
          </a:bodyPr>
          <a:p>
            <a:pPr algn="just"/>
            <a:r>
              <a:rPr lang="zh-CN" altLang="en-US" sz="1800" b="1"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《国务院办公厅关于加强三级公立医院绩效考核工作的意见》</a:t>
            </a:r>
            <a:r>
              <a:rPr lang="zh-CN" altLang="en-US" sz="1400"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（国办发〔2019〕4号）</a:t>
            </a:r>
            <a:endParaRPr lang="zh-CN" altLang="en-US" sz="1400"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endParaRPr>
          </a:p>
        </p:txBody>
      </p:sp>
      <p:sp>
        <p:nvSpPr>
          <p:cNvPr id="30" name="文本框 29"/>
          <p:cNvSpPr txBox="1"/>
          <p:nvPr/>
        </p:nvSpPr>
        <p:spPr>
          <a:xfrm>
            <a:off x="1838325" y="3246755"/>
            <a:ext cx="11096625" cy="368300"/>
          </a:xfrm>
          <a:prstGeom prst="rect">
            <a:avLst/>
          </a:prstGeom>
          <a:noFill/>
        </p:spPr>
        <p:txBody>
          <a:bodyPr wrap="square" rtlCol="0" anchor="t">
            <a:spAutoFit/>
          </a:bodyPr>
          <a:p>
            <a:pPr algn="just"/>
            <a:r>
              <a:rPr lang="zh-CN" altLang="en-US" sz="1800" b="1"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a:t>
            </a:r>
            <a:r>
              <a:rPr sz="1800" b="1"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关于加强二级公立医院绩效考核工作的通知</a:t>
            </a:r>
            <a:r>
              <a:rPr lang="zh-CN" altLang="en-US" sz="1800" b="1" spc="-600"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a:t>
            </a:r>
            <a:r>
              <a:rPr lang="en-US" altLang="zh-CN" sz="1400"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a:t>
            </a:r>
            <a:r>
              <a:rPr lang="zh-CN" altLang="en-US" sz="1400"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国卫办医函〔2019〕23号</a:t>
            </a:r>
            <a:r>
              <a:rPr lang="en-US" altLang="zh-CN" sz="1400"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a:t>
            </a:r>
            <a:endParaRPr lang="en-US" altLang="zh-CN" sz="1400"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endParaRPr>
          </a:p>
        </p:txBody>
      </p:sp>
      <p:sp>
        <p:nvSpPr>
          <p:cNvPr id="31" name="文本框 30"/>
          <p:cNvSpPr txBox="1"/>
          <p:nvPr/>
        </p:nvSpPr>
        <p:spPr>
          <a:xfrm>
            <a:off x="1838325" y="3804920"/>
            <a:ext cx="10474325" cy="645160"/>
          </a:xfrm>
          <a:prstGeom prst="rect">
            <a:avLst/>
          </a:prstGeom>
          <a:noFill/>
        </p:spPr>
        <p:txBody>
          <a:bodyPr wrap="square" rtlCol="0" anchor="t">
            <a:spAutoFit/>
          </a:bodyPr>
          <a:p>
            <a:r>
              <a:rPr lang="zh-CN" altLang="en-US" sz="1800" b="1"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《国务院深化医药卫生体制改革领导小组印发2018年度全国三级公立医院绩效考核国家监测分析结果的通报》</a:t>
            </a:r>
            <a:r>
              <a:rPr lang="zh-CN" altLang="en-US" sz="1400" spc="-150"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（国医改发〔2020〕1号</a:t>
            </a:r>
            <a:r>
              <a:rPr lang="zh-CN" altLang="en-US" sz="1400" spc="-150"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a:t>
            </a:r>
            <a:endParaRPr lang="zh-CN" altLang="en-US" sz="1400" spc="-150"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endParaRPr>
          </a:p>
        </p:txBody>
      </p:sp>
      <p:sp>
        <p:nvSpPr>
          <p:cNvPr id="32" name="文本框 31"/>
          <p:cNvSpPr txBox="1"/>
          <p:nvPr/>
        </p:nvSpPr>
        <p:spPr>
          <a:xfrm>
            <a:off x="1901190" y="4578350"/>
            <a:ext cx="10588625" cy="583565"/>
          </a:xfrm>
          <a:prstGeom prst="rect">
            <a:avLst/>
          </a:prstGeom>
          <a:noFill/>
        </p:spPr>
        <p:txBody>
          <a:bodyPr wrap="square" rtlCol="0" anchor="t">
            <a:spAutoFit/>
          </a:bodyPr>
          <a:p>
            <a:r>
              <a:rPr lang="zh-CN" altLang="en-US" sz="1800" b="1" spc="-50"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《国家卫生健康委办公厅关于采集二级和三级公立医院2019年度绩效考核数据有关工作的通知</a:t>
            </a:r>
            <a:r>
              <a:rPr lang="zh-CN" altLang="en-US" sz="1800" b="1" spc="-300"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a:t>
            </a:r>
            <a:r>
              <a:rPr lang="zh-CN" altLang="en-US" sz="1400"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（国卫办医函〔2020〕438号</a:t>
            </a:r>
            <a:r>
              <a:rPr lang="zh-CN" altLang="en-US" sz="1400" spc="-150"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a:t>
            </a:r>
            <a:endParaRPr lang="zh-CN" altLang="en-US" sz="1400" spc="-150"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endParaRPr>
          </a:p>
        </p:txBody>
      </p:sp>
      <p:sp>
        <p:nvSpPr>
          <p:cNvPr id="33" name="Oval 8"/>
          <p:cNvSpPr/>
          <p:nvPr>
            <p:custDataLst>
              <p:tags r:id="rId8"/>
            </p:custDataLst>
          </p:nvPr>
        </p:nvSpPr>
        <p:spPr>
          <a:xfrm>
            <a:off x="1767205" y="4106545"/>
            <a:ext cx="132715" cy="132715"/>
          </a:xfrm>
          <a:prstGeom prst="ellipse">
            <a:avLst/>
          </a:prstGeom>
          <a:ln w="57150">
            <a:solidFill>
              <a:sysClr val="window" lastClr="FFFFFF"/>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p>
            <a:pPr algn="ctr"/>
            <a:endParaRPr lang="id-ID"/>
          </a:p>
        </p:txBody>
      </p:sp>
      <p:sp>
        <p:nvSpPr>
          <p:cNvPr id="34" name="Oval 8"/>
          <p:cNvSpPr/>
          <p:nvPr>
            <p:custDataLst>
              <p:tags r:id="rId9"/>
            </p:custDataLst>
          </p:nvPr>
        </p:nvSpPr>
        <p:spPr>
          <a:xfrm>
            <a:off x="1774825" y="3443605"/>
            <a:ext cx="132715" cy="132715"/>
          </a:xfrm>
          <a:prstGeom prst="ellipse">
            <a:avLst/>
          </a:prstGeom>
          <a:ln w="57150">
            <a:solidFill>
              <a:sysClr val="window" lastClr="FFFFFF"/>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p>
            <a:pPr algn="ctr"/>
            <a:endParaRPr lang="id-ID"/>
          </a:p>
        </p:txBody>
      </p:sp>
      <p:sp>
        <p:nvSpPr>
          <p:cNvPr id="36" name="Oval 14"/>
          <p:cNvSpPr/>
          <p:nvPr>
            <p:custDataLst>
              <p:tags r:id="rId10"/>
            </p:custDataLst>
          </p:nvPr>
        </p:nvSpPr>
        <p:spPr>
          <a:xfrm>
            <a:off x="1783080" y="5487035"/>
            <a:ext cx="132715" cy="123825"/>
          </a:xfrm>
          <a:prstGeom prst="ellipse">
            <a:avLst/>
          </a:prstGeom>
          <a:ln w="57150">
            <a:solidFill>
              <a:sysClr val="window" lastClr="FFFFFF"/>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p>
            <a:pPr algn="ctr"/>
            <a:endParaRPr lang="id-ID"/>
          </a:p>
        </p:txBody>
      </p:sp>
      <p:sp>
        <p:nvSpPr>
          <p:cNvPr id="37" name="Title 1"/>
          <p:cNvSpPr txBox="1"/>
          <p:nvPr>
            <p:custDataLst>
              <p:tags r:id="rId11"/>
            </p:custDataLst>
          </p:nvPr>
        </p:nvSpPr>
        <p:spPr>
          <a:xfrm>
            <a:off x="247650" y="5356860"/>
            <a:ext cx="1317625" cy="383540"/>
          </a:xfrm>
          <a:prstGeom prst="roundRect">
            <a:avLst/>
          </a:prstGeom>
          <a:solidFill>
            <a:srgbClr val="0070C0"/>
          </a:solidFill>
          <a:effectLst>
            <a:outerShdw blurRad="63500" sx="102000" sy="102000" algn="ctr" rotWithShape="0">
              <a:prstClr val="black">
                <a:alpha val="40000"/>
              </a:prstClr>
            </a:outerShdw>
          </a:effectLst>
        </p:spPr>
        <p:txBody>
          <a:bodyPr wrap="square" anchor="ctr" anchorCtr="0"/>
          <a:lstStyle>
            <a:lvl1pPr algn="l" defTabSz="914400" rtl="0" eaLnBrk="1" latinLnBrk="0" hangingPunct="1">
              <a:lnSpc>
                <a:spcPct val="90000"/>
              </a:lnSpc>
              <a:spcBef>
                <a:spcPct val="0"/>
              </a:spcBef>
              <a:buNone/>
              <a:defRPr sz="4400" b="0" i="0" kern="1200">
                <a:solidFill>
                  <a:sysClr val="window" lastClr="FFFFFF">
                    <a:lumMod val="50000"/>
                  </a:sysClr>
                </a:solidFill>
                <a:latin typeface="Neris Thin" panose="00000300000000000000" pitchFamily="50" charset="0"/>
                <a:ea typeface="Gulim" panose="020B0600000101010101" pitchFamily="34" charset="-127"/>
                <a:cs typeface="+mn-ea"/>
              </a:defRPr>
            </a:lvl1pPr>
          </a:lstStyle>
          <a:p>
            <a:pPr algn="ctr" fontAlgn="auto">
              <a:lnSpc>
                <a:spcPct val="100000"/>
              </a:lnSpc>
            </a:pPr>
            <a:r>
              <a:rPr lang="en-US" altLang="zh-CN" sz="1800" b="1" spc="100" dirty="0">
                <a:solidFill>
                  <a:schemeClr val="bg1"/>
                </a:solidFill>
                <a:uFillTx/>
                <a:latin typeface="微软雅黑" panose="020B0503020204020204" pitchFamily="34" charset="-122"/>
                <a:ea typeface="微软雅黑" panose="020B0503020204020204" pitchFamily="34" charset="-122"/>
              </a:rPr>
              <a:t>2020.06</a:t>
            </a:r>
            <a:endParaRPr lang="en-US" altLang="zh-CN" sz="1800" b="1" spc="100" dirty="0">
              <a:solidFill>
                <a:schemeClr val="bg1"/>
              </a:solidFill>
              <a:uFillTx/>
              <a:latin typeface="微软雅黑" panose="020B0503020204020204" pitchFamily="34" charset="-122"/>
              <a:ea typeface="微软雅黑" panose="020B0503020204020204" pitchFamily="34" charset="-122"/>
            </a:endParaRPr>
          </a:p>
        </p:txBody>
      </p:sp>
      <p:sp>
        <p:nvSpPr>
          <p:cNvPr id="38" name="文本框 37"/>
          <p:cNvSpPr txBox="1"/>
          <p:nvPr/>
        </p:nvSpPr>
        <p:spPr>
          <a:xfrm>
            <a:off x="1864360" y="5269865"/>
            <a:ext cx="10588625" cy="583565"/>
          </a:xfrm>
          <a:prstGeom prst="rect">
            <a:avLst/>
          </a:prstGeom>
          <a:noFill/>
        </p:spPr>
        <p:txBody>
          <a:bodyPr wrap="square" rtlCol="0" anchor="t">
            <a:spAutoFit/>
          </a:bodyPr>
          <a:p>
            <a:r>
              <a:rPr lang="zh-CN" altLang="en-US" sz="1800" b="1" spc="-50"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《国家卫生健康委办公厅关于启动2020年度二级和三级公立医院绩效考核有关工作的通知</a:t>
            </a:r>
            <a:r>
              <a:rPr lang="zh-CN" altLang="en-US" sz="1800" b="1" spc="-300"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a:t>
            </a:r>
            <a:r>
              <a:rPr sz="1400"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（国卫办医函〔2020〕500号</a:t>
            </a:r>
            <a:r>
              <a:rPr lang="zh-CN" altLang="en-US" sz="1400" spc="-150"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a:t>
            </a:r>
            <a:endParaRPr lang="zh-CN" altLang="en-US" sz="1400" spc="-150"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endParaRPr>
          </a:p>
        </p:txBody>
      </p:sp>
      <p:sp>
        <p:nvSpPr>
          <p:cNvPr id="42" name="Oval 8"/>
          <p:cNvSpPr/>
          <p:nvPr>
            <p:custDataLst>
              <p:tags r:id="rId12"/>
            </p:custDataLst>
          </p:nvPr>
        </p:nvSpPr>
        <p:spPr>
          <a:xfrm>
            <a:off x="1776730" y="2762250"/>
            <a:ext cx="132715" cy="123825"/>
          </a:xfrm>
          <a:prstGeom prst="ellipse">
            <a:avLst/>
          </a:prstGeom>
          <a:ln w="57150">
            <a:solidFill>
              <a:sysClr val="window" lastClr="FFFFFF"/>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p>
            <a:pPr algn="ctr"/>
            <a:endParaRPr lang="id-ID"/>
          </a:p>
        </p:txBody>
      </p:sp>
      <p:sp>
        <p:nvSpPr>
          <p:cNvPr id="43" name="Title 1"/>
          <p:cNvSpPr txBox="1"/>
          <p:nvPr>
            <p:custDataLst>
              <p:tags r:id="rId13"/>
            </p:custDataLst>
          </p:nvPr>
        </p:nvSpPr>
        <p:spPr>
          <a:xfrm>
            <a:off x="257175" y="2592705"/>
            <a:ext cx="1317625" cy="383540"/>
          </a:xfrm>
          <a:prstGeom prst="roundRect">
            <a:avLst/>
          </a:prstGeom>
          <a:solidFill>
            <a:srgbClr val="0070C0"/>
          </a:solidFill>
          <a:effectLst>
            <a:outerShdw blurRad="63500" sx="102000" sy="102000" algn="ctr" rotWithShape="0">
              <a:prstClr val="black">
                <a:alpha val="40000"/>
              </a:prstClr>
            </a:outerShdw>
          </a:effectLst>
        </p:spPr>
        <p:txBody>
          <a:bodyPr wrap="square" anchor="ctr" anchorCtr="0"/>
          <a:lstStyle>
            <a:lvl1pPr algn="l" defTabSz="914400" rtl="0" eaLnBrk="1" latinLnBrk="0" hangingPunct="1">
              <a:lnSpc>
                <a:spcPct val="90000"/>
              </a:lnSpc>
              <a:spcBef>
                <a:spcPct val="0"/>
              </a:spcBef>
              <a:buNone/>
              <a:defRPr sz="4400" b="0" i="0" kern="1200">
                <a:solidFill>
                  <a:sysClr val="window" lastClr="FFFFFF">
                    <a:lumMod val="50000"/>
                  </a:sysClr>
                </a:solidFill>
                <a:latin typeface="Neris Thin" panose="00000300000000000000" pitchFamily="50" charset="0"/>
                <a:ea typeface="Gulim" panose="020B0600000101010101" pitchFamily="34" charset="-127"/>
                <a:cs typeface="+mn-ea"/>
              </a:defRPr>
            </a:lvl1pPr>
          </a:lstStyle>
          <a:p>
            <a:pPr algn="ctr" fontAlgn="auto">
              <a:lnSpc>
                <a:spcPct val="100000"/>
              </a:lnSpc>
            </a:pPr>
            <a:r>
              <a:rPr lang="en-US" altLang="zh-CN" sz="1800" b="1" spc="100" dirty="0">
                <a:solidFill>
                  <a:schemeClr val="bg1"/>
                </a:solidFill>
                <a:uFillTx/>
                <a:latin typeface="微软雅黑" panose="020B0503020204020204" pitchFamily="34" charset="-122"/>
                <a:ea typeface="微软雅黑" panose="020B0503020204020204" pitchFamily="34" charset="-122"/>
              </a:rPr>
              <a:t>2019.04</a:t>
            </a:r>
            <a:endParaRPr lang="en-US" altLang="zh-CN" sz="1800" b="1" spc="100" dirty="0">
              <a:solidFill>
                <a:schemeClr val="bg1"/>
              </a:solidFill>
              <a:uFillTx/>
              <a:latin typeface="微软雅黑" panose="020B0503020204020204" pitchFamily="34" charset="-122"/>
              <a:ea typeface="微软雅黑" panose="020B0503020204020204" pitchFamily="34" charset="-122"/>
            </a:endParaRPr>
          </a:p>
        </p:txBody>
      </p:sp>
      <p:sp>
        <p:nvSpPr>
          <p:cNvPr id="45" name="文本框 44"/>
          <p:cNvSpPr txBox="1"/>
          <p:nvPr/>
        </p:nvSpPr>
        <p:spPr>
          <a:xfrm>
            <a:off x="1847850" y="2473960"/>
            <a:ext cx="9940925" cy="583565"/>
          </a:xfrm>
          <a:prstGeom prst="rect">
            <a:avLst/>
          </a:prstGeom>
          <a:noFill/>
        </p:spPr>
        <p:txBody>
          <a:bodyPr wrap="square" rtlCol="0" anchor="t">
            <a:spAutoFit/>
          </a:bodyPr>
          <a:p>
            <a:pPr algn="just"/>
            <a:r>
              <a:rPr lang="zh-CN" altLang="en-US" sz="1800" b="1"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a:t>
            </a:r>
            <a:r>
              <a:rPr lang="zh-CN" altLang="en-US" sz="1800" b="1"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sym typeface="+mn-ea"/>
              </a:rPr>
              <a:t>国务院医改领导小组秘书处关于成立国务院医改领导小组三级公立医院绩效考核工作组的通知</a:t>
            </a:r>
            <a:r>
              <a:rPr lang="zh-CN" altLang="en-US" sz="1800" b="1"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a:t>
            </a:r>
            <a:r>
              <a:rPr lang="zh-CN" altLang="en-US" sz="1400"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a:t>
            </a:r>
            <a:r>
              <a:rPr sz="1400"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国医改秘函〔2019〕38号</a:t>
            </a:r>
            <a:r>
              <a:rPr lang="zh-CN" altLang="en-US" sz="1400"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a:t>
            </a:r>
            <a:endParaRPr lang="zh-CN" altLang="en-US" sz="1400"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endParaRPr>
          </a:p>
        </p:txBody>
      </p:sp>
      <p:sp>
        <p:nvSpPr>
          <p:cNvPr id="3" name="Title 1"/>
          <p:cNvSpPr txBox="1"/>
          <p:nvPr/>
        </p:nvSpPr>
        <p:spPr>
          <a:xfrm>
            <a:off x="1288415" y="250825"/>
            <a:ext cx="11164570" cy="531495"/>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indent="0" algn="l" fontAlgn="auto"/>
            <a:r>
              <a:rPr lang="zh-CN" altLang="en-US" sz="3600" b="1" dirty="0">
                <a:solidFill>
                  <a:schemeClr val="tx1"/>
                </a:solidFill>
                <a:latin typeface="+mn-lt"/>
                <a:ea typeface="+mn-ea"/>
                <a:cs typeface="+mn-ea"/>
                <a:sym typeface="+mn-ea"/>
              </a:rPr>
              <a:t>以公立医院绩效考核为抓手推进高质量发展</a:t>
            </a:r>
            <a:r>
              <a:rPr lang="zh-CN" altLang="en-US" sz="3600" b="1" dirty="0" smtClean="0">
                <a:solidFill>
                  <a:srgbClr val="0054AB"/>
                </a:solidFill>
                <a:latin typeface="微软雅黑" panose="020B0503020204020204" pitchFamily="34" charset="-122"/>
                <a:ea typeface="微软雅黑" panose="020B0503020204020204" pitchFamily="34" charset="-122"/>
                <a:cs typeface="微软雅黑" panose="020B0503020204020204" pitchFamily="34" charset="-122"/>
                <a:sym typeface="+mn-ea"/>
              </a:rPr>
              <a:t>·相关政策</a:t>
            </a:r>
            <a:endParaRPr lang="zh-CN" altLang="en-US" sz="3600" b="1" dirty="0">
              <a:solidFill>
                <a:schemeClr val="tx1"/>
              </a:solidFill>
              <a:latin typeface="+mn-lt"/>
              <a:ea typeface="+mn-ea"/>
              <a:cs typeface="+mn-ea"/>
              <a:sym typeface="+mn-ea"/>
            </a:endParaRPr>
          </a:p>
        </p:txBody>
      </p:sp>
      <p:sp>
        <p:nvSpPr>
          <p:cNvPr id="5" name="Title 1"/>
          <p:cNvSpPr txBox="1"/>
          <p:nvPr>
            <p:custDataLst>
              <p:tags r:id="rId14"/>
            </p:custDataLst>
          </p:nvPr>
        </p:nvSpPr>
        <p:spPr>
          <a:xfrm>
            <a:off x="257175" y="5998845"/>
            <a:ext cx="1317625" cy="383540"/>
          </a:xfrm>
          <a:prstGeom prst="roundRect">
            <a:avLst/>
          </a:prstGeom>
          <a:solidFill>
            <a:srgbClr val="0070C0"/>
          </a:solidFill>
          <a:effectLst>
            <a:outerShdw blurRad="63500" sx="102000" sy="102000" algn="ctr" rotWithShape="0">
              <a:prstClr val="black">
                <a:alpha val="40000"/>
              </a:prstClr>
            </a:outerShdw>
          </a:effectLst>
        </p:spPr>
        <p:txBody>
          <a:bodyPr wrap="square" anchor="ctr" anchorCtr="0"/>
          <a:lstStyle>
            <a:lvl1pPr algn="l" defTabSz="914400" rtl="0" eaLnBrk="1" latinLnBrk="0" hangingPunct="1">
              <a:lnSpc>
                <a:spcPct val="90000"/>
              </a:lnSpc>
              <a:spcBef>
                <a:spcPct val="0"/>
              </a:spcBef>
              <a:buNone/>
              <a:defRPr sz="4400" b="0" i="0" kern="1200">
                <a:solidFill>
                  <a:sysClr val="window" lastClr="FFFFFF">
                    <a:lumMod val="50000"/>
                  </a:sysClr>
                </a:solidFill>
                <a:latin typeface="Neris Thin" panose="00000300000000000000" pitchFamily="50" charset="0"/>
                <a:ea typeface="Gulim" panose="020B0600000101010101" pitchFamily="34" charset="-127"/>
                <a:cs typeface="+mn-ea"/>
              </a:defRPr>
            </a:lvl1pPr>
          </a:lstStyle>
          <a:p>
            <a:pPr algn="ctr" fontAlgn="auto">
              <a:lnSpc>
                <a:spcPct val="100000"/>
              </a:lnSpc>
            </a:pPr>
            <a:r>
              <a:rPr lang="en-US" altLang="zh-CN" sz="1800" b="1" spc="100" dirty="0">
                <a:solidFill>
                  <a:schemeClr val="bg1"/>
                </a:solidFill>
                <a:uFillTx/>
                <a:latin typeface="微软雅黑" panose="020B0503020204020204" pitchFamily="34" charset="-122"/>
                <a:ea typeface="微软雅黑" panose="020B0503020204020204" pitchFamily="34" charset="-122"/>
              </a:rPr>
              <a:t>2021.03</a:t>
            </a:r>
            <a:endParaRPr lang="en-US" altLang="zh-CN" sz="1800" b="1" spc="100" dirty="0">
              <a:solidFill>
                <a:schemeClr val="bg1"/>
              </a:solidFill>
              <a:uFillTx/>
              <a:latin typeface="微软雅黑" panose="020B0503020204020204" pitchFamily="34" charset="-122"/>
              <a:ea typeface="微软雅黑" panose="020B0503020204020204" pitchFamily="34" charset="-122"/>
            </a:endParaRPr>
          </a:p>
        </p:txBody>
      </p:sp>
      <p:sp>
        <p:nvSpPr>
          <p:cNvPr id="6" name="文本框 5"/>
          <p:cNvSpPr txBox="1"/>
          <p:nvPr/>
        </p:nvSpPr>
        <p:spPr>
          <a:xfrm>
            <a:off x="1871980" y="5961380"/>
            <a:ext cx="10474325" cy="645160"/>
          </a:xfrm>
          <a:prstGeom prst="rect">
            <a:avLst/>
          </a:prstGeom>
          <a:noFill/>
        </p:spPr>
        <p:txBody>
          <a:bodyPr wrap="square" rtlCol="0" anchor="t">
            <a:spAutoFit/>
          </a:bodyPr>
          <a:p>
            <a:r>
              <a:rPr lang="zh-CN" altLang="en-US" sz="1800" b="1"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《国务院深化医药卫生体制改革领导小组印发201</a:t>
            </a:r>
            <a:r>
              <a:rPr lang="en-US" altLang="zh-CN" sz="1800" b="1"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9</a:t>
            </a:r>
            <a:r>
              <a:rPr lang="zh-CN" altLang="en-US" sz="1800" b="1"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年度全国三级公立医院绩效考核国家监测分析结果的通报》</a:t>
            </a:r>
            <a:r>
              <a:rPr lang="zh-CN" altLang="en-US" sz="1400" spc="-150"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（国医改发〔202</a:t>
            </a:r>
            <a:r>
              <a:rPr lang="en-US" altLang="zh-CN" sz="1400" spc="-150"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1</a:t>
            </a:r>
            <a:r>
              <a:rPr lang="zh-CN" altLang="en-US" sz="1400" spc="-150"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〕1号</a:t>
            </a:r>
            <a:r>
              <a:rPr lang="zh-CN" altLang="en-US" sz="1400" spc="-150"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a:t>
            </a:r>
            <a:endParaRPr lang="zh-CN" altLang="en-US" sz="1400" spc="-150"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endParaRPr>
          </a:p>
        </p:txBody>
      </p:sp>
      <p:sp>
        <p:nvSpPr>
          <p:cNvPr id="7" name="Oval 14"/>
          <p:cNvSpPr/>
          <p:nvPr>
            <p:custDataLst>
              <p:tags r:id="rId15"/>
            </p:custDataLst>
          </p:nvPr>
        </p:nvSpPr>
        <p:spPr>
          <a:xfrm>
            <a:off x="1792605" y="6120765"/>
            <a:ext cx="132715" cy="123825"/>
          </a:xfrm>
          <a:prstGeom prst="ellipse">
            <a:avLst/>
          </a:prstGeom>
          <a:ln w="57150">
            <a:solidFill>
              <a:sysClr val="window" lastClr="FFFFFF"/>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p>
            <a:pPr algn="ctr"/>
            <a:endParaRPr lang="id-ID"/>
          </a:p>
        </p:txBody>
      </p:sp>
    </p:spTree>
  </p:cSld>
  <p:clrMapOvr>
    <a:masterClrMapping/>
  </p:clrMapOvr>
  <mc:AlternateContent xmlns:mc="http://schemas.openxmlformats.org/markup-compatibility/2006">
    <mc:Choice xmlns:p14="http://schemas.microsoft.com/office/powerpoint/2010/main" Requires="p14">
      <p:transition spd="slow" p14:dur="1250" advTm="3000"/>
    </mc:Choice>
    <mc:Fallback>
      <p:transition spd="slow" advTm="300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Straight Connector 7"/>
          <p:cNvCxnSpPr/>
          <p:nvPr>
            <p:custDataLst>
              <p:tags r:id="rId1"/>
            </p:custDataLst>
          </p:nvPr>
        </p:nvCxnSpPr>
        <p:spPr>
          <a:xfrm>
            <a:off x="1937385" y="1313815"/>
            <a:ext cx="30480" cy="4636135"/>
          </a:xfrm>
          <a:prstGeom prst="line">
            <a:avLst/>
          </a:prstGeom>
          <a:ln w="38100">
            <a:solidFill>
              <a:sysClr val="window" lastClr="FFFFFF">
                <a:lumMod val="85000"/>
              </a:sysClr>
            </a:solidFill>
            <a:headEnd type="none"/>
            <a:tailEnd type="triangle"/>
          </a:ln>
          <a:effectLst>
            <a:outerShdw blurRad="63500" sx="102000" sy="102000" algn="ctr" rotWithShape="0">
              <a:prstClr val="black">
                <a:alpha val="40000"/>
              </a:prstClr>
            </a:outerShdw>
          </a:effectLst>
        </p:spPr>
        <p:style>
          <a:lnRef idx="1">
            <a:srgbClr val="1F74AD"/>
          </a:lnRef>
          <a:fillRef idx="0">
            <a:srgbClr val="1F74AD"/>
          </a:fillRef>
          <a:effectRef idx="0">
            <a:srgbClr val="1F74AD"/>
          </a:effectRef>
          <a:fontRef idx="minor">
            <a:srgbClr val="000000"/>
          </a:fontRef>
        </p:style>
      </p:cxnSp>
      <p:sp>
        <p:nvSpPr>
          <p:cNvPr id="14" name="文本框 13"/>
          <p:cNvSpPr txBox="1"/>
          <p:nvPr/>
        </p:nvSpPr>
        <p:spPr>
          <a:xfrm>
            <a:off x="374015" y="1056640"/>
            <a:ext cx="7102475" cy="510185"/>
          </a:xfrm>
          <a:prstGeom prst="roundRect">
            <a:avLst/>
          </a:prstGeom>
          <a:solidFill>
            <a:srgbClr val="1F4E79"/>
          </a:solidFill>
          <a:ln w="9525">
            <a:noFill/>
          </a:ln>
          <a:effectLst>
            <a:outerShdw blurRad="63500" sx="102000" sy="102000" algn="ctr" rotWithShape="0">
              <a:prstClr val="black">
                <a:alpha val="40000"/>
              </a:prstClr>
            </a:outerShdw>
          </a:effectLst>
        </p:spPr>
        <p:txBody>
          <a:bodyPr wrap="square">
            <a:spAutoFit/>
          </a:bodyPr>
          <a:p>
            <a:pPr indent="0" algn="ctr">
              <a:buFont typeface="Wingdings" panose="05000000000000000000" charset="0"/>
              <a:buNone/>
            </a:pPr>
            <a:r>
              <a:rPr lang="zh-CN" sz="2400" b="1" spc="150">
                <a:solidFill>
                  <a:schemeClr val="bg1"/>
                </a:solidFill>
                <a:latin typeface="微软雅黑" panose="020B0503020204020204" pitchFamily="34" charset="-122"/>
                <a:ea typeface="微软雅黑" panose="020B0503020204020204" pitchFamily="34" charset="-122"/>
              </a:rPr>
              <a:t>自治区完善公立医院绩效考核政策组织体系</a:t>
            </a:r>
            <a:endParaRPr lang="zh-CN" sz="2400" b="1" spc="150">
              <a:solidFill>
                <a:schemeClr val="bg1"/>
              </a:solidFill>
              <a:latin typeface="微软雅黑" panose="020B0503020204020204" pitchFamily="34" charset="-122"/>
              <a:ea typeface="微软雅黑" panose="020B0503020204020204" pitchFamily="34" charset="-122"/>
            </a:endParaRPr>
          </a:p>
        </p:txBody>
      </p:sp>
      <p:sp>
        <p:nvSpPr>
          <p:cNvPr id="19" name="Oval 14"/>
          <p:cNvSpPr/>
          <p:nvPr>
            <p:custDataLst>
              <p:tags r:id="rId2"/>
            </p:custDataLst>
          </p:nvPr>
        </p:nvSpPr>
        <p:spPr>
          <a:xfrm>
            <a:off x="1871345" y="4192270"/>
            <a:ext cx="132715" cy="123825"/>
          </a:xfrm>
          <a:prstGeom prst="ellipse">
            <a:avLst/>
          </a:prstGeom>
          <a:ln w="57150">
            <a:solidFill>
              <a:sysClr val="window" lastClr="FFFFFF"/>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p>
            <a:pPr algn="ctr"/>
            <a:endParaRPr lang="id-ID"/>
          </a:p>
        </p:txBody>
      </p:sp>
      <p:sp>
        <p:nvSpPr>
          <p:cNvPr id="11" name="Title 1"/>
          <p:cNvSpPr txBox="1"/>
          <p:nvPr>
            <p:custDataLst>
              <p:tags r:id="rId3"/>
            </p:custDataLst>
          </p:nvPr>
        </p:nvSpPr>
        <p:spPr>
          <a:xfrm>
            <a:off x="374015" y="3004185"/>
            <a:ext cx="1317625" cy="383540"/>
          </a:xfrm>
          <a:prstGeom prst="roundRect">
            <a:avLst/>
          </a:prstGeom>
          <a:solidFill>
            <a:srgbClr val="0070C0"/>
          </a:solidFill>
          <a:effectLst>
            <a:outerShdw blurRad="63500" sx="102000" sy="102000" algn="ctr" rotWithShape="0">
              <a:prstClr val="black">
                <a:alpha val="40000"/>
              </a:prstClr>
            </a:outerShdw>
          </a:effectLst>
        </p:spPr>
        <p:txBody>
          <a:bodyPr wrap="square" anchor="ctr" anchorCtr="0"/>
          <a:lstStyle>
            <a:lvl1pPr algn="l" defTabSz="914400" rtl="0" eaLnBrk="1" latinLnBrk="0" hangingPunct="1">
              <a:lnSpc>
                <a:spcPct val="90000"/>
              </a:lnSpc>
              <a:spcBef>
                <a:spcPct val="0"/>
              </a:spcBef>
              <a:buNone/>
              <a:defRPr sz="4400" b="0" i="0" kern="1200">
                <a:solidFill>
                  <a:sysClr val="window" lastClr="FFFFFF">
                    <a:lumMod val="50000"/>
                  </a:sysClr>
                </a:solidFill>
                <a:latin typeface="Neris Thin" panose="00000300000000000000" pitchFamily="50" charset="0"/>
                <a:ea typeface="Gulim" panose="020B0600000101010101" pitchFamily="34" charset="-127"/>
                <a:cs typeface="+mn-ea"/>
              </a:defRPr>
            </a:lvl1pPr>
          </a:lstStyle>
          <a:p>
            <a:pPr algn="ctr" fontAlgn="auto">
              <a:lnSpc>
                <a:spcPct val="100000"/>
              </a:lnSpc>
            </a:pPr>
            <a:r>
              <a:rPr lang="en-US" altLang="zh-CN" sz="1800" b="1" spc="100" dirty="0">
                <a:solidFill>
                  <a:schemeClr val="bg1"/>
                </a:solidFill>
                <a:uFillTx/>
                <a:latin typeface="微软雅黑" panose="020B0503020204020204" pitchFamily="34" charset="-122"/>
                <a:ea typeface="微软雅黑" panose="020B0503020204020204" pitchFamily="34" charset="-122"/>
              </a:rPr>
              <a:t>2019.9</a:t>
            </a:r>
            <a:endParaRPr lang="en-US" altLang="zh-CN" sz="1800" b="1" spc="100" dirty="0">
              <a:solidFill>
                <a:schemeClr val="bg1"/>
              </a:solidFill>
              <a:uFillTx/>
              <a:latin typeface="微软雅黑" panose="020B0503020204020204" pitchFamily="34" charset="-122"/>
              <a:ea typeface="微软雅黑" panose="020B0503020204020204" pitchFamily="34" charset="-122"/>
            </a:endParaRPr>
          </a:p>
        </p:txBody>
      </p:sp>
      <p:sp>
        <p:nvSpPr>
          <p:cNvPr id="13" name="Title 1"/>
          <p:cNvSpPr txBox="1"/>
          <p:nvPr>
            <p:custDataLst>
              <p:tags r:id="rId4"/>
            </p:custDataLst>
          </p:nvPr>
        </p:nvSpPr>
        <p:spPr>
          <a:xfrm>
            <a:off x="351155" y="4062095"/>
            <a:ext cx="1317625" cy="383540"/>
          </a:xfrm>
          <a:prstGeom prst="roundRect">
            <a:avLst/>
          </a:prstGeom>
          <a:solidFill>
            <a:srgbClr val="0070C0"/>
          </a:solidFill>
          <a:effectLst>
            <a:outerShdw blurRad="63500" sx="102000" sy="102000" algn="ctr" rotWithShape="0">
              <a:prstClr val="black">
                <a:alpha val="40000"/>
              </a:prstClr>
            </a:outerShdw>
          </a:effectLst>
        </p:spPr>
        <p:txBody>
          <a:bodyPr wrap="square" anchor="ctr" anchorCtr="0"/>
          <a:lstStyle>
            <a:lvl1pPr algn="l" defTabSz="914400" rtl="0" eaLnBrk="1" latinLnBrk="0" hangingPunct="1">
              <a:lnSpc>
                <a:spcPct val="90000"/>
              </a:lnSpc>
              <a:spcBef>
                <a:spcPct val="0"/>
              </a:spcBef>
              <a:buNone/>
              <a:defRPr sz="4400" b="0" i="0" kern="1200">
                <a:solidFill>
                  <a:sysClr val="window" lastClr="FFFFFF">
                    <a:lumMod val="50000"/>
                  </a:sysClr>
                </a:solidFill>
                <a:latin typeface="Neris Thin" panose="00000300000000000000" pitchFamily="50" charset="0"/>
                <a:ea typeface="Gulim" panose="020B0600000101010101" pitchFamily="34" charset="-127"/>
                <a:cs typeface="+mn-ea"/>
              </a:defRPr>
            </a:lvl1pPr>
          </a:lstStyle>
          <a:p>
            <a:pPr algn="ctr" fontAlgn="auto">
              <a:lnSpc>
                <a:spcPct val="100000"/>
              </a:lnSpc>
            </a:pPr>
            <a:r>
              <a:rPr lang="en-US" altLang="zh-CN" sz="1800" b="1" spc="100" dirty="0">
                <a:solidFill>
                  <a:schemeClr val="bg1"/>
                </a:solidFill>
                <a:uFillTx/>
                <a:latin typeface="微软雅黑" panose="020B0503020204020204" pitchFamily="34" charset="-122"/>
                <a:ea typeface="微软雅黑" panose="020B0503020204020204" pitchFamily="34" charset="-122"/>
              </a:rPr>
              <a:t>2020.06</a:t>
            </a:r>
            <a:endParaRPr lang="en-US" altLang="zh-CN" sz="1800" b="1" spc="100" dirty="0">
              <a:solidFill>
                <a:schemeClr val="bg1"/>
              </a:solidFill>
              <a:uFillTx/>
              <a:latin typeface="微软雅黑" panose="020B0503020204020204" pitchFamily="34" charset="-122"/>
              <a:ea typeface="微软雅黑" panose="020B0503020204020204" pitchFamily="34" charset="-122"/>
            </a:endParaRPr>
          </a:p>
        </p:txBody>
      </p:sp>
      <p:sp>
        <p:nvSpPr>
          <p:cNvPr id="30" name="文本框 29"/>
          <p:cNvSpPr txBox="1"/>
          <p:nvPr/>
        </p:nvSpPr>
        <p:spPr>
          <a:xfrm>
            <a:off x="1838325" y="3246755"/>
            <a:ext cx="11096625" cy="1229995"/>
          </a:xfrm>
          <a:prstGeom prst="rect">
            <a:avLst/>
          </a:prstGeom>
          <a:noFill/>
        </p:spPr>
        <p:txBody>
          <a:bodyPr wrap="square" rtlCol="0" anchor="t">
            <a:spAutoFit/>
          </a:bodyPr>
          <a:p>
            <a:pPr algn="just"/>
            <a:endParaRPr lang="zh-CN" altLang="en-US" sz="1800" b="1" dirty="0" smtClean="0">
              <a:solidFill>
                <a:schemeClr val="tx1">
                  <a:lumMod val="85000"/>
                  <a:lumOff val="15000"/>
                </a:schemeClr>
              </a:solidFill>
              <a:latin typeface="微软雅黑" panose="020B0503020204020204" pitchFamily="34" charset="-122"/>
              <a:ea typeface="微软雅黑" panose="020B0503020204020204" pitchFamily="34" charset="-122"/>
              <a:cs typeface="+mn-ea"/>
            </a:endParaRPr>
          </a:p>
          <a:p>
            <a:pPr algn="just"/>
            <a:endParaRPr lang="zh-CN" altLang="en-US" sz="1800" b="1" dirty="0" smtClean="0">
              <a:solidFill>
                <a:schemeClr val="tx1">
                  <a:lumMod val="85000"/>
                  <a:lumOff val="15000"/>
                </a:schemeClr>
              </a:solidFill>
              <a:latin typeface="微软雅黑" panose="020B0503020204020204" pitchFamily="34" charset="-122"/>
              <a:ea typeface="微软雅黑" panose="020B0503020204020204" pitchFamily="34" charset="-122"/>
              <a:cs typeface="+mn-ea"/>
            </a:endParaRPr>
          </a:p>
          <a:p>
            <a:pPr algn="just"/>
            <a:endParaRPr lang="zh-CN" altLang="en-US" sz="1800" b="1" dirty="0" smtClean="0">
              <a:solidFill>
                <a:schemeClr val="tx1">
                  <a:lumMod val="85000"/>
                  <a:lumOff val="15000"/>
                </a:schemeClr>
              </a:solidFill>
              <a:latin typeface="微软雅黑" panose="020B0503020204020204" pitchFamily="34" charset="-122"/>
              <a:ea typeface="微软雅黑" panose="020B0503020204020204" pitchFamily="34" charset="-122"/>
              <a:cs typeface="+mn-ea"/>
            </a:endParaRPr>
          </a:p>
          <a:p>
            <a:pPr algn="just"/>
            <a:r>
              <a:rPr lang="zh-CN" altLang="en-US" sz="1800" b="1" dirty="0" smtClean="0">
                <a:solidFill>
                  <a:schemeClr val="tx1">
                    <a:lumMod val="85000"/>
                    <a:lumOff val="15000"/>
                  </a:schemeClr>
                </a:solidFill>
                <a:latin typeface="微软雅黑" panose="020B0503020204020204" pitchFamily="34" charset="-122"/>
                <a:ea typeface="微软雅黑" panose="020B0503020204020204" pitchFamily="34" charset="-122"/>
                <a:cs typeface="+mn-ea"/>
              </a:rPr>
              <a:t>《</a:t>
            </a:r>
            <a:r>
              <a:rPr sz="2000" b="1" dirty="0" smtClean="0">
                <a:solidFill>
                  <a:schemeClr val="tx1">
                    <a:lumMod val="85000"/>
                    <a:lumOff val="15000"/>
                  </a:schemeClr>
                </a:solidFill>
                <a:latin typeface="微软雅黑" panose="020B0503020204020204" pitchFamily="34" charset="-122"/>
                <a:ea typeface="微软雅黑" panose="020B0503020204020204" pitchFamily="34" charset="-122"/>
                <a:cs typeface="+mn-ea"/>
              </a:rPr>
              <a:t>关于加强二级公立医院绩效考核</a:t>
            </a:r>
            <a:r>
              <a:rPr lang="zh-CN" sz="2000" b="1" dirty="0" smtClean="0">
                <a:solidFill>
                  <a:schemeClr val="tx1">
                    <a:lumMod val="85000"/>
                    <a:lumOff val="15000"/>
                  </a:schemeClr>
                </a:solidFill>
                <a:latin typeface="微软雅黑" panose="020B0503020204020204" pitchFamily="34" charset="-122"/>
                <a:ea typeface="微软雅黑" panose="020B0503020204020204" pitchFamily="34" charset="-122"/>
                <a:cs typeface="+mn-ea"/>
              </a:rPr>
              <a:t>实施方案</a:t>
            </a:r>
            <a:r>
              <a:rPr lang="zh-CN" altLang="en-US" sz="1800" b="1" spc="-600" dirty="0" smtClean="0">
                <a:solidFill>
                  <a:schemeClr val="tx1">
                    <a:lumMod val="85000"/>
                    <a:lumOff val="15000"/>
                  </a:schemeClr>
                </a:solidFill>
                <a:latin typeface="微软雅黑" panose="020B0503020204020204" pitchFamily="34" charset="-122"/>
                <a:ea typeface="微软雅黑" panose="020B0503020204020204" pitchFamily="34" charset="-122"/>
                <a:cs typeface="+mn-ea"/>
              </a:rPr>
              <a:t>》</a:t>
            </a:r>
            <a:endParaRPr lang="en-US" altLang="zh-CN" sz="1400" dirty="0" smtClean="0">
              <a:solidFill>
                <a:schemeClr val="tx1">
                  <a:lumMod val="85000"/>
                  <a:lumOff val="15000"/>
                </a:schemeClr>
              </a:solidFill>
              <a:latin typeface="微软雅黑" panose="020B0503020204020204" pitchFamily="34" charset="-122"/>
              <a:ea typeface="微软雅黑" panose="020B0503020204020204" pitchFamily="34" charset="-122"/>
              <a:cs typeface="+mn-ea"/>
            </a:endParaRPr>
          </a:p>
        </p:txBody>
      </p:sp>
      <p:sp>
        <p:nvSpPr>
          <p:cNvPr id="34" name="Oval 8"/>
          <p:cNvSpPr/>
          <p:nvPr>
            <p:custDataLst>
              <p:tags r:id="rId5"/>
            </p:custDataLst>
          </p:nvPr>
        </p:nvSpPr>
        <p:spPr>
          <a:xfrm>
            <a:off x="1878330" y="2840355"/>
            <a:ext cx="132715" cy="132715"/>
          </a:xfrm>
          <a:prstGeom prst="ellipse">
            <a:avLst/>
          </a:prstGeom>
          <a:ln w="57150">
            <a:solidFill>
              <a:sysClr val="window" lastClr="FFFFFF"/>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p>
            <a:pPr algn="ctr"/>
            <a:endParaRPr lang="id-ID"/>
          </a:p>
        </p:txBody>
      </p:sp>
      <p:sp>
        <p:nvSpPr>
          <p:cNvPr id="36" name="Oval 14"/>
          <p:cNvSpPr/>
          <p:nvPr>
            <p:custDataLst>
              <p:tags r:id="rId6"/>
            </p:custDataLst>
          </p:nvPr>
        </p:nvSpPr>
        <p:spPr>
          <a:xfrm>
            <a:off x="1886585" y="4883785"/>
            <a:ext cx="132715" cy="123825"/>
          </a:xfrm>
          <a:prstGeom prst="ellipse">
            <a:avLst/>
          </a:prstGeom>
          <a:ln w="57150">
            <a:solidFill>
              <a:sysClr val="window" lastClr="FFFFFF"/>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p>
            <a:pPr algn="ctr"/>
            <a:endParaRPr lang="id-ID"/>
          </a:p>
        </p:txBody>
      </p:sp>
      <p:sp>
        <p:nvSpPr>
          <p:cNvPr id="37" name="Title 1"/>
          <p:cNvSpPr txBox="1"/>
          <p:nvPr>
            <p:custDataLst>
              <p:tags r:id="rId7"/>
            </p:custDataLst>
          </p:nvPr>
        </p:nvSpPr>
        <p:spPr>
          <a:xfrm>
            <a:off x="351155" y="4753610"/>
            <a:ext cx="1317625" cy="383540"/>
          </a:xfrm>
          <a:prstGeom prst="roundRect">
            <a:avLst/>
          </a:prstGeom>
          <a:solidFill>
            <a:srgbClr val="0070C0"/>
          </a:solidFill>
          <a:effectLst>
            <a:outerShdw blurRad="63500" sx="102000" sy="102000" algn="ctr" rotWithShape="0">
              <a:prstClr val="black">
                <a:alpha val="40000"/>
              </a:prstClr>
            </a:outerShdw>
          </a:effectLst>
        </p:spPr>
        <p:txBody>
          <a:bodyPr wrap="square" anchor="ctr" anchorCtr="0"/>
          <a:lstStyle>
            <a:lvl1pPr algn="l" defTabSz="914400" rtl="0" eaLnBrk="1" latinLnBrk="0" hangingPunct="1">
              <a:lnSpc>
                <a:spcPct val="90000"/>
              </a:lnSpc>
              <a:spcBef>
                <a:spcPct val="0"/>
              </a:spcBef>
              <a:buNone/>
              <a:defRPr sz="4400" b="0" i="0" kern="1200">
                <a:solidFill>
                  <a:sysClr val="window" lastClr="FFFFFF">
                    <a:lumMod val="50000"/>
                  </a:sysClr>
                </a:solidFill>
                <a:latin typeface="Neris Thin" panose="00000300000000000000" pitchFamily="50" charset="0"/>
                <a:ea typeface="Gulim" panose="020B0600000101010101" pitchFamily="34" charset="-127"/>
                <a:cs typeface="+mn-ea"/>
              </a:defRPr>
            </a:lvl1pPr>
          </a:lstStyle>
          <a:p>
            <a:pPr algn="ctr" fontAlgn="auto">
              <a:lnSpc>
                <a:spcPct val="100000"/>
              </a:lnSpc>
            </a:pPr>
            <a:r>
              <a:rPr lang="en-US" altLang="zh-CN" sz="1800" b="1" spc="100" dirty="0">
                <a:solidFill>
                  <a:schemeClr val="bg1"/>
                </a:solidFill>
                <a:uFillTx/>
                <a:latin typeface="微软雅黑" panose="020B0503020204020204" pitchFamily="34" charset="-122"/>
                <a:ea typeface="微软雅黑" panose="020B0503020204020204" pitchFamily="34" charset="-122"/>
              </a:rPr>
              <a:t>2019.06</a:t>
            </a:r>
            <a:endParaRPr lang="en-US" altLang="zh-CN" sz="1800" b="1" spc="100" dirty="0">
              <a:solidFill>
                <a:schemeClr val="bg1"/>
              </a:solidFill>
              <a:uFillTx/>
              <a:latin typeface="微软雅黑" panose="020B0503020204020204" pitchFamily="34" charset="-122"/>
              <a:ea typeface="微软雅黑" panose="020B0503020204020204" pitchFamily="34" charset="-122"/>
            </a:endParaRPr>
          </a:p>
        </p:txBody>
      </p:sp>
      <p:sp>
        <p:nvSpPr>
          <p:cNvPr id="42" name="Oval 8"/>
          <p:cNvSpPr/>
          <p:nvPr>
            <p:custDataLst>
              <p:tags r:id="rId8"/>
            </p:custDataLst>
          </p:nvPr>
        </p:nvSpPr>
        <p:spPr>
          <a:xfrm>
            <a:off x="1880235" y="2159000"/>
            <a:ext cx="132715" cy="123825"/>
          </a:xfrm>
          <a:prstGeom prst="ellipse">
            <a:avLst/>
          </a:prstGeom>
          <a:ln w="57150">
            <a:solidFill>
              <a:sysClr val="window" lastClr="FFFFFF"/>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p>
            <a:pPr algn="ctr"/>
            <a:endParaRPr lang="id-ID"/>
          </a:p>
        </p:txBody>
      </p:sp>
      <p:sp>
        <p:nvSpPr>
          <p:cNvPr id="43" name="Title 1"/>
          <p:cNvSpPr txBox="1"/>
          <p:nvPr>
            <p:custDataLst>
              <p:tags r:id="rId9"/>
            </p:custDataLst>
          </p:nvPr>
        </p:nvSpPr>
        <p:spPr>
          <a:xfrm>
            <a:off x="360680" y="1989455"/>
            <a:ext cx="1317625" cy="383540"/>
          </a:xfrm>
          <a:prstGeom prst="roundRect">
            <a:avLst/>
          </a:prstGeom>
          <a:solidFill>
            <a:srgbClr val="0070C0"/>
          </a:solidFill>
          <a:effectLst>
            <a:outerShdw blurRad="63500" sx="102000" sy="102000" algn="ctr" rotWithShape="0">
              <a:prstClr val="black">
                <a:alpha val="40000"/>
              </a:prstClr>
            </a:outerShdw>
          </a:effectLst>
        </p:spPr>
        <p:txBody>
          <a:bodyPr wrap="square" anchor="ctr" anchorCtr="0"/>
          <a:lstStyle>
            <a:lvl1pPr algn="l" defTabSz="914400" rtl="0" eaLnBrk="1" latinLnBrk="0" hangingPunct="1">
              <a:lnSpc>
                <a:spcPct val="90000"/>
              </a:lnSpc>
              <a:spcBef>
                <a:spcPct val="0"/>
              </a:spcBef>
              <a:buNone/>
              <a:defRPr sz="4400" b="0" i="0" kern="1200">
                <a:solidFill>
                  <a:sysClr val="window" lastClr="FFFFFF">
                    <a:lumMod val="50000"/>
                  </a:sysClr>
                </a:solidFill>
                <a:latin typeface="Neris Thin" panose="00000300000000000000" pitchFamily="50" charset="0"/>
                <a:ea typeface="Gulim" panose="020B0600000101010101" pitchFamily="34" charset="-127"/>
                <a:cs typeface="+mn-ea"/>
              </a:defRPr>
            </a:lvl1pPr>
          </a:lstStyle>
          <a:p>
            <a:pPr algn="ctr" fontAlgn="auto">
              <a:lnSpc>
                <a:spcPct val="100000"/>
              </a:lnSpc>
            </a:pPr>
            <a:r>
              <a:rPr lang="en-US" altLang="zh-CN" sz="1800" b="1" spc="100" dirty="0">
                <a:solidFill>
                  <a:schemeClr val="bg1"/>
                </a:solidFill>
                <a:uFillTx/>
                <a:latin typeface="微软雅黑" panose="020B0503020204020204" pitchFamily="34" charset="-122"/>
                <a:ea typeface="微软雅黑" panose="020B0503020204020204" pitchFamily="34" charset="-122"/>
              </a:rPr>
              <a:t>2019.04</a:t>
            </a:r>
            <a:endParaRPr lang="en-US" altLang="zh-CN" sz="1800" b="1" spc="100" dirty="0">
              <a:solidFill>
                <a:schemeClr val="bg1"/>
              </a:solidFill>
              <a:uFillTx/>
              <a:latin typeface="微软雅黑" panose="020B0503020204020204" pitchFamily="34" charset="-122"/>
              <a:ea typeface="微软雅黑" panose="020B0503020204020204" pitchFamily="34" charset="-122"/>
            </a:endParaRPr>
          </a:p>
        </p:txBody>
      </p:sp>
      <p:sp>
        <p:nvSpPr>
          <p:cNvPr id="45" name="文本框 44"/>
          <p:cNvSpPr txBox="1"/>
          <p:nvPr/>
        </p:nvSpPr>
        <p:spPr>
          <a:xfrm>
            <a:off x="1847850" y="1990090"/>
            <a:ext cx="9852660" cy="398780"/>
          </a:xfrm>
          <a:prstGeom prst="rect">
            <a:avLst/>
          </a:prstGeom>
          <a:noFill/>
        </p:spPr>
        <p:txBody>
          <a:bodyPr wrap="square" rtlCol="0" anchor="t">
            <a:spAutoFit/>
          </a:bodyPr>
          <a:p>
            <a:pPr algn="just"/>
            <a:r>
              <a:rPr lang="zh-CN" altLang="en-US" sz="2000" b="1" dirty="0" smtClean="0">
                <a:solidFill>
                  <a:schemeClr val="tx1">
                    <a:lumMod val="85000"/>
                    <a:lumOff val="15000"/>
                  </a:schemeClr>
                </a:solidFill>
                <a:latin typeface="微软雅黑" panose="020B0503020204020204" pitchFamily="34" charset="-122"/>
                <a:ea typeface="微软雅黑" panose="020B0503020204020204" pitchFamily="34" charset="-122"/>
                <a:cs typeface="+mn-ea"/>
              </a:rPr>
              <a:t>《自治区卫生健康委</a:t>
            </a:r>
            <a:r>
              <a:rPr lang="zh-CN" altLang="en-US" sz="2000" b="1" dirty="0" smtClean="0">
                <a:solidFill>
                  <a:schemeClr val="tx1">
                    <a:lumMod val="85000"/>
                    <a:lumOff val="15000"/>
                  </a:schemeClr>
                </a:solidFill>
                <a:latin typeface="微软雅黑" panose="020B0503020204020204" pitchFamily="34" charset="-122"/>
                <a:ea typeface="微软雅黑" panose="020B0503020204020204" pitchFamily="34" charset="-122"/>
                <a:cs typeface="+mn-ea"/>
                <a:sym typeface="+mn-ea"/>
              </a:rPr>
              <a:t>关于成立三级公立医院绩效考核工作领导小组的通知</a:t>
            </a:r>
            <a:r>
              <a:rPr lang="zh-CN" altLang="en-US" sz="2000" b="1" dirty="0" smtClean="0">
                <a:solidFill>
                  <a:schemeClr val="tx1">
                    <a:lumMod val="85000"/>
                    <a:lumOff val="15000"/>
                  </a:schemeClr>
                </a:solidFill>
                <a:latin typeface="微软雅黑" panose="020B0503020204020204" pitchFamily="34" charset="-122"/>
                <a:ea typeface="微软雅黑" panose="020B0503020204020204" pitchFamily="34" charset="-122"/>
                <a:cs typeface="+mn-ea"/>
              </a:rPr>
              <a:t>》</a:t>
            </a:r>
            <a:endPar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cs typeface="+mn-ea"/>
            </a:endParaRPr>
          </a:p>
        </p:txBody>
      </p:sp>
      <p:sp>
        <p:nvSpPr>
          <p:cNvPr id="3" name="Title 1"/>
          <p:cNvSpPr txBox="1"/>
          <p:nvPr/>
        </p:nvSpPr>
        <p:spPr>
          <a:xfrm>
            <a:off x="1288415" y="250825"/>
            <a:ext cx="11164570" cy="531495"/>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indent="0" algn="l" fontAlgn="auto"/>
            <a:r>
              <a:rPr lang="zh-CN" altLang="en-US" sz="3600" b="1" dirty="0">
                <a:solidFill>
                  <a:schemeClr val="tx1"/>
                </a:solidFill>
                <a:latin typeface="+mn-lt"/>
                <a:ea typeface="+mn-ea"/>
                <a:cs typeface="+mn-ea"/>
                <a:sym typeface="+mn-ea"/>
              </a:rPr>
              <a:t>以公立医院绩效考核为抓手推进高质量发展</a:t>
            </a:r>
            <a:endParaRPr lang="zh-CN" altLang="en-US" sz="3600" b="1" dirty="0">
              <a:solidFill>
                <a:schemeClr val="tx1"/>
              </a:solidFill>
              <a:latin typeface="+mn-lt"/>
              <a:ea typeface="+mn-ea"/>
              <a:cs typeface="+mn-ea"/>
              <a:sym typeface="+mn-ea"/>
            </a:endParaRPr>
          </a:p>
        </p:txBody>
      </p:sp>
      <p:sp>
        <p:nvSpPr>
          <p:cNvPr id="5" name="Title 1"/>
          <p:cNvSpPr txBox="1"/>
          <p:nvPr>
            <p:custDataLst>
              <p:tags r:id="rId10"/>
            </p:custDataLst>
          </p:nvPr>
        </p:nvSpPr>
        <p:spPr>
          <a:xfrm>
            <a:off x="360680" y="5395595"/>
            <a:ext cx="1317625" cy="383540"/>
          </a:xfrm>
          <a:prstGeom prst="roundRect">
            <a:avLst/>
          </a:prstGeom>
          <a:solidFill>
            <a:srgbClr val="0070C0"/>
          </a:solidFill>
          <a:effectLst>
            <a:outerShdw blurRad="63500" sx="102000" sy="102000" algn="ctr" rotWithShape="0">
              <a:prstClr val="black">
                <a:alpha val="40000"/>
              </a:prstClr>
            </a:outerShdw>
          </a:effectLst>
        </p:spPr>
        <p:txBody>
          <a:bodyPr wrap="square" anchor="ctr" anchorCtr="0"/>
          <a:lstStyle>
            <a:lvl1pPr algn="l" defTabSz="914400" rtl="0" eaLnBrk="1" latinLnBrk="0" hangingPunct="1">
              <a:lnSpc>
                <a:spcPct val="90000"/>
              </a:lnSpc>
              <a:spcBef>
                <a:spcPct val="0"/>
              </a:spcBef>
              <a:buNone/>
              <a:defRPr sz="4400" b="0" i="0" kern="1200">
                <a:solidFill>
                  <a:sysClr val="window" lastClr="FFFFFF">
                    <a:lumMod val="50000"/>
                  </a:sysClr>
                </a:solidFill>
                <a:latin typeface="Neris Thin" panose="00000300000000000000" pitchFamily="50" charset="0"/>
                <a:ea typeface="Gulim" panose="020B0600000101010101" pitchFamily="34" charset="-127"/>
                <a:cs typeface="+mn-ea"/>
              </a:defRPr>
            </a:lvl1pPr>
          </a:lstStyle>
          <a:p>
            <a:pPr algn="ctr" fontAlgn="auto">
              <a:lnSpc>
                <a:spcPct val="100000"/>
              </a:lnSpc>
            </a:pPr>
            <a:r>
              <a:rPr lang="en-US" altLang="zh-CN" sz="1800" b="1" spc="100" dirty="0">
                <a:solidFill>
                  <a:schemeClr val="bg1"/>
                </a:solidFill>
                <a:uFillTx/>
                <a:latin typeface="微软雅黑" panose="020B0503020204020204" pitchFamily="34" charset="-122"/>
                <a:ea typeface="微软雅黑" panose="020B0503020204020204" pitchFamily="34" charset="-122"/>
              </a:rPr>
              <a:t>2019.04</a:t>
            </a:r>
            <a:endParaRPr lang="en-US" altLang="zh-CN" sz="1800" b="1" spc="100" dirty="0">
              <a:solidFill>
                <a:schemeClr val="bg1"/>
              </a:solidFill>
              <a:uFillTx/>
              <a:latin typeface="微软雅黑" panose="020B0503020204020204" pitchFamily="34" charset="-122"/>
              <a:ea typeface="微软雅黑" panose="020B0503020204020204" pitchFamily="34" charset="-122"/>
            </a:endParaRPr>
          </a:p>
        </p:txBody>
      </p:sp>
      <p:sp>
        <p:nvSpPr>
          <p:cNvPr id="7" name="Oval 14"/>
          <p:cNvSpPr/>
          <p:nvPr>
            <p:custDataLst>
              <p:tags r:id="rId11"/>
            </p:custDataLst>
          </p:nvPr>
        </p:nvSpPr>
        <p:spPr>
          <a:xfrm>
            <a:off x="1896110" y="5517515"/>
            <a:ext cx="132715" cy="123825"/>
          </a:xfrm>
          <a:prstGeom prst="ellipse">
            <a:avLst/>
          </a:prstGeom>
          <a:ln w="57150">
            <a:solidFill>
              <a:sysClr val="window" lastClr="FFFFFF"/>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p>
            <a:pPr algn="ctr"/>
            <a:endParaRPr lang="id-ID"/>
          </a:p>
        </p:txBody>
      </p:sp>
      <p:sp>
        <p:nvSpPr>
          <p:cNvPr id="100" name="文本框 99"/>
          <p:cNvSpPr txBox="1"/>
          <p:nvPr/>
        </p:nvSpPr>
        <p:spPr>
          <a:xfrm>
            <a:off x="1896110" y="3004185"/>
            <a:ext cx="6149975" cy="398780"/>
          </a:xfrm>
          <a:prstGeom prst="rect">
            <a:avLst/>
          </a:prstGeom>
          <a:noFill/>
          <a:ln w="9525">
            <a:noFill/>
          </a:ln>
        </p:spPr>
        <p:txBody>
          <a:bodyPr wrap="square">
            <a:spAutoFit/>
          </a:bodyPr>
          <a:p>
            <a:pPr indent="0"/>
            <a:r>
              <a:rPr lang="zh-CN" sz="2000" b="1">
                <a:latin typeface="+mn-ea"/>
              </a:rPr>
              <a:t>《关于加强三级公立医院绩效考核实施方案》</a:t>
            </a:r>
            <a:endParaRPr lang="zh-CN" altLang="en-US" sz="2000" b="1">
              <a:latin typeface="+mn-ea"/>
            </a:endParaRPr>
          </a:p>
        </p:txBody>
      </p:sp>
      <p:sp>
        <p:nvSpPr>
          <p:cNvPr id="2" name="文本框 1"/>
          <p:cNvSpPr txBox="1"/>
          <p:nvPr/>
        </p:nvSpPr>
        <p:spPr>
          <a:xfrm>
            <a:off x="2138680" y="3416935"/>
            <a:ext cx="9729470" cy="645160"/>
          </a:xfrm>
          <a:prstGeom prst="rect">
            <a:avLst/>
          </a:prstGeom>
          <a:noFill/>
          <a:ln w="9525">
            <a:noFill/>
          </a:ln>
        </p:spPr>
        <p:txBody>
          <a:bodyPr wrap="square">
            <a:spAutoFit/>
          </a:bodyPr>
          <a:p>
            <a:pPr indent="0"/>
            <a:r>
              <a:rPr lang="zh-CN" sz="1800" b="0">
                <a:ea typeface="仿宋_GB2312" panose="02010609030101010101" charset="-122"/>
              </a:rPr>
              <a:t>组建了自治区医改领导小组三级公立医院绩效考核工作组，卫生健康委、财政厅、发改委、教育厅、人社厅、医保局组成</a:t>
            </a:r>
            <a:endParaRPr lang="zh-CN" altLang="en-US" sz="1800"/>
          </a:p>
        </p:txBody>
      </p:sp>
      <p:sp>
        <p:nvSpPr>
          <p:cNvPr id="4" name="文本框 3"/>
          <p:cNvSpPr txBox="1"/>
          <p:nvPr/>
        </p:nvSpPr>
        <p:spPr>
          <a:xfrm>
            <a:off x="2003425" y="2358390"/>
            <a:ext cx="8555355" cy="645160"/>
          </a:xfrm>
          <a:prstGeom prst="rect">
            <a:avLst/>
          </a:prstGeom>
          <a:noFill/>
          <a:ln w="9525">
            <a:noFill/>
          </a:ln>
        </p:spPr>
        <p:txBody>
          <a:bodyPr wrap="square">
            <a:spAutoFit/>
          </a:bodyPr>
          <a:p>
            <a:pPr indent="406400"/>
            <a:r>
              <a:rPr lang="zh-CN" sz="1800" b="0">
                <a:ea typeface="仿宋_GB2312" panose="02010609030101010101" charset="-122"/>
              </a:rPr>
              <a:t>内蒙古自治区卫生健康委成立了由自治区卫生健康委党组书记、主任许宏智任组长的三级公立医院绩效考核工作领导小组；</a:t>
            </a:r>
            <a:endParaRPr lang="zh-CN" altLang="en-US" sz="1800"/>
          </a:p>
        </p:txBody>
      </p:sp>
      <p:sp>
        <p:nvSpPr>
          <p:cNvPr id="8" name="文本框 7"/>
          <p:cNvSpPr txBox="1"/>
          <p:nvPr/>
        </p:nvSpPr>
        <p:spPr>
          <a:xfrm>
            <a:off x="2138680" y="4753610"/>
            <a:ext cx="9562465" cy="398780"/>
          </a:xfrm>
          <a:prstGeom prst="rect">
            <a:avLst/>
          </a:prstGeom>
          <a:noFill/>
          <a:ln w="9525">
            <a:noFill/>
          </a:ln>
        </p:spPr>
        <p:txBody>
          <a:bodyPr wrap="square">
            <a:spAutoFit/>
          </a:bodyPr>
          <a:p>
            <a:pPr indent="0"/>
            <a:r>
              <a:rPr lang="zh-CN" sz="2000" b="1">
                <a:latin typeface="+mn-ea"/>
              </a:rPr>
              <a:t>组建了内蒙古自治区三级公立医院绩效考核专家委员会</a:t>
            </a:r>
            <a:endParaRPr lang="zh-CN" altLang="en-US" sz="2000" b="1">
              <a:latin typeface="+mn-ea"/>
            </a:endParaRPr>
          </a:p>
        </p:txBody>
      </p:sp>
      <p:sp>
        <p:nvSpPr>
          <p:cNvPr id="9" name="文本框 8"/>
          <p:cNvSpPr txBox="1"/>
          <p:nvPr/>
        </p:nvSpPr>
        <p:spPr>
          <a:xfrm>
            <a:off x="2138680" y="5295900"/>
            <a:ext cx="9405620" cy="398780"/>
          </a:xfrm>
          <a:prstGeom prst="rect">
            <a:avLst/>
          </a:prstGeom>
          <a:noFill/>
          <a:ln w="9525">
            <a:noFill/>
          </a:ln>
        </p:spPr>
        <p:txBody>
          <a:bodyPr wrap="square">
            <a:spAutoFit/>
          </a:bodyPr>
          <a:p>
            <a:pPr indent="0"/>
            <a:r>
              <a:rPr lang="zh-CN" sz="2000" b="1">
                <a:latin typeface="+mn-ea"/>
              </a:rPr>
              <a:t>委托自治区医院管理研究所制定了《内蒙古自治区三级公立医院绩效考核操作手册》</a:t>
            </a:r>
            <a:endParaRPr lang="zh-CN" altLang="en-US" sz="2000"/>
          </a:p>
        </p:txBody>
      </p:sp>
    </p:spTree>
  </p:cSld>
  <p:clrMapOvr>
    <a:masterClrMapping/>
  </p:clrMapOvr>
  <mc:AlternateContent xmlns:mc="http://schemas.openxmlformats.org/markup-compatibility/2006">
    <mc:Choice xmlns:p14="http://schemas.microsoft.com/office/powerpoint/2010/main" Requires="p14">
      <p:transition spd="slow" p14:dur="1250" advTm="3000"/>
    </mc:Choice>
    <mc:Fallback>
      <p:transition spd="slow" advTm="300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a:xfrm>
            <a:off x="1288415" y="250825"/>
            <a:ext cx="10086340" cy="531495"/>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buClrTx/>
              <a:buSzTx/>
              <a:buFontTx/>
            </a:pPr>
            <a:r>
              <a:rPr lang="zh-CN" altLang="en-US" sz="3600" b="1" spc="200"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lt"/>
              </a:rPr>
              <a:t>公立医院绩效考核</a:t>
            </a:r>
            <a:r>
              <a:rPr lang="zh-CN" altLang="en-US" sz="3600" b="1" dirty="0" smtClean="0">
                <a:solidFill>
                  <a:srgbClr val="0054AB"/>
                </a:solidFill>
                <a:latin typeface="微软雅黑" panose="020B0503020204020204" pitchFamily="34" charset="-122"/>
                <a:ea typeface="微软雅黑" panose="020B0503020204020204" pitchFamily="34" charset="-122"/>
                <a:cs typeface="微软雅黑" panose="020B0503020204020204" pitchFamily="34" charset="-122"/>
                <a:sym typeface="+mn-ea"/>
              </a:rPr>
              <a:t>·工作成效</a:t>
            </a:r>
            <a:endParaRPr lang="zh-CN" altLang="en-US" sz="3600" b="1" dirty="0">
              <a:solidFill>
                <a:schemeClr val="tx1">
                  <a:lumMod val="75000"/>
                  <a:lumOff val="25000"/>
                </a:schemeClr>
              </a:solidFill>
              <a:latin typeface="+mn-lt"/>
              <a:ea typeface="+mn-ea"/>
              <a:cs typeface="+mn-ea"/>
              <a:sym typeface="+mn-ea"/>
            </a:endParaRPr>
          </a:p>
        </p:txBody>
      </p:sp>
      <p:sp>
        <p:nvSpPr>
          <p:cNvPr id="100" name="文本框 99"/>
          <p:cNvSpPr txBox="1"/>
          <p:nvPr/>
        </p:nvSpPr>
        <p:spPr>
          <a:xfrm>
            <a:off x="638810" y="1089025"/>
            <a:ext cx="5978525" cy="510565"/>
          </a:xfrm>
          <a:prstGeom prst="roundRect">
            <a:avLst/>
          </a:prstGeom>
          <a:solidFill>
            <a:srgbClr val="1F4E79"/>
          </a:solidFill>
          <a:ln w="9525">
            <a:noFill/>
          </a:ln>
          <a:effectLst>
            <a:outerShdw blurRad="63500" sx="102000" sy="102000" algn="ctr" rotWithShape="0">
              <a:prstClr val="black">
                <a:alpha val="40000"/>
              </a:prstClr>
            </a:outerShdw>
          </a:effectLst>
        </p:spPr>
        <p:txBody>
          <a:bodyPr wrap="square">
            <a:spAutoFit/>
          </a:bodyPr>
          <a:p>
            <a:pPr indent="0" algn="ctr">
              <a:buFont typeface="Wingdings" panose="05000000000000000000" charset="0"/>
              <a:buNone/>
            </a:pPr>
            <a:r>
              <a:rPr lang="zh-CN" sz="2400" b="1" spc="150">
                <a:solidFill>
                  <a:schemeClr val="bg1"/>
                </a:solidFill>
                <a:latin typeface="微软雅黑" panose="020B0503020204020204" pitchFamily="34" charset="-122"/>
                <a:ea typeface="微软雅黑" panose="020B0503020204020204" pitchFamily="34" charset="-122"/>
              </a:rPr>
              <a:t>成功打造了衡量医院绩效的“一把尺子”</a:t>
            </a:r>
            <a:endParaRPr lang="zh-CN" sz="2400" b="1" spc="150">
              <a:solidFill>
                <a:schemeClr val="bg1"/>
              </a:solidFill>
              <a:latin typeface="微软雅黑" panose="020B0503020204020204" pitchFamily="34" charset="-122"/>
              <a:ea typeface="微软雅黑" panose="020B0503020204020204" pitchFamily="34" charset="-122"/>
            </a:endParaRPr>
          </a:p>
        </p:txBody>
      </p:sp>
      <p:grpSp>
        <p:nvGrpSpPr>
          <p:cNvPr id="26" name="组合 25"/>
          <p:cNvGrpSpPr/>
          <p:nvPr/>
        </p:nvGrpSpPr>
        <p:grpSpPr>
          <a:xfrm>
            <a:off x="753745" y="1704340"/>
            <a:ext cx="10720705" cy="2209165"/>
            <a:chOff x="1187" y="3023"/>
            <a:chExt cx="16883" cy="3479"/>
          </a:xfrm>
        </p:grpSpPr>
        <p:sp>
          <p:nvSpPr>
            <p:cNvPr id="27" name="圆角矩形 26"/>
            <p:cNvSpPr/>
            <p:nvPr/>
          </p:nvSpPr>
          <p:spPr>
            <a:xfrm>
              <a:off x="1266" y="3117"/>
              <a:ext cx="16765" cy="3322"/>
            </a:xfrm>
            <a:prstGeom prst="roundRect">
              <a:avLst>
                <a:gd name="adj" fmla="val 0"/>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3200">
                <a:cs typeface="+mn-ea"/>
                <a:sym typeface="+mn-lt"/>
              </a:endParaRPr>
            </a:p>
          </p:txBody>
        </p:sp>
        <p:sp>
          <p:nvSpPr>
            <p:cNvPr id="39" name="TextBox 38"/>
            <p:cNvSpPr txBox="1"/>
            <p:nvPr/>
          </p:nvSpPr>
          <p:spPr>
            <a:xfrm>
              <a:off x="1643" y="3486"/>
              <a:ext cx="16011" cy="2583"/>
            </a:xfrm>
            <a:prstGeom prst="rect">
              <a:avLst/>
            </a:prstGeom>
            <a:noFill/>
          </p:spPr>
          <p:txBody>
            <a:bodyPr wrap="square" lIns="0" tIns="0" rIns="0" bIns="0" rtlCol="0">
              <a:spAutoFit/>
            </a:bodyPr>
            <a:p>
              <a:pPr marL="342900" indent="-342900" fontAlgn="auto">
                <a:lnSpc>
                  <a:spcPct val="130000"/>
                </a:lnSpc>
                <a:buFont typeface="Wingdings" panose="05000000000000000000" charset="0"/>
                <a:buChar char="Ø"/>
              </a:pPr>
              <a:r>
                <a:rPr sz="2000" spc="160" dirty="0" smtClean="0">
                  <a:ln w="3175">
                    <a:noFill/>
                    <a:prstDash val="dash"/>
                  </a:ln>
                  <a:effectLst/>
                  <a:uFillTx/>
                  <a:latin typeface="微软雅黑" panose="020B0503020204020204" pitchFamily="34" charset="-122"/>
                  <a:ea typeface="微软雅黑" panose="020B0503020204020204" pitchFamily="34" charset="-122"/>
                  <a:cs typeface="微软雅黑" panose="020B0503020204020204" pitchFamily="34" charset="-122"/>
                  <a:sym typeface="+mn-ea"/>
                </a:rPr>
                <a:t>首次实现公立医疗机构病案首页书写规范、疾病分类与代码、手术操作分类与代码及医学名词术语的</a:t>
              </a:r>
              <a:r>
                <a:rPr lang="zh-CN" altLang="en-US" sz="2200" b="1">
                  <a:solidFill>
                    <a:srgbClr val="1F4E79"/>
                  </a:solidFill>
                  <a:latin typeface="微软雅黑" panose="020B0503020204020204" pitchFamily="34" charset="-122"/>
                  <a:ea typeface="微软雅黑" panose="020B0503020204020204" pitchFamily="34" charset="-122"/>
                  <a:cs typeface="微软雅黑" panose="020B0503020204020204" pitchFamily="34" charset="-122"/>
                  <a:sym typeface="+mn-ea"/>
                </a:rPr>
                <a:t>“四统一”，</a:t>
              </a:r>
              <a:r>
                <a:rPr sz="2000" spc="160" dirty="0" smtClean="0">
                  <a:ln w="3175">
                    <a:noFill/>
                    <a:prstDash val="dash"/>
                  </a:ln>
                  <a:effectLst/>
                  <a:uFillTx/>
                  <a:latin typeface="微软雅黑" panose="020B0503020204020204" pitchFamily="34" charset="-122"/>
                  <a:ea typeface="微软雅黑" panose="020B0503020204020204" pitchFamily="34" charset="-122"/>
                  <a:cs typeface="微软雅黑" panose="020B0503020204020204" pitchFamily="34" charset="-122"/>
                  <a:sym typeface="+mn-ea"/>
                </a:rPr>
                <a:t>形成了标准化、结构化的绩效考核大数据，</a:t>
              </a:r>
              <a:endParaRPr sz="2000" spc="160" dirty="0" smtClean="0">
                <a:ln w="3175">
                  <a:noFill/>
                  <a:prstDash val="dash"/>
                </a:ln>
                <a:effectLst/>
                <a:uFillTx/>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342900" indent="-342900" fontAlgn="auto">
                <a:lnSpc>
                  <a:spcPct val="130000"/>
                </a:lnSpc>
                <a:buFont typeface="Wingdings" panose="05000000000000000000" charset="0"/>
                <a:buChar char="Ø"/>
              </a:pPr>
              <a:r>
                <a:rPr sz="2000" spc="160" dirty="0" smtClean="0">
                  <a:ln w="3175">
                    <a:noFill/>
                    <a:prstDash val="dash"/>
                  </a:ln>
                  <a:effectLst/>
                  <a:uFillTx/>
                  <a:latin typeface="微软雅黑" panose="020B0503020204020204" pitchFamily="34" charset="-122"/>
                  <a:ea typeface="微软雅黑" panose="020B0503020204020204" pitchFamily="34" charset="-122"/>
                  <a:cs typeface="微软雅黑" panose="020B0503020204020204" pitchFamily="34" charset="-122"/>
                  <a:sym typeface="+mn-ea"/>
                </a:rPr>
                <a:t>解决了不同地区、不同医院数据的可比性问题，为科学衡量、客观评价三级公立医院提供了依据</a:t>
              </a:r>
              <a:r>
                <a:rPr lang="zh-CN" sz="2000" spc="160" dirty="0" smtClean="0">
                  <a:ln w="3175">
                    <a:noFill/>
                    <a:prstDash val="dash"/>
                  </a:ln>
                  <a:effectLst/>
                  <a:uFillTx/>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zh-CN" sz="2000" spc="160" dirty="0" smtClean="0">
                <a:ln w="3175">
                  <a:noFill/>
                  <a:prstDash val="dash"/>
                </a:ln>
                <a:effectLst/>
                <a:uFillTx/>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40" name="矩形 93"/>
            <p:cNvSpPr/>
            <p:nvPr/>
          </p:nvSpPr>
          <p:spPr>
            <a:xfrm>
              <a:off x="1187" y="3023"/>
              <a:ext cx="605" cy="605"/>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rgbClr val="2963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3200">
                <a:cs typeface="+mn-ea"/>
                <a:sym typeface="+mn-lt"/>
              </a:endParaRPr>
            </a:p>
          </p:txBody>
        </p:sp>
        <p:sp>
          <p:nvSpPr>
            <p:cNvPr id="41" name="矩形 93"/>
            <p:cNvSpPr/>
            <p:nvPr/>
          </p:nvSpPr>
          <p:spPr>
            <a:xfrm rot="10800000">
              <a:off x="17465" y="5897"/>
              <a:ext cx="605" cy="605"/>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rgbClr val="2963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3200">
                <a:cs typeface="+mn-ea"/>
                <a:sym typeface="+mn-lt"/>
              </a:endParaRPr>
            </a:p>
          </p:txBody>
        </p:sp>
      </p:grpSp>
      <p:sp>
        <p:nvSpPr>
          <p:cNvPr id="28" name="文本框 27"/>
          <p:cNvSpPr txBox="1"/>
          <p:nvPr/>
        </p:nvSpPr>
        <p:spPr>
          <a:xfrm>
            <a:off x="638810" y="4033520"/>
            <a:ext cx="5978525" cy="510565"/>
          </a:xfrm>
          <a:prstGeom prst="roundRect">
            <a:avLst/>
          </a:prstGeom>
          <a:solidFill>
            <a:srgbClr val="1F4E79"/>
          </a:solidFill>
          <a:ln w="9525">
            <a:noFill/>
          </a:ln>
          <a:effectLst>
            <a:outerShdw blurRad="63500" sx="102000" sy="102000" algn="ctr" rotWithShape="0">
              <a:prstClr val="black">
                <a:alpha val="40000"/>
              </a:prstClr>
            </a:outerShdw>
          </a:effectLst>
        </p:spPr>
        <p:txBody>
          <a:bodyPr wrap="square">
            <a:spAutoFit/>
          </a:bodyPr>
          <a:p>
            <a:pPr indent="0" algn="ctr">
              <a:buFont typeface="Wingdings" panose="05000000000000000000" charset="0"/>
              <a:buNone/>
            </a:pPr>
            <a:r>
              <a:rPr lang="zh-CN" sz="2400" b="1" spc="150">
                <a:solidFill>
                  <a:schemeClr val="bg1"/>
                </a:solidFill>
                <a:latin typeface="微软雅黑" panose="020B0503020204020204" pitchFamily="34" charset="-122"/>
                <a:ea typeface="微软雅黑" panose="020B0503020204020204" pitchFamily="34" charset="-122"/>
              </a:rPr>
              <a:t>创新了应用现代技术加强医院监管</a:t>
            </a:r>
            <a:endParaRPr lang="zh-CN" sz="2400" b="1" spc="150">
              <a:solidFill>
                <a:schemeClr val="bg1"/>
              </a:solidFill>
              <a:latin typeface="微软雅黑" panose="020B0503020204020204" pitchFamily="34" charset="-122"/>
              <a:ea typeface="微软雅黑" panose="020B0503020204020204" pitchFamily="34" charset="-122"/>
            </a:endParaRPr>
          </a:p>
        </p:txBody>
      </p:sp>
      <p:grpSp>
        <p:nvGrpSpPr>
          <p:cNvPr id="32" name="组合 31"/>
          <p:cNvGrpSpPr/>
          <p:nvPr/>
        </p:nvGrpSpPr>
        <p:grpSpPr>
          <a:xfrm>
            <a:off x="660400" y="4627245"/>
            <a:ext cx="10814050" cy="2004060"/>
            <a:chOff x="1187" y="3023"/>
            <a:chExt cx="16883" cy="3479"/>
          </a:xfrm>
        </p:grpSpPr>
        <p:sp>
          <p:nvSpPr>
            <p:cNvPr id="34" name="圆角矩形 33"/>
            <p:cNvSpPr/>
            <p:nvPr/>
          </p:nvSpPr>
          <p:spPr>
            <a:xfrm>
              <a:off x="1266" y="3117"/>
              <a:ext cx="16765" cy="3322"/>
            </a:xfrm>
            <a:prstGeom prst="roundRect">
              <a:avLst>
                <a:gd name="adj" fmla="val 0"/>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3200">
                <a:cs typeface="+mn-ea"/>
                <a:sym typeface="+mn-lt"/>
              </a:endParaRPr>
            </a:p>
          </p:txBody>
        </p:sp>
        <p:sp>
          <p:nvSpPr>
            <p:cNvPr id="36" name="TextBox 38"/>
            <p:cNvSpPr txBox="1"/>
            <p:nvPr/>
          </p:nvSpPr>
          <p:spPr>
            <a:xfrm>
              <a:off x="1643" y="3736"/>
              <a:ext cx="16011" cy="2152"/>
            </a:xfrm>
            <a:prstGeom prst="rect">
              <a:avLst/>
            </a:prstGeom>
            <a:noFill/>
          </p:spPr>
          <p:txBody>
            <a:bodyPr wrap="square" lIns="0" tIns="0" rIns="0" bIns="0" rtlCol="0">
              <a:spAutoFit/>
            </a:bodyPr>
            <a:p>
              <a:pPr marL="342900" indent="-342900" fontAlgn="auto">
                <a:lnSpc>
                  <a:spcPct val="130000"/>
                </a:lnSpc>
                <a:buFont typeface="Wingdings" panose="05000000000000000000" charset="0"/>
                <a:buChar char="Ø"/>
              </a:pPr>
              <a:r>
                <a:rPr sz="2000" spc="160" dirty="0" smtClean="0">
                  <a:ln w="3175">
                    <a:noFill/>
                    <a:prstDash val="dash"/>
                  </a:ln>
                  <a:effectLst/>
                  <a:uFillTx/>
                  <a:latin typeface="微软雅黑" panose="020B0503020204020204" pitchFamily="34" charset="-122"/>
                  <a:ea typeface="微软雅黑" panose="020B0503020204020204" pitchFamily="34" charset="-122"/>
                  <a:cs typeface="微软雅黑" panose="020B0503020204020204" pitchFamily="34" charset="-122"/>
                  <a:sym typeface="+mn-ea"/>
                </a:rPr>
                <a:t>此次绩效考核运用信息化手段实现</a:t>
              </a:r>
              <a:r>
                <a:rPr lang="zh-CN" altLang="en-US" sz="2200" b="1">
                  <a:solidFill>
                    <a:srgbClr val="1F4E79"/>
                  </a:solidFill>
                  <a:latin typeface="微软雅黑" panose="020B0503020204020204" pitchFamily="34" charset="-122"/>
                  <a:ea typeface="微软雅黑" panose="020B0503020204020204" pitchFamily="34" charset="-122"/>
                  <a:cs typeface="微软雅黑" panose="020B0503020204020204" pitchFamily="34" charset="-122"/>
                  <a:sym typeface="+mn-ea"/>
                </a:rPr>
                <a:t>数据直接抓取</a:t>
              </a:r>
              <a:r>
                <a:rPr sz="2000" spc="160" dirty="0" smtClean="0">
                  <a:ln w="3175">
                    <a:noFill/>
                    <a:prstDash val="dash"/>
                  </a:ln>
                  <a:effectLst/>
                  <a:uFillTx/>
                  <a:latin typeface="微软雅黑" panose="020B0503020204020204" pitchFamily="34" charset="-122"/>
                  <a:ea typeface="微软雅黑" panose="020B0503020204020204" pitchFamily="34" charset="-122"/>
                  <a:cs typeface="微软雅黑" panose="020B0503020204020204" pitchFamily="34" charset="-122"/>
                  <a:sym typeface="+mn-ea"/>
                </a:rPr>
                <a:t>，改变填报数据或现场考核的方式，完善了现代化、信息化的行业监管手段，减轻了医院负担，节省了时间成本和人力成本，确保了考核数据的</a:t>
              </a:r>
              <a:r>
                <a:rPr lang="zh-CN" altLang="en-US" sz="2200" b="1">
                  <a:solidFill>
                    <a:srgbClr val="1F4E79"/>
                  </a:solidFill>
                  <a:latin typeface="微软雅黑" panose="020B0503020204020204" pitchFamily="34" charset="-122"/>
                  <a:ea typeface="微软雅黑" panose="020B0503020204020204" pitchFamily="34" charset="-122"/>
                  <a:cs typeface="微软雅黑" panose="020B0503020204020204" pitchFamily="34" charset="-122"/>
                  <a:sym typeface="+mn-ea"/>
                </a:rPr>
                <a:t>便捷性、真实性</a:t>
              </a:r>
              <a:r>
                <a:rPr sz="2000" spc="160" dirty="0" smtClean="0">
                  <a:ln w="3175">
                    <a:noFill/>
                    <a:prstDash val="dash"/>
                  </a:ln>
                  <a:effectLst/>
                  <a:uFillTx/>
                  <a:latin typeface="微软雅黑" panose="020B0503020204020204" pitchFamily="34" charset="-122"/>
                  <a:ea typeface="微软雅黑" panose="020B0503020204020204" pitchFamily="34" charset="-122"/>
                  <a:cs typeface="微软雅黑" panose="020B0503020204020204" pitchFamily="34" charset="-122"/>
                  <a:sym typeface="+mn-ea"/>
                </a:rPr>
                <a:t>。</a:t>
              </a:r>
              <a:endParaRPr sz="2000" spc="160" dirty="0" smtClean="0">
                <a:ln w="3175">
                  <a:noFill/>
                  <a:prstDash val="dash"/>
                </a:ln>
                <a:effectLst/>
                <a:uFillTx/>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7" name="矩形 93"/>
            <p:cNvSpPr/>
            <p:nvPr/>
          </p:nvSpPr>
          <p:spPr>
            <a:xfrm>
              <a:off x="1187" y="3023"/>
              <a:ext cx="605" cy="605"/>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rgbClr val="2963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3200">
                <a:cs typeface="+mn-ea"/>
                <a:sym typeface="+mn-lt"/>
              </a:endParaRPr>
            </a:p>
          </p:txBody>
        </p:sp>
        <p:sp>
          <p:nvSpPr>
            <p:cNvPr id="38" name="矩形 93"/>
            <p:cNvSpPr/>
            <p:nvPr/>
          </p:nvSpPr>
          <p:spPr>
            <a:xfrm rot="10800000">
              <a:off x="17465" y="5897"/>
              <a:ext cx="605" cy="605"/>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rgbClr val="2963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3200">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1250" advTm="3000"/>
    </mc:Choice>
    <mc:Fallback>
      <p:transition spd="slow" advTm="300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a:xfrm>
            <a:off x="1288415" y="250825"/>
            <a:ext cx="10086340" cy="531495"/>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buClrTx/>
              <a:buSzTx/>
              <a:buFontTx/>
            </a:pPr>
            <a:r>
              <a:rPr lang="zh-CN" altLang="en-US" sz="3600" b="1" spc="200"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lt"/>
              </a:rPr>
              <a:t>公立医院绩效考核</a:t>
            </a:r>
            <a:endParaRPr lang="zh-CN" altLang="en-US" sz="3600" b="1" dirty="0">
              <a:solidFill>
                <a:schemeClr val="tx1">
                  <a:lumMod val="75000"/>
                  <a:lumOff val="25000"/>
                </a:schemeClr>
              </a:solidFill>
              <a:latin typeface="+mn-lt"/>
              <a:ea typeface="+mn-ea"/>
              <a:cs typeface="+mn-ea"/>
              <a:sym typeface="+mn-ea"/>
            </a:endParaRPr>
          </a:p>
        </p:txBody>
      </p:sp>
      <p:sp>
        <p:nvSpPr>
          <p:cNvPr id="100" name="文本框 99"/>
          <p:cNvSpPr txBox="1"/>
          <p:nvPr/>
        </p:nvSpPr>
        <p:spPr>
          <a:xfrm>
            <a:off x="638810" y="1089025"/>
            <a:ext cx="4823460" cy="510185"/>
          </a:xfrm>
          <a:prstGeom prst="roundRect">
            <a:avLst/>
          </a:prstGeom>
          <a:solidFill>
            <a:srgbClr val="1F4E79"/>
          </a:solidFill>
          <a:ln w="9525">
            <a:noFill/>
          </a:ln>
          <a:effectLst>
            <a:outerShdw blurRad="63500" sx="102000" sy="102000" algn="ctr" rotWithShape="0">
              <a:prstClr val="black">
                <a:alpha val="40000"/>
              </a:prstClr>
            </a:outerShdw>
          </a:effectLst>
        </p:spPr>
        <p:txBody>
          <a:bodyPr wrap="square">
            <a:spAutoFit/>
          </a:bodyPr>
          <a:p>
            <a:pPr indent="0" algn="ctr">
              <a:buFont typeface="Wingdings" panose="05000000000000000000" charset="0"/>
              <a:buNone/>
            </a:pPr>
            <a:r>
              <a:rPr lang="zh-CN" altLang="en-US" sz="2400" b="1" dirty="0" smtClean="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从</a:t>
            </a:r>
            <a:r>
              <a:rPr lang="en-US" altLang="zh-CN" sz="2400" b="1" dirty="0" smtClean="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2019</a:t>
            </a:r>
            <a:r>
              <a:rPr lang="zh-CN" altLang="en-US" sz="2400" b="1" dirty="0" smtClean="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年绩效考核情况来看</a:t>
            </a:r>
            <a:endParaRPr lang="zh-CN" altLang="en-US" sz="2400" b="1" spc="150" dirty="0" smtClean="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8" name="文本框 7"/>
          <p:cNvSpPr txBox="1"/>
          <p:nvPr/>
        </p:nvSpPr>
        <p:spPr>
          <a:xfrm>
            <a:off x="638810" y="2200275"/>
            <a:ext cx="11418570" cy="4154170"/>
          </a:xfrm>
          <a:prstGeom prst="rect">
            <a:avLst/>
          </a:prstGeom>
          <a:noFill/>
          <a:ln w="9525">
            <a:noFill/>
          </a:ln>
        </p:spPr>
        <p:txBody>
          <a:bodyPr wrap="square">
            <a:spAutoFit/>
          </a:bodyPr>
          <a:p>
            <a:pPr indent="406400"/>
            <a:r>
              <a:rPr lang="en-US" sz="2400" b="1">
                <a:latin typeface="+mn-ea"/>
                <a:cs typeface="+mn-ea"/>
              </a:rPr>
              <a:t>(1)</a:t>
            </a:r>
            <a:r>
              <a:rPr lang="zh-CN" sz="2400" b="1">
                <a:latin typeface="+mn-ea"/>
                <a:cs typeface="+mn-ea"/>
              </a:rPr>
              <a:t>得分情况。自治区总得分：2019年内蒙古自治区国家三级公立医院绩效考核26项国家监测指标得分662.8（满分1000分），其中医疗质量291分（4</a:t>
            </a:r>
            <a:r>
              <a:rPr lang="en-US" sz="2400" b="1">
                <a:latin typeface="+mn-ea"/>
                <a:cs typeface="+mn-ea"/>
              </a:rPr>
              <a:t>3</a:t>
            </a:r>
            <a:r>
              <a:rPr lang="zh-CN" sz="2400" b="1">
                <a:latin typeface="+mn-ea"/>
                <a:cs typeface="+mn-ea"/>
              </a:rPr>
              <a:t>0，68%），运营效率176分（</a:t>
            </a:r>
            <a:r>
              <a:rPr lang="en-US" sz="2400" b="1">
                <a:latin typeface="+mn-ea"/>
                <a:cs typeface="+mn-ea"/>
              </a:rPr>
              <a:t>270</a:t>
            </a:r>
            <a:r>
              <a:rPr lang="zh-CN" sz="2400" b="1">
                <a:latin typeface="+mn-ea"/>
                <a:cs typeface="+mn-ea"/>
              </a:rPr>
              <a:t>，</a:t>
            </a:r>
            <a:r>
              <a:rPr lang="en-US" sz="2400" b="1">
                <a:latin typeface="+mn-ea"/>
                <a:cs typeface="+mn-ea"/>
              </a:rPr>
              <a:t>65.2</a:t>
            </a:r>
            <a:r>
              <a:rPr lang="zh-CN" sz="2400" b="1">
                <a:latin typeface="+mn-ea"/>
                <a:cs typeface="+mn-ea"/>
              </a:rPr>
              <a:t>%），持续发展94.8分（</a:t>
            </a:r>
            <a:r>
              <a:rPr lang="en-US" sz="2400" b="1">
                <a:latin typeface="+mn-ea"/>
                <a:cs typeface="+mn-ea"/>
              </a:rPr>
              <a:t>180</a:t>
            </a:r>
            <a:r>
              <a:rPr lang="zh-CN" sz="2400" b="1">
                <a:latin typeface="+mn-ea"/>
                <a:cs typeface="+mn-ea"/>
              </a:rPr>
              <a:t>，52.7%），满意度评价101分（120，84.2%）。</a:t>
            </a:r>
            <a:endParaRPr lang="zh-CN" sz="2400" b="1">
              <a:latin typeface="+mn-ea"/>
              <a:cs typeface="+mn-ea"/>
            </a:endParaRPr>
          </a:p>
          <a:p>
            <a:pPr indent="406400"/>
            <a:r>
              <a:rPr lang="zh-CN" sz="2400" b="1">
                <a:latin typeface="+mn-ea"/>
                <a:cs typeface="+mn-ea"/>
              </a:rPr>
              <a:t>（2）排名情况。国家监测指标排名29（2018年自治区排名第2</a:t>
            </a:r>
            <a:r>
              <a:rPr lang="en-US" altLang="zh-CN" sz="2400" b="1">
                <a:latin typeface="+mn-ea"/>
                <a:cs typeface="+mn-ea"/>
              </a:rPr>
              <a:t>7</a:t>
            </a:r>
            <a:r>
              <a:rPr lang="zh-CN" sz="2400" b="1">
                <a:latin typeface="+mn-ea"/>
                <a:cs typeface="+mn-ea"/>
              </a:rPr>
              <a:t>），从得分等级看，</a:t>
            </a:r>
            <a:r>
              <a:rPr lang="en-US" altLang="zh-CN" sz="2400" b="1">
                <a:latin typeface="+mn-ea"/>
                <a:cs typeface="+mn-ea"/>
              </a:rPr>
              <a:t>32</a:t>
            </a:r>
            <a:r>
              <a:rPr lang="zh-CN" sz="2400" b="1">
                <a:latin typeface="+mn-ea"/>
                <a:cs typeface="+mn-ea"/>
              </a:rPr>
              <a:t>家综合医院中，1家医院获得A等级，3家医院获得B++等级，4家医院获得B+等级，9家医院获得B等级，8家医院获得C++等级，2家医院获得C+等级，2家医院获得C等级。3家无年报组有2家为B等级，1家为C等级</a:t>
            </a:r>
            <a:endParaRPr lang="zh-CN" sz="2400" b="1">
              <a:latin typeface="+mn-ea"/>
              <a:cs typeface="+mn-ea"/>
            </a:endParaRPr>
          </a:p>
          <a:p>
            <a:pPr indent="406400"/>
            <a:r>
              <a:rPr lang="zh-CN" sz="2400" b="1">
                <a:latin typeface="+mn-ea"/>
                <a:cs typeface="+mn-ea"/>
              </a:rPr>
              <a:t>21家其他组别医院中，1家精神类医院、1家其他专科手术组医院、1家无年报组医院共计2家医院获得A等级，13家医院获得B等级，8家医院获得C等级。</a:t>
            </a:r>
            <a:endParaRPr lang="zh-CN" sz="2400" b="1">
              <a:latin typeface="+mn-ea"/>
              <a:cs typeface="+mn-ea"/>
            </a:endParaRPr>
          </a:p>
        </p:txBody>
      </p:sp>
    </p:spTree>
  </p:cSld>
  <p:clrMapOvr>
    <a:masterClrMapping/>
  </p:clrMapOvr>
  <mc:AlternateContent xmlns:mc="http://schemas.openxmlformats.org/markup-compatibility/2006">
    <mc:Choice xmlns:p14="http://schemas.microsoft.com/office/powerpoint/2010/main" Requires="p14">
      <p:transition spd="slow" p14:dur="1250" advTm="3000"/>
    </mc:Choice>
    <mc:Fallback>
      <p:transition spd="slow" advTm="300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a:xfrm>
            <a:off x="1288415" y="250825"/>
            <a:ext cx="10086340" cy="531495"/>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buClrTx/>
              <a:buSzTx/>
              <a:buFontTx/>
            </a:pPr>
            <a:r>
              <a:rPr lang="zh-CN" altLang="en-US" sz="3600" b="1" spc="200"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lt"/>
              </a:rPr>
              <a:t>公立医院绩效考核</a:t>
            </a:r>
            <a:endParaRPr lang="zh-CN" altLang="en-US" sz="3600" b="1" dirty="0">
              <a:solidFill>
                <a:schemeClr val="tx1">
                  <a:lumMod val="75000"/>
                  <a:lumOff val="25000"/>
                </a:schemeClr>
              </a:solidFill>
              <a:latin typeface="+mn-lt"/>
              <a:ea typeface="+mn-ea"/>
              <a:cs typeface="+mn-ea"/>
              <a:sym typeface="+mn-ea"/>
            </a:endParaRPr>
          </a:p>
        </p:txBody>
      </p:sp>
      <p:sp>
        <p:nvSpPr>
          <p:cNvPr id="100" name="文本框 99"/>
          <p:cNvSpPr txBox="1"/>
          <p:nvPr/>
        </p:nvSpPr>
        <p:spPr>
          <a:xfrm>
            <a:off x="638810" y="1089025"/>
            <a:ext cx="4823460" cy="510185"/>
          </a:xfrm>
          <a:prstGeom prst="roundRect">
            <a:avLst/>
          </a:prstGeom>
          <a:solidFill>
            <a:srgbClr val="1F4E79"/>
          </a:solidFill>
          <a:ln w="9525">
            <a:noFill/>
          </a:ln>
          <a:effectLst>
            <a:outerShdw blurRad="63500" sx="102000" sy="102000" algn="ctr" rotWithShape="0">
              <a:prstClr val="black">
                <a:alpha val="40000"/>
              </a:prstClr>
            </a:outerShdw>
          </a:effectLst>
        </p:spPr>
        <p:txBody>
          <a:bodyPr wrap="square">
            <a:spAutoFit/>
          </a:bodyPr>
          <a:p>
            <a:pPr indent="0" algn="ctr">
              <a:buFont typeface="Wingdings" panose="05000000000000000000" charset="0"/>
              <a:buNone/>
            </a:pPr>
            <a:r>
              <a:rPr lang="zh-CN" altLang="en-US" sz="2400" b="1" dirty="0" smtClean="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从</a:t>
            </a:r>
            <a:r>
              <a:rPr lang="en-US" altLang="zh-CN" sz="2400" b="1" dirty="0" smtClean="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2019</a:t>
            </a:r>
            <a:r>
              <a:rPr lang="zh-CN" altLang="en-US" sz="2400" b="1" dirty="0" smtClean="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年绩效考核情况来看</a:t>
            </a:r>
            <a:endParaRPr lang="zh-CN" altLang="en-US" sz="2400" b="1" spc="150" dirty="0" smtClean="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2" name="文本框 1"/>
          <p:cNvSpPr txBox="1"/>
          <p:nvPr/>
        </p:nvSpPr>
        <p:spPr>
          <a:xfrm>
            <a:off x="1676400" y="2141855"/>
            <a:ext cx="9871075" cy="583565"/>
          </a:xfrm>
          <a:prstGeom prst="rect">
            <a:avLst/>
          </a:prstGeom>
          <a:noFill/>
          <a:ln w="9525">
            <a:noFill/>
          </a:ln>
        </p:spPr>
        <p:txBody>
          <a:bodyPr wrap="square">
            <a:spAutoFit/>
          </a:bodyPr>
          <a:p>
            <a:pPr indent="0" algn="ctr"/>
            <a:r>
              <a:rPr lang="zh-CN" sz="3200" b="1">
                <a:ea typeface="宋体" panose="02010600030101010101" pitchFamily="2" charset="-122"/>
              </a:rPr>
              <a:t>自治区三级公立医院绩效考核等级分布-综合医院</a:t>
            </a:r>
            <a:endParaRPr lang="zh-CN" altLang="en-US" sz="3200"/>
          </a:p>
        </p:txBody>
      </p:sp>
      <p:graphicFrame>
        <p:nvGraphicFramePr>
          <p:cNvPr id="3" name="表格 2"/>
          <p:cNvGraphicFramePr/>
          <p:nvPr>
            <p:custDataLst>
              <p:tags r:id="rId1"/>
            </p:custDataLst>
          </p:nvPr>
        </p:nvGraphicFramePr>
        <p:xfrm>
          <a:off x="1050925" y="2946400"/>
          <a:ext cx="11016615" cy="2595880"/>
        </p:xfrm>
        <a:graphic>
          <a:graphicData uri="http://schemas.openxmlformats.org/drawingml/2006/table">
            <a:tbl>
              <a:tblPr firstRow="1" bandRow="1">
                <a:tableStyleId>{5940675A-B579-460E-94D1-54222C63F5DA}</a:tableStyleId>
              </a:tblPr>
              <a:tblGrid>
                <a:gridCol w="1803400"/>
                <a:gridCol w="1097280"/>
                <a:gridCol w="1096645"/>
                <a:gridCol w="1096645"/>
                <a:gridCol w="1097280"/>
                <a:gridCol w="1096010"/>
                <a:gridCol w="1097280"/>
                <a:gridCol w="1096645"/>
                <a:gridCol w="1535430"/>
              </a:tblGrid>
              <a:tr h="840105">
                <a:tc>
                  <a:txBody>
                    <a:bodyPr/>
                    <a:p>
                      <a:pPr indent="0" algn="ctr">
                        <a:buNone/>
                      </a:pPr>
                      <a:r>
                        <a:rPr lang="en-US" sz="2400" b="1">
                          <a:solidFill>
                            <a:srgbClr val="000000"/>
                          </a:solidFill>
                          <a:latin typeface="宋体" panose="02010600030101010101" pitchFamily="2" charset="-122"/>
                          <a:ea typeface="宋体" panose="02010600030101010101" pitchFamily="2" charset="-122"/>
                          <a:cs typeface="宋体" panose="02010600030101010101" pitchFamily="2" charset="-122"/>
                        </a:rPr>
                        <a:t>医院分类</a:t>
                      </a:r>
                      <a:endParaRPr lang="en-US" altLang="en-US" sz="24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A</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B++</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B+</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B</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C++</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C+</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C</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1">
                          <a:solidFill>
                            <a:srgbClr val="000000"/>
                          </a:solidFill>
                          <a:latin typeface="宋体" panose="02010600030101010101" pitchFamily="2" charset="-122"/>
                          <a:ea typeface="宋体" panose="02010600030101010101" pitchFamily="2" charset="-122"/>
                          <a:cs typeface="宋体" panose="02010600030101010101" pitchFamily="2" charset="-122"/>
                        </a:rPr>
                        <a:t>总计</a:t>
                      </a:r>
                      <a:endParaRPr lang="en-US" altLang="en-US" sz="24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39470">
                <a:tc>
                  <a:txBody>
                    <a:bodyPr/>
                    <a:p>
                      <a:pPr indent="0" algn="ctr">
                        <a:buNone/>
                      </a:pPr>
                      <a:r>
                        <a:rPr lang="en-US" sz="2400" b="1">
                          <a:solidFill>
                            <a:srgbClr val="000000"/>
                          </a:solidFill>
                          <a:latin typeface="宋体" panose="02010600030101010101" pitchFamily="2" charset="-122"/>
                          <a:ea typeface="宋体" panose="02010600030101010101" pitchFamily="2" charset="-122"/>
                          <a:cs typeface="宋体" panose="02010600030101010101" pitchFamily="2" charset="-122"/>
                        </a:rPr>
                        <a:t>综合（</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1182</a:t>
                      </a:r>
                      <a:r>
                        <a:rPr lang="en-US" sz="2400" b="1">
                          <a:solidFill>
                            <a:srgbClr val="000000"/>
                          </a:solidFill>
                          <a:latin typeface="宋体" panose="02010600030101010101" pitchFamily="2" charset="-122"/>
                          <a:ea typeface="宋体" panose="02010600030101010101" pitchFamily="2" charset="-122"/>
                          <a:cs typeface="宋体" panose="02010600030101010101" pitchFamily="2" charset="-122"/>
                        </a:rPr>
                        <a:t>）</a:t>
                      </a:r>
                      <a:endParaRPr lang="en-US" altLang="en-US" sz="24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1</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3</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4</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9</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8</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2</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2</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29</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916305">
                <a:tc>
                  <a:txBody>
                    <a:bodyPr/>
                    <a:p>
                      <a:pPr indent="0" algn="ctr">
                        <a:buNone/>
                      </a:pPr>
                      <a:r>
                        <a:rPr lang="en-US" sz="2400" b="1">
                          <a:solidFill>
                            <a:srgbClr val="000000"/>
                          </a:solidFill>
                          <a:latin typeface="宋体" panose="02010600030101010101" pitchFamily="2" charset="-122"/>
                          <a:ea typeface="宋体" panose="02010600030101010101" pitchFamily="2" charset="-122"/>
                          <a:cs typeface="宋体" panose="02010600030101010101" pitchFamily="2" charset="-122"/>
                        </a:rPr>
                        <a:t>无年报组（211）</a:t>
                      </a:r>
                      <a:endParaRPr lang="en-US" altLang="en-US" sz="24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2</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1</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3</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250" advTm="3000"/>
    </mc:Choice>
    <mc:Fallback>
      <p:transition spd="slow" advTm="300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a:xfrm>
            <a:off x="1288415" y="250825"/>
            <a:ext cx="10086340" cy="531495"/>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buClrTx/>
              <a:buSzTx/>
              <a:buFontTx/>
            </a:pPr>
            <a:r>
              <a:rPr lang="zh-CN" altLang="en-US" sz="3600" b="1" spc="200"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lt"/>
              </a:rPr>
              <a:t>公立医院绩效考核</a:t>
            </a:r>
            <a:endParaRPr lang="zh-CN" altLang="en-US" sz="3600" b="1" dirty="0">
              <a:solidFill>
                <a:schemeClr val="tx1">
                  <a:lumMod val="75000"/>
                  <a:lumOff val="25000"/>
                </a:schemeClr>
              </a:solidFill>
              <a:latin typeface="+mn-lt"/>
              <a:ea typeface="+mn-ea"/>
              <a:cs typeface="+mn-ea"/>
              <a:sym typeface="+mn-ea"/>
            </a:endParaRPr>
          </a:p>
        </p:txBody>
      </p:sp>
      <p:sp>
        <p:nvSpPr>
          <p:cNvPr id="100" name="文本框 99"/>
          <p:cNvSpPr txBox="1"/>
          <p:nvPr/>
        </p:nvSpPr>
        <p:spPr>
          <a:xfrm>
            <a:off x="638810" y="1089025"/>
            <a:ext cx="4823460" cy="510185"/>
          </a:xfrm>
          <a:prstGeom prst="roundRect">
            <a:avLst/>
          </a:prstGeom>
          <a:solidFill>
            <a:srgbClr val="1F4E79"/>
          </a:solidFill>
          <a:ln w="9525">
            <a:noFill/>
          </a:ln>
          <a:effectLst>
            <a:outerShdw blurRad="63500" sx="102000" sy="102000" algn="ctr" rotWithShape="0">
              <a:prstClr val="black">
                <a:alpha val="40000"/>
              </a:prstClr>
            </a:outerShdw>
          </a:effectLst>
        </p:spPr>
        <p:txBody>
          <a:bodyPr wrap="square">
            <a:spAutoFit/>
          </a:bodyPr>
          <a:p>
            <a:pPr indent="0" algn="ctr">
              <a:buFont typeface="Wingdings" panose="05000000000000000000" charset="0"/>
              <a:buNone/>
            </a:pPr>
            <a:r>
              <a:rPr lang="zh-CN" altLang="en-US" sz="2400" b="1" dirty="0" smtClean="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从</a:t>
            </a:r>
            <a:r>
              <a:rPr lang="en-US" altLang="zh-CN" sz="2400" b="1" dirty="0" smtClean="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2019</a:t>
            </a:r>
            <a:r>
              <a:rPr lang="zh-CN" altLang="en-US" sz="2400" b="1" dirty="0" smtClean="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年绩效考核情况来看</a:t>
            </a:r>
            <a:endParaRPr lang="zh-CN" altLang="en-US" sz="2400" b="1" spc="150" dirty="0" smtClean="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5" name="文本框 4"/>
          <p:cNvSpPr txBox="1"/>
          <p:nvPr/>
        </p:nvSpPr>
        <p:spPr>
          <a:xfrm>
            <a:off x="1175385" y="1782445"/>
            <a:ext cx="10441305" cy="1076325"/>
          </a:xfrm>
          <a:prstGeom prst="rect">
            <a:avLst/>
          </a:prstGeom>
          <a:noFill/>
          <a:ln w="9525">
            <a:noFill/>
          </a:ln>
        </p:spPr>
        <p:txBody>
          <a:bodyPr wrap="square">
            <a:spAutoFit/>
          </a:bodyPr>
          <a:p>
            <a:pPr indent="0" algn="ctr"/>
            <a:r>
              <a:rPr lang="zh-CN" sz="3200" b="1">
                <a:solidFill>
                  <a:srgbClr val="000000"/>
                </a:solidFill>
                <a:ea typeface="宋体" panose="02010600030101010101" pitchFamily="2" charset="-122"/>
              </a:rPr>
              <a:t>自治区三级公立医院绩效考核等级分布</a:t>
            </a:r>
            <a:r>
              <a:rPr lang="en-US" sz="3200" b="1">
                <a:solidFill>
                  <a:srgbClr val="000000"/>
                </a:solidFill>
                <a:latin typeface="宋体" panose="02010600030101010101" pitchFamily="2" charset="-122"/>
              </a:rPr>
              <a:t>-</a:t>
            </a:r>
            <a:r>
              <a:rPr lang="zh-CN" sz="3200" b="1">
                <a:solidFill>
                  <a:srgbClr val="000000"/>
                </a:solidFill>
                <a:ea typeface="宋体" panose="02010600030101010101" pitchFamily="2" charset="-122"/>
              </a:rPr>
              <a:t>专科医院</a:t>
            </a:r>
            <a:r>
              <a:rPr lang="en-US" sz="3200" b="0">
                <a:solidFill>
                  <a:srgbClr val="000000"/>
                </a:solidFill>
                <a:latin typeface="宋体" panose="02010600030101010101" pitchFamily="2" charset="-122"/>
              </a:rPr>
              <a:t> </a:t>
            </a:r>
            <a:endParaRPr lang="zh-CN" altLang="en-US" sz="3200"/>
          </a:p>
        </p:txBody>
      </p:sp>
      <p:graphicFrame>
        <p:nvGraphicFramePr>
          <p:cNvPr id="6" name="表格 5"/>
          <p:cNvGraphicFramePr/>
          <p:nvPr>
            <p:custDataLst>
              <p:tags r:id="rId1"/>
            </p:custDataLst>
          </p:nvPr>
        </p:nvGraphicFramePr>
        <p:xfrm>
          <a:off x="1175385" y="2639695"/>
          <a:ext cx="10441305" cy="3402965"/>
        </p:xfrm>
        <a:graphic>
          <a:graphicData uri="http://schemas.openxmlformats.org/drawingml/2006/table">
            <a:tbl>
              <a:tblPr firstRow="1" bandRow="1">
                <a:tableStyleId>{5940675A-B579-460E-94D1-54222C63F5DA}</a:tableStyleId>
              </a:tblPr>
              <a:tblGrid>
                <a:gridCol w="3789680"/>
                <a:gridCol w="1661160"/>
                <a:gridCol w="1662430"/>
                <a:gridCol w="1664335"/>
                <a:gridCol w="1663700"/>
              </a:tblGrid>
              <a:tr h="412750">
                <a:tc>
                  <a:txBody>
                    <a:bodyPr/>
                    <a:p>
                      <a:pPr indent="0" algn="ctr">
                        <a:buNone/>
                      </a:pPr>
                      <a:r>
                        <a:rPr lang="en-US" sz="2400" b="0">
                          <a:latin typeface="黑体" panose="02010609060101010101" charset="-122"/>
                          <a:ea typeface="黑体" panose="02010609060101010101" charset="-122"/>
                          <a:cs typeface="黑体" panose="02010609060101010101" charset="-122"/>
                        </a:rPr>
                        <a:t>医院分类</a:t>
                      </a:r>
                      <a:endParaRPr lang="en-US" altLang="en-US" sz="2400" b="0">
                        <a:latin typeface="黑体" panose="02010609060101010101" charset="-122"/>
                        <a:ea typeface="黑体" panose="02010609060101010101" charset="-122"/>
                        <a:cs typeface="黑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黑体" panose="02010609060101010101" charset="-122"/>
                          <a:ea typeface="黑体" panose="02010609060101010101" charset="-122"/>
                          <a:cs typeface="黑体" panose="02010609060101010101" charset="-122"/>
                        </a:rPr>
                        <a:t>A</a:t>
                      </a:r>
                      <a:endParaRPr lang="en-US" altLang="en-US" sz="2400" b="0">
                        <a:latin typeface="黑体" panose="02010609060101010101" charset="-122"/>
                        <a:ea typeface="黑体" panose="02010609060101010101" charset="-122"/>
                        <a:cs typeface="黑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黑体" panose="02010609060101010101" charset="-122"/>
                          <a:ea typeface="黑体" panose="02010609060101010101" charset="-122"/>
                          <a:cs typeface="黑体" panose="02010609060101010101" charset="-122"/>
                        </a:rPr>
                        <a:t>B</a:t>
                      </a:r>
                      <a:endParaRPr lang="en-US" altLang="en-US" sz="2400" b="0">
                        <a:latin typeface="黑体" panose="02010609060101010101" charset="-122"/>
                        <a:ea typeface="黑体" panose="02010609060101010101" charset="-122"/>
                        <a:cs typeface="黑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黑体" panose="02010609060101010101" charset="-122"/>
                          <a:ea typeface="黑体" panose="02010609060101010101" charset="-122"/>
                          <a:cs typeface="黑体" panose="02010609060101010101" charset="-122"/>
                        </a:rPr>
                        <a:t>C</a:t>
                      </a:r>
                      <a:endParaRPr lang="en-US" altLang="en-US" sz="2400" b="0">
                        <a:latin typeface="黑体" panose="02010609060101010101" charset="-122"/>
                        <a:ea typeface="黑体" panose="02010609060101010101" charset="-122"/>
                        <a:cs typeface="黑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黑体" panose="02010609060101010101" charset="-122"/>
                          <a:ea typeface="黑体" panose="02010609060101010101" charset="-122"/>
                          <a:cs typeface="黑体" panose="02010609060101010101" charset="-122"/>
                        </a:rPr>
                        <a:t>总计</a:t>
                      </a:r>
                      <a:endParaRPr lang="en-US" altLang="en-US" sz="2400" b="0">
                        <a:latin typeface="黑体" panose="02010609060101010101" charset="-122"/>
                        <a:ea typeface="黑体" panose="02010609060101010101" charset="-122"/>
                        <a:cs typeface="黑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45440">
                <a:tc>
                  <a:txBody>
                    <a:bodyPr/>
                    <a:p>
                      <a:pPr indent="0" algn="ctr">
                        <a:buNone/>
                      </a:pPr>
                      <a:r>
                        <a:rPr lang="en-US" sz="2400" b="0">
                          <a:latin typeface="黑体" panose="02010609060101010101" charset="-122"/>
                          <a:ea typeface="黑体" panose="02010609060101010101" charset="-122"/>
                          <a:cs typeface="黑体" panose="02010609060101010101" charset="-122"/>
                        </a:rPr>
                        <a:t>妇产（117）</a:t>
                      </a:r>
                      <a:endParaRPr lang="en-US" altLang="en-US" sz="2400" b="0">
                        <a:latin typeface="黑体" panose="02010609060101010101" charset="-122"/>
                        <a:ea typeface="黑体" panose="02010609060101010101" charset="-122"/>
                        <a:cs typeface="黑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 </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1</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1</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2</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71475">
                <a:tc>
                  <a:txBody>
                    <a:bodyPr/>
                    <a:p>
                      <a:pPr indent="0" algn="ctr">
                        <a:buNone/>
                      </a:pPr>
                      <a:r>
                        <a:rPr lang="en-US" sz="2400" b="0">
                          <a:latin typeface="黑体" panose="02010609060101010101" charset="-122"/>
                          <a:ea typeface="黑体" panose="02010609060101010101" charset="-122"/>
                          <a:cs typeface="黑体" panose="02010609060101010101" charset="-122"/>
                        </a:rPr>
                        <a:t>精神（102）</a:t>
                      </a:r>
                      <a:endParaRPr lang="en-US" altLang="en-US" sz="2400" b="0">
                        <a:latin typeface="黑体" panose="02010609060101010101" charset="-122"/>
                        <a:ea typeface="黑体" panose="02010609060101010101" charset="-122"/>
                        <a:cs typeface="黑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1</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4</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 </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 </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86080">
                <a:tc>
                  <a:txBody>
                    <a:bodyPr/>
                    <a:p>
                      <a:pPr indent="0" algn="ctr">
                        <a:buNone/>
                      </a:pPr>
                      <a:r>
                        <a:rPr lang="en-US" sz="2400" b="0">
                          <a:latin typeface="黑体" panose="02010609060101010101" charset="-122"/>
                          <a:ea typeface="黑体" panose="02010609060101010101" charset="-122"/>
                          <a:cs typeface="黑体" panose="02010609060101010101" charset="-122"/>
                        </a:rPr>
                        <a:t>口腔（41）</a:t>
                      </a:r>
                      <a:endParaRPr lang="en-US" altLang="en-US" sz="2400" b="0">
                        <a:latin typeface="黑体" panose="02010609060101010101" charset="-122"/>
                        <a:ea typeface="黑体" panose="02010609060101010101" charset="-122"/>
                        <a:cs typeface="黑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 </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 </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1</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1</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85445">
                <a:tc>
                  <a:txBody>
                    <a:bodyPr/>
                    <a:p>
                      <a:pPr indent="0" algn="ctr">
                        <a:buNone/>
                      </a:pPr>
                      <a:r>
                        <a:rPr lang="en-US" sz="2400" b="0">
                          <a:latin typeface="黑体" panose="02010609060101010101" charset="-122"/>
                          <a:ea typeface="黑体" panose="02010609060101010101" charset="-122"/>
                          <a:cs typeface="黑体" panose="02010609060101010101" charset="-122"/>
                        </a:rPr>
                        <a:t>肿瘤（47）</a:t>
                      </a:r>
                      <a:endParaRPr lang="en-US" altLang="en-US" sz="2400" b="0">
                        <a:latin typeface="黑体" panose="02010609060101010101" charset="-122"/>
                        <a:ea typeface="黑体" panose="02010609060101010101" charset="-122"/>
                        <a:cs typeface="黑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 </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1</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2</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3</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72110">
                <a:tc>
                  <a:txBody>
                    <a:bodyPr/>
                    <a:p>
                      <a:pPr indent="0" algn="ctr">
                        <a:buNone/>
                      </a:pPr>
                      <a:r>
                        <a:rPr lang="en-US" sz="2400" b="0">
                          <a:latin typeface="黑体" panose="02010609060101010101" charset="-122"/>
                          <a:ea typeface="黑体" panose="02010609060101010101" charset="-122"/>
                          <a:cs typeface="黑体" panose="02010609060101010101" charset="-122"/>
                        </a:rPr>
                        <a:t>其他专科手术组（112）</a:t>
                      </a:r>
                      <a:endParaRPr lang="en-US" altLang="en-US" sz="2400" b="0">
                        <a:latin typeface="黑体" panose="02010609060101010101" charset="-122"/>
                        <a:ea typeface="黑体" panose="02010609060101010101" charset="-122"/>
                        <a:cs typeface="黑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1</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2</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4</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7</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71475">
                <a:tc>
                  <a:txBody>
                    <a:bodyPr/>
                    <a:p>
                      <a:pPr indent="0" algn="ctr">
                        <a:buNone/>
                      </a:pPr>
                      <a:r>
                        <a:rPr lang="en-US" sz="2400" b="0">
                          <a:latin typeface="黑体" panose="02010609060101010101" charset="-122"/>
                          <a:ea typeface="黑体" panose="02010609060101010101" charset="-122"/>
                          <a:cs typeface="黑体" panose="02010609060101010101" charset="-122"/>
                        </a:rPr>
                        <a:t>其他专科无手术组（37）</a:t>
                      </a:r>
                      <a:endParaRPr lang="en-US" altLang="en-US" sz="2400" b="0">
                        <a:latin typeface="黑体" panose="02010609060101010101" charset="-122"/>
                        <a:ea typeface="黑体" panose="02010609060101010101" charset="-122"/>
                        <a:cs typeface="黑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 </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1</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 </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1</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85445">
                <a:tc>
                  <a:txBody>
                    <a:bodyPr/>
                    <a:p>
                      <a:pPr indent="0" algn="ctr">
                        <a:buNone/>
                      </a:pPr>
                      <a:r>
                        <a:rPr lang="en-US" sz="2400" b="0">
                          <a:latin typeface="黑体" panose="02010609060101010101" charset="-122"/>
                          <a:ea typeface="黑体" panose="02010609060101010101" charset="-122"/>
                          <a:cs typeface="黑体" panose="02010609060101010101" charset="-122"/>
                        </a:rPr>
                        <a:t>无年报组（211）</a:t>
                      </a:r>
                      <a:endParaRPr lang="en-US" altLang="en-US" sz="2400" b="0">
                        <a:latin typeface="黑体" panose="02010609060101010101" charset="-122"/>
                        <a:ea typeface="黑体" panose="02010609060101010101" charset="-122"/>
                        <a:cs typeface="黑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 </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2</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 </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2</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72745">
                <a:tc>
                  <a:txBody>
                    <a:bodyPr/>
                    <a:p>
                      <a:pPr indent="0" algn="ctr">
                        <a:buNone/>
                      </a:pPr>
                      <a:r>
                        <a:rPr lang="en-US" sz="2400" b="0">
                          <a:latin typeface="黑体" panose="02010609060101010101" charset="-122"/>
                          <a:ea typeface="黑体" panose="02010609060101010101" charset="-122"/>
                          <a:cs typeface="黑体" panose="02010609060101010101" charset="-122"/>
                        </a:rPr>
                        <a:t>合计</a:t>
                      </a:r>
                      <a:endParaRPr lang="en-US" altLang="en-US" sz="2400" b="0">
                        <a:latin typeface="黑体" panose="02010609060101010101" charset="-122"/>
                        <a:ea typeface="黑体" panose="02010609060101010101" charset="-122"/>
                        <a:cs typeface="黑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2</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11</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8</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0">
                          <a:latin typeface="仿宋_GB2312" panose="02010609030101010101" charset="-122"/>
                          <a:ea typeface="仿宋_GB2312" panose="02010609030101010101" charset="-122"/>
                          <a:cs typeface="仿宋_GB2312" panose="02010609030101010101" charset="-122"/>
                        </a:rPr>
                        <a:t>21</a:t>
                      </a:r>
                      <a:endParaRPr lang="en-US" altLang="en-US" sz="2400" b="0">
                        <a:latin typeface="仿宋_GB2312" panose="02010609030101010101" charset="-122"/>
                        <a:ea typeface="仿宋_GB2312" panose="02010609030101010101" charset="-122"/>
                        <a:cs typeface="仿宋_GB2312" panose="02010609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250" advTm="3000"/>
    </mc:Choice>
    <mc:Fallback>
      <p:transition spd="slow" advTm="3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 name="组合 1"/>
          <p:cNvGrpSpPr/>
          <p:nvPr/>
        </p:nvGrpSpPr>
        <p:grpSpPr>
          <a:xfrm>
            <a:off x="-10001" y="2377631"/>
            <a:ext cx="12830270" cy="2343626"/>
            <a:chOff x="163941" y="171177"/>
            <a:chExt cx="3809937" cy="683374"/>
          </a:xfrm>
        </p:grpSpPr>
        <p:sp>
          <p:nvSpPr>
            <p:cNvPr id="4" name="等腰三角形 3"/>
            <p:cNvSpPr/>
            <p:nvPr/>
          </p:nvSpPr>
          <p:spPr>
            <a:xfrm>
              <a:off x="846577" y="171177"/>
              <a:ext cx="355284" cy="356514"/>
            </a:xfrm>
            <a:prstGeom prst="triangle">
              <a:avLst/>
            </a:prstGeom>
            <a:solidFill>
              <a:srgbClr val="5B9BD5">
                <a:lumMod val="75000"/>
              </a:srgbClr>
            </a:solidFill>
            <a:ln>
              <a:noFill/>
            </a:ln>
          </p:spPr>
          <p:style>
            <a:lnRef idx="2">
              <a:srgbClr val="5B9BD5">
                <a:shade val="50000"/>
              </a:srgbClr>
            </a:lnRef>
            <a:fillRef idx="1">
              <a:srgbClr val="5B9BD5"/>
            </a:fillRef>
            <a:effectRef idx="0">
              <a:srgbClr val="5B9BD5"/>
            </a:effectRef>
            <a:fontRef idx="minor">
              <a:sysClr val="window" lastClr="FFFFFF"/>
            </a:fontRef>
          </p:style>
          <p:txBody>
            <a:bodyPr lIns="101246" tIns="50623" rIns="101246" bIns="50623" rtlCol="0" anchor="ctr"/>
            <a:p>
              <a:pPr algn="ctr"/>
              <a:endParaRPr lang="zh-CN" altLang="en-US" sz="2205">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endParaRPr>
            </a:p>
          </p:txBody>
        </p:sp>
        <p:sp>
          <p:nvSpPr>
            <p:cNvPr id="5" name="等腰三角形 4"/>
            <p:cNvSpPr/>
            <p:nvPr/>
          </p:nvSpPr>
          <p:spPr>
            <a:xfrm flipV="1">
              <a:off x="192412" y="497991"/>
              <a:ext cx="366114" cy="356560"/>
            </a:xfrm>
            <a:prstGeom prst="triangle">
              <a:avLst/>
            </a:prstGeom>
            <a:solidFill>
              <a:srgbClr val="5B9BD5">
                <a:lumMod val="75000"/>
              </a:srgbClr>
            </a:solidFill>
            <a:ln>
              <a:noFill/>
            </a:ln>
          </p:spPr>
          <p:style>
            <a:lnRef idx="2">
              <a:srgbClr val="5B9BD5">
                <a:shade val="50000"/>
              </a:srgbClr>
            </a:lnRef>
            <a:fillRef idx="1">
              <a:srgbClr val="5B9BD5"/>
            </a:fillRef>
            <a:effectRef idx="0">
              <a:srgbClr val="5B9BD5"/>
            </a:effectRef>
            <a:fontRef idx="minor">
              <a:sysClr val="window" lastClr="FFFFFF"/>
            </a:fontRef>
          </p:style>
          <p:txBody>
            <a:bodyPr lIns="101246" tIns="50623" rIns="101246" bIns="50623" rtlCol="0" anchor="ctr"/>
            <a:p>
              <a:pPr algn="ctr"/>
              <a:endParaRPr lang="zh-CN" altLang="en-US" sz="2205">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endParaRPr>
            </a:p>
          </p:txBody>
        </p:sp>
        <p:sp>
          <p:nvSpPr>
            <p:cNvPr id="6" name="矩形 5"/>
            <p:cNvSpPr/>
            <p:nvPr/>
          </p:nvSpPr>
          <p:spPr>
            <a:xfrm>
              <a:off x="163941" y="278300"/>
              <a:ext cx="3809937" cy="435687"/>
            </a:xfrm>
            <a:prstGeom prst="rect">
              <a:avLst/>
            </a:prstGeom>
            <a:solidFill>
              <a:srgbClr val="5B9BD5">
                <a:lumMod val="50000"/>
              </a:srgbClr>
            </a:solidFill>
            <a:ln>
              <a:noFill/>
            </a:ln>
          </p:spPr>
          <p:style>
            <a:lnRef idx="2">
              <a:srgbClr val="5B9BD5">
                <a:shade val="50000"/>
              </a:srgbClr>
            </a:lnRef>
            <a:fillRef idx="1">
              <a:srgbClr val="5B9BD5"/>
            </a:fillRef>
            <a:effectRef idx="0">
              <a:srgbClr val="5B9BD5"/>
            </a:effectRef>
            <a:fontRef idx="minor">
              <a:sysClr val="window" lastClr="FFFFFF"/>
            </a:fontRef>
          </p:style>
          <p:txBody>
            <a:bodyPr lIns="101246" tIns="50623" rIns="101246" bIns="50623" rtlCol="0" anchor="ctr"/>
            <a:p>
              <a:pPr algn="ctr"/>
              <a:endParaRPr lang="zh-CN" altLang="en-US" sz="2205">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endParaRPr>
            </a:p>
          </p:txBody>
        </p:sp>
        <p:sp>
          <p:nvSpPr>
            <p:cNvPr id="9" name="平行四边形 8"/>
            <p:cNvSpPr/>
            <p:nvPr/>
          </p:nvSpPr>
          <p:spPr>
            <a:xfrm>
              <a:off x="374740" y="171177"/>
              <a:ext cx="649734" cy="683374"/>
            </a:xfrm>
            <a:prstGeom prst="parallelogram">
              <a:avLst>
                <a:gd name="adj" fmla="val 48207"/>
              </a:avLst>
            </a:prstGeom>
            <a:solidFill>
              <a:srgbClr val="5B9BD5">
                <a:lumMod val="75000"/>
              </a:srgbClr>
            </a:solidFill>
            <a:ln>
              <a:noFill/>
            </a:ln>
          </p:spPr>
          <p:style>
            <a:lnRef idx="2">
              <a:srgbClr val="5B9BD5">
                <a:shade val="50000"/>
              </a:srgbClr>
            </a:lnRef>
            <a:fillRef idx="1">
              <a:srgbClr val="5B9BD5"/>
            </a:fillRef>
            <a:effectRef idx="0">
              <a:srgbClr val="5B9BD5"/>
            </a:effectRef>
            <a:fontRef idx="minor">
              <a:sysClr val="window" lastClr="FFFFFF"/>
            </a:fontRef>
          </p:style>
          <p:txBody>
            <a:bodyPr lIns="101246" tIns="50623" rIns="101246" bIns="50623" rtlCol="0" anchor="ctr"/>
            <a:p>
              <a:pPr algn="ctr"/>
              <a:endParaRPr lang="zh-CN" altLang="en-US" sz="2205">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endParaRPr>
            </a:p>
          </p:txBody>
        </p:sp>
        <p:sp>
          <p:nvSpPr>
            <p:cNvPr id="10" name="文本框 6"/>
            <p:cNvSpPr txBox="1"/>
            <p:nvPr/>
          </p:nvSpPr>
          <p:spPr>
            <a:xfrm>
              <a:off x="421892" y="369138"/>
              <a:ext cx="569115" cy="254223"/>
            </a:xfrm>
            <a:prstGeom prst="rect">
              <a:avLst/>
            </a:prstGeom>
            <a:noFill/>
          </p:spPr>
          <p:txBody>
            <a:bodyPr wrap="square" lIns="0" tIns="0" rIns="0" bIns="0" rtlCol="0">
              <a:spAutoFit/>
            </a:bodyPr>
            <a:p>
              <a:pPr algn="ctr"/>
              <a:r>
                <a:rPr lang="zh-CN" altLang="en-US" sz="5670" b="1" dirty="0">
                  <a:solidFill>
                    <a:sysClr val="window" lastClr="FFFFFF"/>
                  </a:solidFill>
                  <a:latin typeface="微软雅黑" panose="020B0503020204020204" pitchFamily="34" charset="-122"/>
                  <a:ea typeface="微软雅黑" panose="020B0503020204020204" pitchFamily="34" charset="-122"/>
                  <a:cs typeface="宋体" panose="02010600030101010101" pitchFamily="2" charset="-122"/>
                  <a:sym typeface="Arial" panose="020B0604020202020204" pitchFamily="34" charset="0"/>
                </a:rPr>
                <a:t>一</a:t>
              </a:r>
              <a:endParaRPr lang="zh-CN" altLang="en-US" sz="5670" b="1" dirty="0">
                <a:solidFill>
                  <a:sysClr val="window" lastClr="FFFFFF"/>
                </a:solidFill>
                <a:latin typeface="微软雅黑" panose="020B0503020204020204" pitchFamily="34" charset="-122"/>
                <a:ea typeface="微软雅黑" panose="020B0503020204020204" pitchFamily="34" charset="-122"/>
                <a:cs typeface="宋体" panose="02010600030101010101" pitchFamily="2" charset="-122"/>
                <a:sym typeface="Arial" panose="020B0604020202020204" pitchFamily="34" charset="0"/>
              </a:endParaRPr>
            </a:p>
          </p:txBody>
        </p:sp>
      </p:grpSp>
      <p:sp>
        <p:nvSpPr>
          <p:cNvPr id="11" name="文本框 10"/>
          <p:cNvSpPr txBox="1"/>
          <p:nvPr/>
        </p:nvSpPr>
        <p:spPr>
          <a:xfrm>
            <a:off x="2522220" y="3098165"/>
            <a:ext cx="10055225" cy="829945"/>
          </a:xfrm>
          <a:prstGeom prst="rect">
            <a:avLst/>
          </a:prstGeom>
          <a:noFill/>
          <a:ln w="9525">
            <a:noFill/>
          </a:ln>
        </p:spPr>
        <p:txBody>
          <a:bodyPr wrap="square">
            <a:spAutoFit/>
          </a:bodyPr>
          <a:p>
            <a:pPr indent="0" algn="ctr" fontAlgn="auto"/>
            <a:r>
              <a:rPr lang="zh-CN" altLang="en-US" sz="4800" b="1" spc="200" dirty="0">
                <a:solidFill>
                  <a:schemeClr val="bg1"/>
                </a:solidFill>
                <a:uFillTx/>
                <a:latin typeface="微软雅黑" panose="020B0503020204020204" pitchFamily="34" charset="-122"/>
                <a:ea typeface="微软雅黑" panose="020B0503020204020204" pitchFamily="34" charset="-122"/>
                <a:cs typeface="微软雅黑" panose="020B0503020204020204" pitchFamily="34" charset="-122"/>
                <a:sym typeface="+mn-lt"/>
              </a:rPr>
              <a:t>持续做好常态化疫情防控</a:t>
            </a:r>
            <a:endParaRPr lang="zh-CN" altLang="en-US" sz="4800" b="1" spc="200" dirty="0">
              <a:solidFill>
                <a:schemeClr val="bg1"/>
              </a:solidFill>
              <a:uFillTx/>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Tree>
    <p:custDataLst>
      <p:tags r:id="rId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a:xfrm>
            <a:off x="1288415" y="250825"/>
            <a:ext cx="10086340" cy="531495"/>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buClrTx/>
              <a:buSzTx/>
              <a:buFontTx/>
            </a:pPr>
            <a:r>
              <a:rPr lang="zh-CN" altLang="en-US" sz="3600" b="1" spc="200"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lt"/>
              </a:rPr>
              <a:t>公立医院绩效考核</a:t>
            </a:r>
            <a:endParaRPr lang="zh-CN" altLang="en-US" sz="3600" b="1" dirty="0">
              <a:solidFill>
                <a:schemeClr val="tx1">
                  <a:lumMod val="75000"/>
                  <a:lumOff val="25000"/>
                </a:schemeClr>
              </a:solidFill>
              <a:latin typeface="+mn-lt"/>
              <a:ea typeface="+mn-ea"/>
              <a:cs typeface="+mn-ea"/>
              <a:sym typeface="+mn-ea"/>
            </a:endParaRPr>
          </a:p>
        </p:txBody>
      </p:sp>
      <p:sp>
        <p:nvSpPr>
          <p:cNvPr id="100" name="文本框 99"/>
          <p:cNvSpPr txBox="1"/>
          <p:nvPr/>
        </p:nvSpPr>
        <p:spPr>
          <a:xfrm>
            <a:off x="638810" y="1089025"/>
            <a:ext cx="4823460" cy="510185"/>
          </a:xfrm>
          <a:prstGeom prst="roundRect">
            <a:avLst/>
          </a:prstGeom>
          <a:solidFill>
            <a:srgbClr val="1F4E79"/>
          </a:solidFill>
          <a:ln w="9525">
            <a:noFill/>
          </a:ln>
          <a:effectLst>
            <a:outerShdw blurRad="63500" sx="102000" sy="102000" algn="ctr" rotWithShape="0">
              <a:prstClr val="black">
                <a:alpha val="40000"/>
              </a:prstClr>
            </a:outerShdw>
          </a:effectLst>
        </p:spPr>
        <p:txBody>
          <a:bodyPr wrap="square">
            <a:spAutoFit/>
          </a:bodyPr>
          <a:p>
            <a:pPr indent="0" algn="ctr">
              <a:buFont typeface="Wingdings" panose="05000000000000000000" charset="0"/>
              <a:buNone/>
            </a:pPr>
            <a:r>
              <a:rPr lang="zh-CN" altLang="en-US" sz="2400" b="1" dirty="0" smtClean="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从</a:t>
            </a:r>
            <a:r>
              <a:rPr lang="en-US" altLang="zh-CN" sz="2400" b="1" dirty="0" smtClean="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2019</a:t>
            </a:r>
            <a:r>
              <a:rPr lang="zh-CN" altLang="en-US" sz="2400" b="1" dirty="0" smtClean="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年绩效考核情况来看</a:t>
            </a:r>
            <a:endParaRPr lang="zh-CN" altLang="en-US" sz="2400" b="1" spc="150" dirty="0" smtClean="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5" name="文本框 4"/>
          <p:cNvSpPr txBox="1"/>
          <p:nvPr/>
        </p:nvSpPr>
        <p:spPr>
          <a:xfrm>
            <a:off x="1415415" y="1821180"/>
            <a:ext cx="9752330" cy="521970"/>
          </a:xfrm>
          <a:prstGeom prst="rect">
            <a:avLst/>
          </a:prstGeom>
          <a:noFill/>
        </p:spPr>
        <p:txBody>
          <a:bodyPr wrap="square" rtlCol="0" anchor="t">
            <a:spAutoFit/>
          </a:bodyPr>
          <a:p>
            <a:pPr algn="ctr"/>
            <a:r>
              <a:rPr lang="zh-CN" altLang="en-US" sz="2800"/>
              <a:t>自治区三级公立医院绩效国家监测考核得分情况分析</a:t>
            </a:r>
            <a:endParaRPr lang="zh-CN" altLang="en-US" sz="2800"/>
          </a:p>
        </p:txBody>
      </p:sp>
      <p:graphicFrame>
        <p:nvGraphicFramePr>
          <p:cNvPr id="7" name="表格 6"/>
          <p:cNvGraphicFramePr/>
          <p:nvPr>
            <p:custDataLst>
              <p:tags r:id="rId1"/>
            </p:custDataLst>
          </p:nvPr>
        </p:nvGraphicFramePr>
        <p:xfrm>
          <a:off x="908050" y="2586990"/>
          <a:ext cx="10923905" cy="2529205"/>
        </p:xfrm>
        <a:graphic>
          <a:graphicData uri="http://schemas.openxmlformats.org/drawingml/2006/table">
            <a:tbl>
              <a:tblPr firstRow="1" bandRow="1">
                <a:tableStyleId>{5C22544A-7EE6-4342-B048-85BDC9FD1C3A}</a:tableStyleId>
              </a:tblPr>
              <a:tblGrid>
                <a:gridCol w="1913890"/>
                <a:gridCol w="3269615"/>
                <a:gridCol w="1913255"/>
                <a:gridCol w="1913255"/>
                <a:gridCol w="1913890"/>
              </a:tblGrid>
              <a:tr h="599440">
                <a:tc>
                  <a:txBody>
                    <a:bodyPr/>
                    <a:p>
                      <a:pPr indent="0" algn="ctr">
                        <a:buNone/>
                      </a:pPr>
                      <a:r>
                        <a:rPr lang="zh-CN" sz="2600" b="0">
                          <a:solidFill>
                            <a:srgbClr val="000000"/>
                          </a:solidFill>
                          <a:latin typeface="Arial" panose="020B0604020202020204" pitchFamily="34" charset="0"/>
                          <a:ea typeface="黑体" panose="02010609060101010101" charset="-122"/>
                        </a:rPr>
                        <a:t>指标数量</a:t>
                      </a:r>
                      <a:endParaRPr lang="en-US" altLang="en-US" sz="2600" b="0">
                        <a:solidFill>
                          <a:srgbClr val="000000"/>
                        </a:solidFill>
                        <a:latin typeface="黑体" panose="02010609060101010101" charset="-122"/>
                      </a:endParaRPr>
                    </a:p>
                  </a:txBody>
                  <a:tcPr marL="12700" marR="12700" marT="12700"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2600" b="0">
                          <a:solidFill>
                            <a:srgbClr val="000000"/>
                          </a:solidFill>
                          <a:latin typeface="Arial" panose="020B0604020202020204" pitchFamily="34" charset="0"/>
                          <a:ea typeface="黑体" panose="02010609060101010101" charset="-122"/>
                        </a:rPr>
                        <a:t>各项指标得分率</a:t>
                      </a:r>
                      <a:endParaRPr lang="en-US" altLang="en-US" sz="2600" b="0">
                        <a:solidFill>
                          <a:srgbClr val="000000"/>
                        </a:solidFill>
                        <a:latin typeface="黑体" panose="02010609060101010101" charset="-122"/>
                      </a:endParaRPr>
                    </a:p>
                  </a:txBody>
                  <a:tcPr marL="12700" marR="12700" marT="12700" vert="horz" anchor="ctr">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2600" b="0">
                          <a:solidFill>
                            <a:srgbClr val="000000"/>
                          </a:solidFill>
                          <a:latin typeface="Arial" panose="020B0604020202020204" pitchFamily="34" charset="0"/>
                          <a:ea typeface="黑体" panose="02010609060101010101" charset="-122"/>
                        </a:rPr>
                        <a:t>总计分数</a:t>
                      </a:r>
                      <a:endParaRPr lang="en-US" altLang="en-US" sz="2600" b="0">
                        <a:solidFill>
                          <a:srgbClr val="000000"/>
                        </a:solidFill>
                        <a:latin typeface="黑体" panose="02010609060101010101"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2600" b="0">
                          <a:solidFill>
                            <a:srgbClr val="000000"/>
                          </a:solidFill>
                          <a:latin typeface="Arial" panose="020B0604020202020204" pitchFamily="34" charset="0"/>
                          <a:ea typeface="黑体" panose="02010609060101010101" charset="-122"/>
                        </a:rPr>
                        <a:t>总计分值</a:t>
                      </a:r>
                      <a:endParaRPr lang="en-US" altLang="en-US" sz="2600" b="0">
                        <a:solidFill>
                          <a:srgbClr val="000000"/>
                        </a:solidFill>
                        <a:latin typeface="黑体" panose="02010609060101010101"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2600" b="0">
                          <a:solidFill>
                            <a:srgbClr val="000000"/>
                          </a:solidFill>
                          <a:latin typeface="Arial" panose="020B0604020202020204" pitchFamily="34" charset="0"/>
                          <a:ea typeface="黑体" panose="02010609060101010101" charset="-122"/>
                        </a:rPr>
                        <a:t>总得分率</a:t>
                      </a:r>
                      <a:endParaRPr lang="en-US" altLang="en-US" sz="2600" b="0">
                        <a:solidFill>
                          <a:srgbClr val="000000"/>
                        </a:solidFill>
                        <a:latin typeface="黑体" panose="02010609060101010101" charset="-122"/>
                      </a:endParaRPr>
                    </a:p>
                  </a:txBody>
                  <a:tcPr marL="12700" marR="12700" marT="12700" vert="horz" anchor="ctr">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88950">
                <a:tc>
                  <a:txBody>
                    <a:bodyPr/>
                    <a:p>
                      <a:pPr indent="0" algn="ctr">
                        <a:buNone/>
                      </a:pPr>
                      <a:r>
                        <a:rPr lang="en-US" sz="2600" b="0">
                          <a:solidFill>
                            <a:srgbClr val="000000"/>
                          </a:solidFill>
                          <a:latin typeface="宋体" panose="02010600030101010101" pitchFamily="2" charset="-122"/>
                        </a:rPr>
                        <a:t>15</a:t>
                      </a:r>
                      <a:endParaRPr lang="en-US" altLang="en-US" sz="2600" b="0">
                        <a:solidFill>
                          <a:srgbClr val="000000"/>
                        </a:solidFill>
                        <a:latin typeface="宋体" panose="02010600030101010101" pitchFamily="2" charset="-122"/>
                      </a:endParaRPr>
                    </a:p>
                  </a:txBody>
                  <a:tcPr marL="12700" marR="12700" marT="12700"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2600" b="0">
                          <a:solidFill>
                            <a:srgbClr val="000000"/>
                          </a:solidFill>
                          <a:latin typeface="Arial" panose="020B0604020202020204" pitchFamily="34" charset="0"/>
                          <a:ea typeface="宋体" panose="02010600030101010101" pitchFamily="2" charset="-122"/>
                        </a:rPr>
                        <a:t>80%以上</a:t>
                      </a:r>
                      <a:endParaRPr lang="en-US" altLang="en-US" sz="2600" b="0">
                        <a:solidFill>
                          <a:srgbClr val="000000"/>
                        </a:solidFill>
                        <a:latin typeface="宋体" panose="02010600030101010101" pitchFamily="2" charset="-122"/>
                      </a:endParaRPr>
                    </a:p>
                  </a:txBody>
                  <a:tcPr marL="12700" marR="12700" marT="12700" vert="horz" anchor="ctr">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600" b="0">
                          <a:solidFill>
                            <a:srgbClr val="000000"/>
                          </a:solidFill>
                          <a:latin typeface="宋体" panose="02010600030101010101" pitchFamily="2" charset="-122"/>
                        </a:rPr>
                        <a:t>417</a:t>
                      </a:r>
                      <a:endParaRPr lang="en-US" altLang="en-US" sz="26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600" b="0">
                          <a:solidFill>
                            <a:srgbClr val="000000"/>
                          </a:solidFill>
                          <a:latin typeface="宋体" panose="02010600030101010101" pitchFamily="2" charset="-122"/>
                        </a:rPr>
                        <a:t>460</a:t>
                      </a:r>
                      <a:endParaRPr lang="en-US" altLang="en-US" sz="26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600" b="0">
                          <a:solidFill>
                            <a:srgbClr val="000000"/>
                          </a:solidFill>
                          <a:latin typeface="宋体" panose="02010600030101010101" pitchFamily="2" charset="-122"/>
                        </a:rPr>
                        <a:t>90.60%</a:t>
                      </a:r>
                      <a:endParaRPr lang="en-US" altLang="en-US" sz="26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88950">
                <a:tc>
                  <a:txBody>
                    <a:bodyPr/>
                    <a:p>
                      <a:pPr indent="0" algn="ctr">
                        <a:buNone/>
                      </a:pPr>
                      <a:r>
                        <a:rPr lang="en-US" sz="2600" b="0">
                          <a:solidFill>
                            <a:srgbClr val="000000"/>
                          </a:solidFill>
                          <a:latin typeface="宋体" panose="02010600030101010101" pitchFamily="2" charset="-122"/>
                        </a:rPr>
                        <a:t>4</a:t>
                      </a:r>
                      <a:endParaRPr lang="en-US" altLang="en-US" sz="2600" b="0">
                        <a:solidFill>
                          <a:srgbClr val="000000"/>
                        </a:solidFill>
                        <a:latin typeface="宋体" panose="02010600030101010101" pitchFamily="2" charset="-122"/>
                      </a:endParaRPr>
                    </a:p>
                  </a:txBody>
                  <a:tcPr marL="12700" marR="12700" marT="12700"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600" b="0">
                          <a:solidFill>
                            <a:srgbClr val="000000"/>
                          </a:solidFill>
                          <a:latin typeface="宋体" panose="02010600030101010101" pitchFamily="2" charset="-122"/>
                        </a:rPr>
                        <a:t>60-70%</a:t>
                      </a:r>
                      <a:endParaRPr lang="en-US" altLang="en-US" sz="2600" b="0">
                        <a:solidFill>
                          <a:srgbClr val="000000"/>
                        </a:solidFill>
                        <a:latin typeface="宋体" panose="02010600030101010101" pitchFamily="2" charset="-122"/>
                      </a:endParaRPr>
                    </a:p>
                  </a:txBody>
                  <a:tcPr marL="12700" marR="12700" marT="12700" vert="horz" anchor="ctr">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600" b="0">
                          <a:solidFill>
                            <a:srgbClr val="000000"/>
                          </a:solidFill>
                          <a:latin typeface="宋体" panose="02010600030101010101" pitchFamily="2" charset="-122"/>
                        </a:rPr>
                        <a:t>71</a:t>
                      </a:r>
                      <a:endParaRPr lang="en-US" altLang="en-US" sz="26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600" b="0">
                          <a:solidFill>
                            <a:srgbClr val="000000"/>
                          </a:solidFill>
                          <a:latin typeface="宋体" panose="02010600030101010101" pitchFamily="2" charset="-122"/>
                        </a:rPr>
                        <a:t>110</a:t>
                      </a:r>
                      <a:endParaRPr lang="en-US" altLang="en-US" sz="26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600" b="0">
                          <a:solidFill>
                            <a:srgbClr val="000000"/>
                          </a:solidFill>
                          <a:latin typeface="宋体" panose="02010600030101010101" pitchFamily="2" charset="-122"/>
                        </a:rPr>
                        <a:t>64.50%</a:t>
                      </a:r>
                      <a:endParaRPr lang="en-US" altLang="en-US" sz="26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88950">
                <a:tc>
                  <a:txBody>
                    <a:bodyPr/>
                    <a:p>
                      <a:pPr indent="0" algn="ctr">
                        <a:buNone/>
                      </a:pPr>
                      <a:r>
                        <a:rPr lang="en-US" sz="2600" b="0">
                          <a:solidFill>
                            <a:srgbClr val="000000"/>
                          </a:solidFill>
                          <a:latin typeface="宋体" panose="02010600030101010101" pitchFamily="2" charset="-122"/>
                        </a:rPr>
                        <a:t>7</a:t>
                      </a:r>
                      <a:endParaRPr lang="en-US" altLang="en-US" sz="2600" b="0">
                        <a:solidFill>
                          <a:srgbClr val="000000"/>
                        </a:solidFill>
                        <a:latin typeface="宋体" panose="02010600030101010101" pitchFamily="2" charset="-122"/>
                      </a:endParaRPr>
                    </a:p>
                  </a:txBody>
                  <a:tcPr marL="12700" marR="12700" marT="12700"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2600" b="0">
                          <a:solidFill>
                            <a:srgbClr val="000000"/>
                          </a:solidFill>
                          <a:latin typeface="Arial" panose="020B0604020202020204" pitchFamily="34" charset="0"/>
                          <a:ea typeface="宋体" panose="02010600030101010101" pitchFamily="2" charset="-122"/>
                        </a:rPr>
                        <a:t>60%以下</a:t>
                      </a:r>
                      <a:endParaRPr lang="en-US" altLang="en-US" sz="2600" b="0">
                        <a:solidFill>
                          <a:srgbClr val="000000"/>
                        </a:solidFill>
                        <a:latin typeface="宋体" panose="02010600030101010101" pitchFamily="2" charset="-122"/>
                      </a:endParaRPr>
                    </a:p>
                  </a:txBody>
                  <a:tcPr marL="12700" marR="12700" marT="12700" vert="horz" anchor="ctr">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600" b="0">
                          <a:solidFill>
                            <a:srgbClr val="000000"/>
                          </a:solidFill>
                          <a:latin typeface="宋体" panose="02010600030101010101" pitchFamily="2" charset="-122"/>
                        </a:rPr>
                        <a:t>174.8</a:t>
                      </a:r>
                      <a:endParaRPr lang="en-US" altLang="en-US" sz="26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600" b="0">
                          <a:solidFill>
                            <a:srgbClr val="000000"/>
                          </a:solidFill>
                          <a:latin typeface="宋体" panose="02010600030101010101" pitchFamily="2" charset="-122"/>
                        </a:rPr>
                        <a:t>470</a:t>
                      </a:r>
                      <a:endParaRPr lang="en-US" altLang="en-US" sz="26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600" b="0">
                          <a:solidFill>
                            <a:srgbClr val="000000"/>
                          </a:solidFill>
                          <a:latin typeface="宋体" panose="02010600030101010101" pitchFamily="2" charset="-122"/>
                        </a:rPr>
                        <a:t>37.20%</a:t>
                      </a:r>
                      <a:endParaRPr lang="en-US" altLang="en-US" sz="26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62915">
                <a:tc>
                  <a:txBody>
                    <a:bodyPr/>
                    <a:p>
                      <a:pPr indent="0" algn="ctr">
                        <a:buNone/>
                      </a:pPr>
                      <a:r>
                        <a:rPr lang="en-US" sz="2600" b="0">
                          <a:solidFill>
                            <a:srgbClr val="000000"/>
                          </a:solidFill>
                          <a:latin typeface="宋体" panose="02010600030101010101" pitchFamily="2" charset="-122"/>
                        </a:rPr>
                        <a:t>26</a:t>
                      </a:r>
                      <a:endParaRPr lang="en-US" altLang="en-US" sz="2600" b="0">
                        <a:solidFill>
                          <a:srgbClr val="000000"/>
                        </a:solidFill>
                        <a:latin typeface="宋体" panose="02010600030101010101" pitchFamily="2" charset="-122"/>
                      </a:endParaRPr>
                    </a:p>
                  </a:txBody>
                  <a:tcPr marL="12700" marR="12700" marT="12700"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endParaRPr lang="en-US" altLang="en-US" sz="2600" b="0">
                        <a:solidFill>
                          <a:srgbClr val="000000"/>
                        </a:solidFill>
                        <a:latin typeface="宋体" panose="02010600030101010101" pitchFamily="2" charset="-122"/>
                      </a:endParaRPr>
                    </a:p>
                  </a:txBody>
                  <a:tcPr marL="12700" marR="12700" marT="12700" vert="horz" anchor="ctr">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600" b="0">
                          <a:solidFill>
                            <a:srgbClr val="000000"/>
                          </a:solidFill>
                          <a:latin typeface="仿宋_GB2312" panose="02010609030101010101" charset="-122"/>
                        </a:rPr>
                        <a:t>662.8</a:t>
                      </a:r>
                      <a:endParaRPr lang="en-US" altLang="en-US" sz="2600" b="0">
                        <a:solidFill>
                          <a:srgbClr val="000000"/>
                        </a:solidFill>
                        <a:latin typeface="仿宋_GB2312" panose="02010609030101010101"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600" b="0">
                          <a:solidFill>
                            <a:srgbClr val="000000"/>
                          </a:solidFill>
                          <a:latin typeface="宋体" panose="02010600030101010101" pitchFamily="2" charset="-122"/>
                        </a:rPr>
                        <a:t>1000</a:t>
                      </a:r>
                      <a:endParaRPr lang="en-US" altLang="en-US" sz="26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600" b="0">
                          <a:solidFill>
                            <a:srgbClr val="000000"/>
                          </a:solidFill>
                          <a:latin typeface="宋体" panose="02010600030101010101" pitchFamily="2" charset="-122"/>
                        </a:rPr>
                        <a:t>66.30%</a:t>
                      </a:r>
                      <a:endParaRPr lang="en-US" altLang="en-US" sz="26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250" advTm="3000"/>
    </mc:Choice>
    <mc:Fallback>
      <p:transition spd="slow" advTm="300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a:xfrm>
            <a:off x="1288415" y="250825"/>
            <a:ext cx="10086340" cy="531495"/>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buClrTx/>
              <a:buSzTx/>
              <a:buFontTx/>
            </a:pPr>
            <a:r>
              <a:rPr lang="zh-CN" altLang="en-US" sz="3600" b="1" spc="200"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lt"/>
              </a:rPr>
              <a:t>公立医院绩效考核</a:t>
            </a:r>
            <a:r>
              <a:rPr lang="zh-CN" altLang="en-US" sz="3600" b="1" dirty="0" smtClean="0">
                <a:solidFill>
                  <a:srgbClr val="0054AB"/>
                </a:solidFill>
                <a:latin typeface="微软雅黑" panose="020B0503020204020204" pitchFamily="34" charset="-122"/>
                <a:ea typeface="微软雅黑" panose="020B0503020204020204" pitchFamily="34" charset="-122"/>
                <a:cs typeface="微软雅黑" panose="020B0503020204020204" pitchFamily="34" charset="-122"/>
                <a:sym typeface="+mn-ea"/>
              </a:rPr>
              <a:t>·工作成效</a:t>
            </a:r>
            <a:endParaRPr lang="zh-CN" altLang="en-US" sz="3600" b="1" dirty="0">
              <a:solidFill>
                <a:schemeClr val="tx1">
                  <a:lumMod val="75000"/>
                  <a:lumOff val="25000"/>
                </a:schemeClr>
              </a:solidFill>
              <a:latin typeface="+mn-lt"/>
              <a:ea typeface="+mn-ea"/>
              <a:cs typeface="+mn-ea"/>
              <a:sym typeface="+mn-ea"/>
            </a:endParaRPr>
          </a:p>
        </p:txBody>
      </p:sp>
      <p:sp>
        <p:nvSpPr>
          <p:cNvPr id="100" name="文本框 99"/>
          <p:cNvSpPr txBox="1"/>
          <p:nvPr/>
        </p:nvSpPr>
        <p:spPr>
          <a:xfrm>
            <a:off x="638810" y="1089025"/>
            <a:ext cx="4823460" cy="510185"/>
          </a:xfrm>
          <a:prstGeom prst="roundRect">
            <a:avLst/>
          </a:prstGeom>
          <a:solidFill>
            <a:srgbClr val="1F4E79"/>
          </a:solidFill>
          <a:ln w="9525">
            <a:noFill/>
          </a:ln>
          <a:effectLst>
            <a:outerShdw blurRad="63500" sx="102000" sy="102000" algn="ctr" rotWithShape="0">
              <a:prstClr val="black">
                <a:alpha val="40000"/>
              </a:prstClr>
            </a:outerShdw>
          </a:effectLst>
        </p:spPr>
        <p:txBody>
          <a:bodyPr wrap="square">
            <a:spAutoFit/>
          </a:bodyPr>
          <a:p>
            <a:pPr indent="0" algn="ctr">
              <a:buFont typeface="Wingdings" panose="05000000000000000000" charset="0"/>
              <a:buNone/>
            </a:pPr>
            <a:r>
              <a:rPr lang="zh-CN" altLang="en-US" sz="2400" b="1" dirty="0" smtClean="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从</a:t>
            </a:r>
            <a:r>
              <a:rPr lang="en-US" altLang="zh-CN" sz="2400" b="1" dirty="0" smtClean="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2019</a:t>
            </a:r>
            <a:r>
              <a:rPr lang="zh-CN" altLang="en-US" sz="2400" b="1" dirty="0" smtClean="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年绩效考核情况来看</a:t>
            </a:r>
            <a:endParaRPr lang="zh-CN" altLang="en-US" sz="2400" b="1" spc="150" dirty="0" smtClean="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10" name="矩形 9"/>
          <p:cNvSpPr/>
          <p:nvPr>
            <p:custDataLst>
              <p:tags r:id="rId1"/>
            </p:custDataLst>
          </p:nvPr>
        </p:nvSpPr>
        <p:spPr>
          <a:xfrm>
            <a:off x="534670" y="1811655"/>
            <a:ext cx="11380470" cy="1791335"/>
          </a:xfrm>
          <a:prstGeom prst="rect">
            <a:avLst/>
          </a:prstGeom>
          <a:solidFill>
            <a:srgbClr val="F2F2F2"/>
          </a:solidFill>
          <a:ln>
            <a:noFill/>
          </a:ln>
          <a:effectLst>
            <a:outerShdw blurRad="190500" algn="ctr" rotWithShape="0">
              <a:prstClr val="black">
                <a:alpha val="40000"/>
              </a:prstClr>
            </a:outerShdw>
          </a:effectLst>
        </p:spPr>
        <p:style>
          <a:lnRef idx="2">
            <a:srgbClr val="1F74AD">
              <a:shade val="50000"/>
            </a:srgbClr>
          </a:lnRef>
          <a:fillRef idx="1">
            <a:srgbClr val="1F74AD"/>
          </a:fillRef>
          <a:effectRef idx="0">
            <a:srgbClr val="1F74AD"/>
          </a:effectRef>
          <a:fontRef idx="minor">
            <a:sysClr val="window" lastClr="FFFFFF"/>
          </a:fontRef>
        </p:style>
        <p:txBody>
          <a:bodyPr rtlCol="0" anchor="ctr"/>
          <a:p>
            <a:pPr algn="ctr"/>
            <a:endParaRPr lang="zh-CN" altLang="en-US"/>
          </a:p>
        </p:txBody>
      </p:sp>
      <p:sp>
        <p:nvSpPr>
          <p:cNvPr id="11" name="文本框 10"/>
          <p:cNvSpPr txBox="1"/>
          <p:nvPr>
            <p:custDataLst>
              <p:tags r:id="rId2"/>
            </p:custDataLst>
          </p:nvPr>
        </p:nvSpPr>
        <p:spPr>
          <a:xfrm>
            <a:off x="838200" y="1810385"/>
            <a:ext cx="4568825" cy="914400"/>
          </a:xfrm>
          <a:prstGeom prst="rect">
            <a:avLst/>
          </a:prstGeom>
          <a:noFill/>
        </p:spPr>
        <p:txBody>
          <a:bodyPr wrap="square" rtlCol="0" anchor="t" anchorCtr="0">
            <a:noAutofit/>
          </a:bodyPr>
          <a:p>
            <a:pPr lvl="0" algn="ctr">
              <a:lnSpc>
                <a:spcPct val="130000"/>
              </a:lnSpc>
              <a:defRPr/>
            </a:pPr>
            <a:r>
              <a:rPr lang="en-US" altLang="zh-CN" sz="2100" b="1" u="sng" spc="50" dirty="0">
                <a:solidFill>
                  <a:schemeClr val="tx2">
                    <a:lumMod val="75000"/>
                  </a:schemeClr>
                </a:solidFill>
                <a:uFillTx/>
                <a:latin typeface="微软雅黑" panose="020B0503020204020204" pitchFamily="34" charset="-122"/>
                <a:ea typeface="微软雅黑" panose="020B0503020204020204" pitchFamily="34" charset="-122"/>
              </a:rPr>
              <a:t>  </a:t>
            </a:r>
            <a:r>
              <a:rPr lang="en-US" altLang="zh-CN" sz="2100" b="1" spc="50" dirty="0">
                <a:solidFill>
                  <a:schemeClr val="tx2">
                    <a:lumMod val="75000"/>
                  </a:schemeClr>
                </a:solidFill>
                <a:uFillTx/>
                <a:latin typeface="微软雅黑" panose="020B0503020204020204" pitchFamily="34" charset="-122"/>
                <a:ea typeface="微软雅黑" panose="020B0503020204020204" pitchFamily="34" charset="-122"/>
              </a:rPr>
              <a:t>   </a:t>
            </a:r>
            <a:r>
              <a:rPr lang="en-US" altLang="zh-CN" sz="2100" b="1" u="sng" spc="50" dirty="0">
                <a:solidFill>
                  <a:schemeClr val="tx2">
                    <a:lumMod val="75000"/>
                  </a:schemeClr>
                </a:solidFill>
                <a:uFillTx/>
                <a:latin typeface="微软雅黑" panose="020B0503020204020204" pitchFamily="34" charset="-122"/>
                <a:ea typeface="微软雅黑" panose="020B0503020204020204" pitchFamily="34" charset="-122"/>
              </a:rPr>
              <a:t>1.</a:t>
            </a:r>
            <a:r>
              <a:rPr lang="zh-CN" altLang="en-US" sz="2100" b="1" u="sng" spc="50" dirty="0">
                <a:solidFill>
                  <a:schemeClr val="tx2">
                    <a:lumMod val="75000"/>
                  </a:schemeClr>
                </a:solidFill>
                <a:uFillTx/>
                <a:latin typeface="微软雅黑" panose="020B0503020204020204" pitchFamily="34" charset="-122"/>
                <a:ea typeface="微软雅黑" panose="020B0503020204020204" pitchFamily="34" charset="-122"/>
              </a:rPr>
              <a:t>绩效考核“指挥棒”作用显现</a:t>
            </a:r>
            <a:endParaRPr lang="zh-CN" altLang="en-US" sz="2100" b="1" u="sng" spc="50" dirty="0">
              <a:solidFill>
                <a:schemeClr val="tx2">
                  <a:lumMod val="75000"/>
                </a:schemeClr>
              </a:solidFill>
              <a:uFillTx/>
              <a:latin typeface="微软雅黑" panose="020B0503020204020204" pitchFamily="34" charset="-122"/>
              <a:ea typeface="微软雅黑" panose="020B0503020204020204" pitchFamily="34" charset="-122"/>
            </a:endParaRPr>
          </a:p>
        </p:txBody>
      </p:sp>
      <p:pic>
        <p:nvPicPr>
          <p:cNvPr id="15" name="图片 14" descr="3732085"/>
          <p:cNvPicPr>
            <a:picLocks noChangeAspect="1"/>
          </p:cNvPicPr>
          <p:nvPr/>
        </p:nvPicPr>
        <p:blipFill>
          <a:blip r:embed="rId3"/>
          <a:stretch>
            <a:fillRect/>
          </a:stretch>
        </p:blipFill>
        <p:spPr>
          <a:xfrm>
            <a:off x="700405" y="1882140"/>
            <a:ext cx="521335" cy="478155"/>
          </a:xfrm>
          <a:prstGeom prst="rect">
            <a:avLst/>
          </a:prstGeom>
        </p:spPr>
      </p:pic>
      <p:sp>
        <p:nvSpPr>
          <p:cNvPr id="35" name="文本框 34"/>
          <p:cNvSpPr txBox="1"/>
          <p:nvPr/>
        </p:nvSpPr>
        <p:spPr>
          <a:xfrm>
            <a:off x="1288415" y="2360295"/>
            <a:ext cx="3773170" cy="457200"/>
          </a:xfrm>
          <a:prstGeom prst="rect">
            <a:avLst/>
          </a:prstGeom>
          <a:noFill/>
        </p:spPr>
        <p:txBody>
          <a:bodyPr wrap="square" rtlCol="0" anchor="t">
            <a:spAutoFit/>
          </a:bodyPr>
          <a:p>
            <a:pPr marL="285750" indent="-285750" algn="just" fontAlgn="auto">
              <a:lnSpc>
                <a:spcPct val="140000"/>
              </a:lnSpc>
              <a:spcAft>
                <a:spcPts val="600"/>
              </a:spcAft>
              <a:buClr>
                <a:srgbClr val="231D24"/>
              </a:buClr>
              <a:buFont typeface="Wingdings" panose="05000000000000000000" charset="0"/>
              <a:buChar char="v"/>
            </a:pPr>
            <a:r>
              <a:rPr lang="zh-CN" altLang="zh-CN" sz="17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sym typeface="+mn-ea"/>
              </a:rPr>
              <a:t>住院病案首页数据质量显著提升</a:t>
            </a:r>
            <a:endParaRPr lang="zh-CN" altLang="zh-CN" sz="17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sym typeface="+mn-ea"/>
            </a:endParaRPr>
          </a:p>
        </p:txBody>
      </p:sp>
      <p:sp>
        <p:nvSpPr>
          <p:cNvPr id="2" name="文本框 1"/>
          <p:cNvSpPr txBox="1"/>
          <p:nvPr/>
        </p:nvSpPr>
        <p:spPr>
          <a:xfrm>
            <a:off x="4888230" y="2366645"/>
            <a:ext cx="3773170" cy="457200"/>
          </a:xfrm>
          <a:prstGeom prst="rect">
            <a:avLst/>
          </a:prstGeom>
          <a:noFill/>
        </p:spPr>
        <p:txBody>
          <a:bodyPr wrap="square" rtlCol="0" anchor="t">
            <a:spAutoFit/>
          </a:bodyPr>
          <a:p>
            <a:pPr marL="285750" indent="-285750" algn="just" fontAlgn="auto">
              <a:lnSpc>
                <a:spcPct val="140000"/>
              </a:lnSpc>
              <a:spcAft>
                <a:spcPts val="600"/>
              </a:spcAft>
              <a:buClr>
                <a:srgbClr val="231D24"/>
              </a:buClr>
              <a:buFont typeface="Wingdings" panose="05000000000000000000" charset="0"/>
              <a:buChar char="v"/>
            </a:pPr>
            <a:r>
              <a:rPr lang="zh-CN" altLang="en-US" sz="17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sym typeface="+mn-ea"/>
              </a:rPr>
              <a:t>医院电子病历应用水平达到新高度</a:t>
            </a:r>
            <a:endParaRPr lang="zh-CN" altLang="en-US" sz="17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sym typeface="+mn-ea"/>
            </a:endParaRPr>
          </a:p>
        </p:txBody>
      </p:sp>
      <p:sp>
        <p:nvSpPr>
          <p:cNvPr id="3" name="文本框 2"/>
          <p:cNvSpPr txBox="1"/>
          <p:nvPr/>
        </p:nvSpPr>
        <p:spPr>
          <a:xfrm>
            <a:off x="8661400" y="2376170"/>
            <a:ext cx="3773170" cy="457200"/>
          </a:xfrm>
          <a:prstGeom prst="rect">
            <a:avLst/>
          </a:prstGeom>
          <a:noFill/>
        </p:spPr>
        <p:txBody>
          <a:bodyPr wrap="square" rtlCol="0" anchor="t">
            <a:spAutoFit/>
          </a:bodyPr>
          <a:p>
            <a:pPr marL="285750" indent="-285750" algn="just" fontAlgn="auto">
              <a:lnSpc>
                <a:spcPct val="140000"/>
              </a:lnSpc>
              <a:spcAft>
                <a:spcPts val="600"/>
              </a:spcAft>
              <a:buClr>
                <a:srgbClr val="231D24"/>
              </a:buClr>
              <a:buFont typeface="Wingdings" panose="05000000000000000000" charset="0"/>
              <a:buChar char="v"/>
            </a:pPr>
            <a:r>
              <a:rPr lang="zh-CN" altLang="en-US" sz="1700" dirty="0">
                <a:solidFill>
                  <a:srgbClr val="000000"/>
                </a:solidFill>
                <a:latin typeface="Times New Roman" panose="02020603050405020304" pitchFamily="18" charset="0"/>
                <a:ea typeface="微软雅黑" panose="020B0503020204020204" pitchFamily="34" charset="-122"/>
                <a:sym typeface="+mn-ea"/>
              </a:rPr>
              <a:t>临床检验可比性进一步增强</a:t>
            </a:r>
            <a:endParaRPr lang="zh-CN" altLang="en-US" sz="1700" dirty="0">
              <a:solidFill>
                <a:srgbClr val="000000"/>
              </a:solidFill>
              <a:latin typeface="Times New Roman" panose="02020603050405020304" pitchFamily="18" charset="0"/>
              <a:ea typeface="微软雅黑" panose="020B0503020204020204" pitchFamily="34" charset="-122"/>
              <a:sym typeface="+mn-ea"/>
            </a:endParaRPr>
          </a:p>
        </p:txBody>
      </p:sp>
      <p:sp>
        <p:nvSpPr>
          <p:cNvPr id="6" name="文本框 5"/>
          <p:cNvSpPr txBox="1"/>
          <p:nvPr/>
        </p:nvSpPr>
        <p:spPr>
          <a:xfrm>
            <a:off x="1288415" y="2983230"/>
            <a:ext cx="3773170" cy="457200"/>
          </a:xfrm>
          <a:prstGeom prst="rect">
            <a:avLst/>
          </a:prstGeom>
          <a:noFill/>
        </p:spPr>
        <p:txBody>
          <a:bodyPr wrap="square" rtlCol="0" anchor="t">
            <a:spAutoFit/>
          </a:bodyPr>
          <a:p>
            <a:pPr marL="285750" indent="-285750" algn="just" fontAlgn="auto">
              <a:lnSpc>
                <a:spcPct val="140000"/>
              </a:lnSpc>
              <a:spcAft>
                <a:spcPts val="600"/>
              </a:spcAft>
              <a:buClr>
                <a:srgbClr val="231D24"/>
              </a:buClr>
              <a:buFont typeface="Wingdings" panose="05000000000000000000" charset="0"/>
              <a:buChar char="v"/>
            </a:pPr>
            <a:r>
              <a:rPr lang="zh-CN" altLang="zh-CN" sz="17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医疗服务流程持续优化</a:t>
            </a:r>
            <a:endParaRPr lang="zh-CN" altLang="zh-CN" sz="17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7" name="文本框 6"/>
          <p:cNvSpPr txBox="1"/>
          <p:nvPr/>
        </p:nvSpPr>
        <p:spPr>
          <a:xfrm>
            <a:off x="4744720" y="2951480"/>
            <a:ext cx="3773170" cy="457200"/>
          </a:xfrm>
          <a:prstGeom prst="rect">
            <a:avLst/>
          </a:prstGeom>
          <a:noFill/>
        </p:spPr>
        <p:txBody>
          <a:bodyPr wrap="square" rtlCol="0" anchor="t">
            <a:spAutoFit/>
          </a:bodyPr>
          <a:p>
            <a:pPr marL="285750" indent="-285750" algn="just" fontAlgn="auto">
              <a:lnSpc>
                <a:spcPct val="140000"/>
              </a:lnSpc>
              <a:spcAft>
                <a:spcPts val="600"/>
              </a:spcAft>
              <a:buClr>
                <a:srgbClr val="231D24"/>
              </a:buClr>
              <a:buFont typeface="Wingdings" panose="05000000000000000000" charset="0"/>
              <a:buChar char="v"/>
            </a:pP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sym typeface="+mn-ea"/>
              </a:rPr>
              <a:t>合理用药水平稳步提升</a:t>
            </a:r>
            <a:endParaRPr lang="zh-CN" altLang="en-US" sz="1700" dirty="0">
              <a:latin typeface="Times New Roman" panose="02020603050405020304" pitchFamily="18" charset="0"/>
              <a:ea typeface="微软雅黑" panose="020B0503020204020204" pitchFamily="34" charset="-122"/>
              <a:cs typeface="Times New Roman" panose="02020603050405020304" pitchFamily="18" charset="0"/>
              <a:sym typeface="+mn-ea"/>
            </a:endParaRPr>
          </a:p>
        </p:txBody>
      </p:sp>
      <p:sp>
        <p:nvSpPr>
          <p:cNvPr id="24" name="矩形 23"/>
          <p:cNvSpPr/>
          <p:nvPr>
            <p:custDataLst>
              <p:tags r:id="rId4"/>
            </p:custDataLst>
          </p:nvPr>
        </p:nvSpPr>
        <p:spPr>
          <a:xfrm>
            <a:off x="535305" y="3838575"/>
            <a:ext cx="11379835" cy="2418080"/>
          </a:xfrm>
          <a:prstGeom prst="rect">
            <a:avLst/>
          </a:prstGeom>
          <a:solidFill>
            <a:srgbClr val="F2F2F2"/>
          </a:solidFill>
          <a:ln>
            <a:noFill/>
          </a:ln>
          <a:effectLst>
            <a:outerShdw blurRad="190500" algn="ctr" rotWithShape="0">
              <a:prstClr val="black">
                <a:alpha val="40000"/>
              </a:prstClr>
            </a:outerShdw>
          </a:effectLst>
        </p:spPr>
        <p:style>
          <a:lnRef idx="2">
            <a:srgbClr val="1F74AD">
              <a:shade val="50000"/>
            </a:srgbClr>
          </a:lnRef>
          <a:fillRef idx="1">
            <a:srgbClr val="1F74AD"/>
          </a:fillRef>
          <a:effectRef idx="0">
            <a:srgbClr val="1F74AD"/>
          </a:effectRef>
          <a:fontRef idx="minor">
            <a:sysClr val="window" lastClr="FFFFFF"/>
          </a:fontRef>
        </p:style>
        <p:txBody>
          <a:bodyPr rtlCol="0" anchor="ctr"/>
          <a:p>
            <a:pPr algn="ctr"/>
            <a:r>
              <a:rPr lang="zh-CN" altLang="en-US"/>
              <a:t>患者满意度稳定在较高水平</a:t>
            </a:r>
            <a:endParaRPr lang="zh-CN" altLang="en-US"/>
          </a:p>
        </p:txBody>
      </p:sp>
      <p:sp>
        <p:nvSpPr>
          <p:cNvPr id="25" name="文本框 24"/>
          <p:cNvSpPr txBox="1"/>
          <p:nvPr>
            <p:custDataLst>
              <p:tags r:id="rId5"/>
            </p:custDataLst>
          </p:nvPr>
        </p:nvSpPr>
        <p:spPr>
          <a:xfrm>
            <a:off x="1215390" y="3819525"/>
            <a:ext cx="5542915" cy="519430"/>
          </a:xfrm>
          <a:prstGeom prst="rect">
            <a:avLst/>
          </a:prstGeom>
          <a:noFill/>
        </p:spPr>
        <p:txBody>
          <a:bodyPr wrap="square" rtlCol="0" anchor="t" anchorCtr="0">
            <a:noAutofit/>
          </a:bodyPr>
          <a:p>
            <a:pPr lvl="0" algn="l">
              <a:lnSpc>
                <a:spcPct val="130000"/>
              </a:lnSpc>
              <a:defRPr/>
            </a:pPr>
            <a:r>
              <a:rPr lang="en-US" altLang="zh-CN" sz="2100" b="1" u="sng" spc="50" dirty="0">
                <a:solidFill>
                  <a:schemeClr val="tx2">
                    <a:lumMod val="75000"/>
                  </a:schemeClr>
                </a:solidFill>
                <a:uFillTx/>
                <a:latin typeface="微软雅黑" panose="020B0503020204020204" pitchFamily="34" charset="-122"/>
                <a:ea typeface="微软雅黑" panose="020B0503020204020204" pitchFamily="34" charset="-122"/>
              </a:rPr>
              <a:t>2.</a:t>
            </a:r>
            <a:r>
              <a:rPr lang="zh-CN" altLang="en-US" b="1" u="sng" spc="50" dirty="0">
                <a:solidFill>
                  <a:schemeClr val="tx2">
                    <a:lumMod val="75000"/>
                  </a:schemeClr>
                </a:solidFill>
                <a:uFillTx/>
                <a:latin typeface="微软雅黑" panose="020B0503020204020204" pitchFamily="34" charset="-122"/>
                <a:ea typeface="微软雅黑" panose="020B0503020204020204" pitchFamily="34" charset="-122"/>
                <a:sym typeface="+mn-ea"/>
              </a:rPr>
              <a:t>三级公立医院向高质量发展方向稳步迈进</a:t>
            </a:r>
            <a:endParaRPr lang="zh-CN" altLang="en-US" b="1" u="sng" spc="50" dirty="0">
              <a:solidFill>
                <a:schemeClr val="tx2">
                  <a:lumMod val="75000"/>
                </a:schemeClr>
              </a:solidFill>
              <a:uFillTx/>
              <a:latin typeface="微软雅黑" panose="020B0503020204020204" pitchFamily="34" charset="-122"/>
              <a:ea typeface="微软雅黑" panose="020B0503020204020204" pitchFamily="34" charset="-122"/>
              <a:sym typeface="+mn-ea"/>
            </a:endParaRPr>
          </a:p>
        </p:txBody>
      </p:sp>
      <p:pic>
        <p:nvPicPr>
          <p:cNvPr id="29" name="图片 28" descr="3732085"/>
          <p:cNvPicPr>
            <a:picLocks noChangeAspect="1"/>
          </p:cNvPicPr>
          <p:nvPr/>
        </p:nvPicPr>
        <p:blipFill>
          <a:blip r:embed="rId3"/>
          <a:stretch>
            <a:fillRect/>
          </a:stretch>
        </p:blipFill>
        <p:spPr>
          <a:xfrm>
            <a:off x="711835" y="3891280"/>
            <a:ext cx="521335" cy="478155"/>
          </a:xfrm>
          <a:prstGeom prst="rect">
            <a:avLst/>
          </a:prstGeom>
        </p:spPr>
      </p:pic>
      <p:sp>
        <p:nvSpPr>
          <p:cNvPr id="30" name="文本框 29"/>
          <p:cNvSpPr txBox="1"/>
          <p:nvPr/>
        </p:nvSpPr>
        <p:spPr>
          <a:xfrm>
            <a:off x="1214755" y="4324985"/>
            <a:ext cx="6009640" cy="457200"/>
          </a:xfrm>
          <a:prstGeom prst="rect">
            <a:avLst/>
          </a:prstGeom>
          <a:noFill/>
        </p:spPr>
        <p:txBody>
          <a:bodyPr wrap="square" rtlCol="0" anchor="t">
            <a:spAutoFit/>
          </a:bodyPr>
          <a:p>
            <a:pPr marL="285750" indent="-285750" algn="just" fontAlgn="auto">
              <a:lnSpc>
                <a:spcPct val="140000"/>
              </a:lnSpc>
              <a:spcAft>
                <a:spcPts val="600"/>
              </a:spcAft>
              <a:buClr>
                <a:srgbClr val="231D24"/>
              </a:buClr>
              <a:buFont typeface="Wingdings" panose="05000000000000000000" charset="0"/>
              <a:buChar char="v"/>
            </a:pPr>
            <a:r>
              <a:rPr lang="zh-CN" altLang="zh-CN" sz="17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功能定位进一步落实，分级诊疗制度建设取得阶段成效。</a:t>
            </a:r>
            <a:endParaRPr lang="zh-CN" altLang="zh-CN" sz="17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1" name="文本框 30"/>
          <p:cNvSpPr txBox="1"/>
          <p:nvPr/>
        </p:nvSpPr>
        <p:spPr>
          <a:xfrm>
            <a:off x="1196340" y="4825365"/>
            <a:ext cx="6047105" cy="457200"/>
          </a:xfrm>
          <a:prstGeom prst="rect">
            <a:avLst/>
          </a:prstGeom>
          <a:noFill/>
        </p:spPr>
        <p:txBody>
          <a:bodyPr wrap="square" rtlCol="0" anchor="t">
            <a:spAutoFit/>
          </a:bodyPr>
          <a:p>
            <a:pPr marL="285750" indent="-285750" algn="just" fontAlgn="auto">
              <a:lnSpc>
                <a:spcPct val="140000"/>
              </a:lnSpc>
              <a:spcAft>
                <a:spcPts val="600"/>
              </a:spcAft>
              <a:buClr>
                <a:srgbClr val="231D24"/>
              </a:buClr>
              <a:buFont typeface="Wingdings" panose="05000000000000000000" charset="0"/>
              <a:buChar char="v"/>
            </a:pP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sym typeface="+mn-ea"/>
              </a:rPr>
              <a:t>医疗技术能力不断增强，医疗质量、安全与效率同步提升</a:t>
            </a:r>
            <a:endParaRPr lang="zh-CN" altLang="en-US" sz="1700" dirty="0">
              <a:latin typeface="Times New Roman" panose="02020603050405020304" pitchFamily="18" charset="0"/>
              <a:ea typeface="微软雅黑" panose="020B0503020204020204" pitchFamily="34" charset="-122"/>
              <a:cs typeface="Times New Roman" panose="02020603050405020304" pitchFamily="18" charset="0"/>
              <a:sym typeface="+mn-ea"/>
            </a:endParaRPr>
          </a:p>
        </p:txBody>
      </p:sp>
      <p:sp>
        <p:nvSpPr>
          <p:cNvPr id="33" name="文本框 32"/>
          <p:cNvSpPr txBox="1"/>
          <p:nvPr/>
        </p:nvSpPr>
        <p:spPr>
          <a:xfrm>
            <a:off x="1196340" y="5329555"/>
            <a:ext cx="6412865" cy="457200"/>
          </a:xfrm>
          <a:prstGeom prst="rect">
            <a:avLst/>
          </a:prstGeom>
          <a:noFill/>
        </p:spPr>
        <p:txBody>
          <a:bodyPr wrap="square" rtlCol="0" anchor="t">
            <a:spAutoFit/>
          </a:bodyPr>
          <a:p>
            <a:pPr marL="285750" indent="-285750" algn="just" fontAlgn="auto">
              <a:lnSpc>
                <a:spcPct val="140000"/>
              </a:lnSpc>
              <a:spcAft>
                <a:spcPts val="600"/>
              </a:spcAft>
              <a:buClr>
                <a:srgbClr val="231D24"/>
              </a:buClr>
              <a:buFont typeface="Wingdings" panose="05000000000000000000" charset="0"/>
              <a:buChar char="v"/>
            </a:pPr>
            <a:r>
              <a:rPr lang="zh-CN" altLang="en-US" sz="1700" dirty="0">
                <a:solidFill>
                  <a:srgbClr val="000000"/>
                </a:solidFill>
                <a:latin typeface="Times New Roman" panose="02020603050405020304" pitchFamily="18" charset="0"/>
                <a:ea typeface="微软雅黑" panose="020B0503020204020204" pitchFamily="34" charset="-122"/>
                <a:sym typeface="+mn-ea"/>
              </a:rPr>
              <a:t>医院管理精细化程度和运营效率持续提升。</a:t>
            </a:r>
            <a:endParaRPr lang="zh-CN" altLang="en-US" sz="1700" dirty="0">
              <a:solidFill>
                <a:srgbClr val="000000"/>
              </a:solidFill>
              <a:latin typeface="Times New Roman" panose="02020603050405020304" pitchFamily="18" charset="0"/>
              <a:ea typeface="微软雅黑" panose="020B0503020204020204" pitchFamily="34" charset="-122"/>
              <a:sym typeface="+mn-ea"/>
            </a:endParaRPr>
          </a:p>
        </p:txBody>
      </p:sp>
      <p:sp>
        <p:nvSpPr>
          <p:cNvPr id="42" name="文本框 41"/>
          <p:cNvSpPr txBox="1"/>
          <p:nvPr/>
        </p:nvSpPr>
        <p:spPr>
          <a:xfrm>
            <a:off x="1196340" y="5760720"/>
            <a:ext cx="5779770" cy="457200"/>
          </a:xfrm>
          <a:prstGeom prst="rect">
            <a:avLst/>
          </a:prstGeom>
          <a:noFill/>
        </p:spPr>
        <p:txBody>
          <a:bodyPr wrap="square" rtlCol="0" anchor="t">
            <a:spAutoFit/>
          </a:bodyPr>
          <a:p>
            <a:pPr marL="285750" indent="-285750" algn="just" fontAlgn="auto">
              <a:lnSpc>
                <a:spcPct val="140000"/>
              </a:lnSpc>
              <a:spcAft>
                <a:spcPts val="600"/>
              </a:spcAft>
              <a:buClr>
                <a:srgbClr val="231D24"/>
              </a:buClr>
              <a:buFont typeface="Wingdings" panose="05000000000000000000" charset="0"/>
              <a:buChar char="v"/>
            </a:pPr>
            <a:r>
              <a:rPr lang="zh-CN" altLang="en-US" sz="1700" kern="0" dirty="0">
                <a:solidFill>
                  <a:srgbClr val="000000"/>
                </a:solidFill>
                <a:uFillTx/>
                <a:latin typeface="Times New Roman" panose="02020603050405020304" pitchFamily="18" charset="0"/>
                <a:ea typeface="微软雅黑" panose="020B0503020204020204" pitchFamily="34" charset="-122"/>
                <a:sym typeface="+mn-ea"/>
              </a:rPr>
              <a:t>人才培养和学科建设继续加强，持续发展机制不断健全。</a:t>
            </a:r>
            <a:endParaRPr lang="zh-CN" altLang="en-US" sz="1700" kern="0" dirty="0">
              <a:solidFill>
                <a:srgbClr val="000000"/>
              </a:solidFill>
              <a:uFillTx/>
              <a:latin typeface="Times New Roman" panose="02020603050405020304" pitchFamily="18" charset="0"/>
              <a:ea typeface="微软雅黑" panose="020B0503020204020204" pitchFamily="34" charset="-122"/>
              <a:sym typeface="+mn-ea"/>
            </a:endParaRPr>
          </a:p>
        </p:txBody>
      </p:sp>
      <p:sp>
        <p:nvSpPr>
          <p:cNvPr id="5" name="文本框 4"/>
          <p:cNvSpPr txBox="1"/>
          <p:nvPr/>
        </p:nvSpPr>
        <p:spPr>
          <a:xfrm>
            <a:off x="7120890" y="5768975"/>
            <a:ext cx="3104515" cy="457200"/>
          </a:xfrm>
          <a:prstGeom prst="rect">
            <a:avLst/>
          </a:prstGeom>
          <a:noFill/>
        </p:spPr>
        <p:txBody>
          <a:bodyPr wrap="square" rtlCol="0" anchor="t">
            <a:spAutoFit/>
          </a:bodyPr>
          <a:p>
            <a:pPr marL="285750" indent="-285750" algn="just" fontAlgn="auto">
              <a:lnSpc>
                <a:spcPct val="140000"/>
              </a:lnSpc>
              <a:spcAft>
                <a:spcPts val="600"/>
              </a:spcAft>
              <a:buClr>
                <a:srgbClr val="231D24"/>
              </a:buClr>
              <a:buFont typeface="Wingdings" panose="05000000000000000000" charset="0"/>
              <a:buChar char="v"/>
            </a:pPr>
            <a:r>
              <a:rPr lang="zh-CN" altLang="en-US" sz="1700" dirty="0">
                <a:solidFill>
                  <a:srgbClr val="000000"/>
                </a:solidFill>
                <a:latin typeface="Times New Roman" panose="02020603050405020304" pitchFamily="18" charset="0"/>
                <a:ea typeface="微软雅黑" panose="020B0503020204020204" pitchFamily="34" charset="-122"/>
                <a:sym typeface="+mn-ea"/>
              </a:rPr>
              <a:t>患者满意度稳定在较高水平。</a:t>
            </a:r>
            <a:endParaRPr lang="zh-CN" altLang="en-US" sz="1700" dirty="0">
              <a:solidFill>
                <a:srgbClr val="000000"/>
              </a:solidFill>
              <a:latin typeface="Times New Roman" panose="02020603050405020304" pitchFamily="18" charset="0"/>
              <a:ea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250" advTm="3000"/>
    </mc:Choice>
    <mc:Fallback>
      <p:transition spd="slow" advTm="3000"/>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a:xfrm>
            <a:off x="1288415" y="250825"/>
            <a:ext cx="10086340" cy="531495"/>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buClrTx/>
              <a:buSzTx/>
              <a:buFontTx/>
            </a:pPr>
            <a:r>
              <a:rPr lang="zh-CN" altLang="en-US" sz="3600" b="1" spc="200"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lt"/>
              </a:rPr>
              <a:t>公立医院绩效考核</a:t>
            </a:r>
            <a:r>
              <a:rPr lang="zh-CN" altLang="en-US" sz="3600" b="1" dirty="0" smtClean="0">
                <a:solidFill>
                  <a:srgbClr val="0054AB"/>
                </a:solidFill>
                <a:latin typeface="微软雅黑" panose="020B0503020204020204" pitchFamily="34" charset="-122"/>
                <a:ea typeface="微软雅黑" panose="020B0503020204020204" pitchFamily="34" charset="-122"/>
                <a:cs typeface="微软雅黑" panose="020B0503020204020204" pitchFamily="34" charset="-122"/>
                <a:sym typeface="+mn-ea"/>
              </a:rPr>
              <a:t>·发现问题</a:t>
            </a:r>
            <a:endParaRPr lang="zh-CN" altLang="en-US" sz="3600" b="1" dirty="0">
              <a:solidFill>
                <a:schemeClr val="tx1">
                  <a:lumMod val="75000"/>
                  <a:lumOff val="25000"/>
                </a:schemeClr>
              </a:solidFill>
              <a:latin typeface="+mn-lt"/>
              <a:ea typeface="+mn-ea"/>
              <a:cs typeface="+mn-ea"/>
              <a:sym typeface="+mn-ea"/>
            </a:endParaRPr>
          </a:p>
        </p:txBody>
      </p:sp>
      <p:sp>
        <p:nvSpPr>
          <p:cNvPr id="57" name="文本框 56"/>
          <p:cNvSpPr txBox="1"/>
          <p:nvPr/>
        </p:nvSpPr>
        <p:spPr>
          <a:xfrm>
            <a:off x="445135" y="1132205"/>
            <a:ext cx="4002405" cy="510183"/>
          </a:xfrm>
          <a:prstGeom prst="roundRect">
            <a:avLst/>
          </a:prstGeom>
          <a:solidFill>
            <a:srgbClr val="1F4E79"/>
          </a:solidFill>
          <a:ln w="9525">
            <a:noFill/>
          </a:ln>
          <a:effectLst>
            <a:outerShdw blurRad="63500" sx="102000" sy="102000" algn="ctr" rotWithShape="0">
              <a:prstClr val="black">
                <a:alpha val="40000"/>
              </a:prstClr>
            </a:outerShdw>
          </a:effectLst>
        </p:spPr>
        <p:txBody>
          <a:bodyPr wrap="square">
            <a:spAutoFit/>
          </a:bodyPr>
          <a:p>
            <a:pPr indent="0" algn="ctr">
              <a:buFont typeface="Wingdings" panose="05000000000000000000" charset="0"/>
              <a:buNone/>
            </a:pPr>
            <a:r>
              <a:rPr lang="zh-CN" altLang="en-US" sz="2400" b="1" spc="160">
                <a:solidFill>
                  <a:schemeClr val="bg1"/>
                </a:solidFill>
                <a:latin typeface="微软雅黑" panose="020B0503020204020204" pitchFamily="34" charset="-122"/>
                <a:ea typeface="微软雅黑" panose="020B0503020204020204" pitchFamily="34" charset="-122"/>
                <a:sym typeface="+mn-ea"/>
              </a:rPr>
              <a:t>绩效考核发现的主要问题</a:t>
            </a:r>
            <a:endParaRPr lang="zh-CN" altLang="en-US" sz="2400" b="1" spc="160">
              <a:solidFill>
                <a:schemeClr val="bg1"/>
              </a:solidFill>
              <a:latin typeface="微软雅黑" panose="020B0503020204020204" pitchFamily="34" charset="-122"/>
              <a:ea typeface="微软雅黑" panose="020B0503020204020204" pitchFamily="34" charset="-122"/>
              <a:sym typeface="+mn-ea"/>
            </a:endParaRPr>
          </a:p>
        </p:txBody>
      </p:sp>
      <p:cxnSp>
        <p:nvCxnSpPr>
          <p:cNvPr id="125" name="Straight Connector 112"/>
          <p:cNvCxnSpPr/>
          <p:nvPr/>
        </p:nvCxnSpPr>
        <p:spPr>
          <a:xfrm>
            <a:off x="9712325" y="4159885"/>
            <a:ext cx="12700" cy="2393315"/>
          </a:xfrm>
          <a:prstGeom prst="line">
            <a:avLst/>
          </a:prstGeom>
          <a:ln w="12700">
            <a:solidFill>
              <a:schemeClr val="bg1">
                <a:lumMod val="7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aphicFrame>
        <p:nvGraphicFramePr>
          <p:cNvPr id="2" name="表格 1"/>
          <p:cNvGraphicFramePr/>
          <p:nvPr>
            <p:custDataLst>
              <p:tags r:id="rId1"/>
            </p:custDataLst>
          </p:nvPr>
        </p:nvGraphicFramePr>
        <p:xfrm>
          <a:off x="885190" y="1642745"/>
          <a:ext cx="11140440" cy="4820285"/>
        </p:xfrm>
        <a:graphic>
          <a:graphicData uri="http://schemas.openxmlformats.org/drawingml/2006/table">
            <a:tbl>
              <a:tblPr firstRow="1" bandRow="1">
                <a:tableStyleId>{5C22544A-7EE6-4342-B048-85BDC9FD1C3A}</a:tableStyleId>
              </a:tblPr>
              <a:tblGrid>
                <a:gridCol w="739775"/>
                <a:gridCol w="770890"/>
                <a:gridCol w="1859915"/>
                <a:gridCol w="945515"/>
                <a:gridCol w="740410"/>
                <a:gridCol w="739775"/>
                <a:gridCol w="849630"/>
                <a:gridCol w="848995"/>
                <a:gridCol w="741045"/>
                <a:gridCol w="739140"/>
                <a:gridCol w="740410"/>
                <a:gridCol w="1424940"/>
              </a:tblGrid>
              <a:tr h="427355">
                <a:tc gridSpan="12">
                  <a:txBody>
                    <a:bodyPr/>
                    <a:p>
                      <a:pPr indent="0" algn="ctr">
                        <a:buNone/>
                      </a:pPr>
                      <a:r>
                        <a:rPr lang="zh-CN" sz="2400" b="1">
                          <a:solidFill>
                            <a:srgbClr val="000000"/>
                          </a:solidFill>
                          <a:latin typeface="Arial" panose="020B0604020202020204" pitchFamily="34" charset="0"/>
                          <a:ea typeface="宋体" panose="02010600030101010101" pitchFamily="2" charset="-122"/>
                        </a:rPr>
                        <a:t>2019年自治区三级公立医院绩效考核结果分析</a:t>
                      </a:r>
                      <a:endParaRPr lang="en-US" altLang="en-US" sz="2400" b="1">
                        <a:solidFill>
                          <a:srgbClr val="000000"/>
                        </a:solidFill>
                        <a:latin typeface="宋体" panose="02010600030101010101" pitchFamily="2" charset="-122"/>
                      </a:endParaRPr>
                    </a:p>
                  </a:txBody>
                  <a:tcPr marL="12700" marR="12700" marT="12700" vert="horz" anchor="ctr">
                    <a:lnL>
                      <a:noFill/>
                    </a:lnL>
                    <a:lnR cap="flat">
                      <a:noFill/>
                    </a:lnR>
                    <a:lnT cap="flat">
                      <a:noFill/>
                    </a:lnT>
                    <a:lnB cap="flat">
                      <a:noFill/>
                    </a:lnB>
                    <a:lnTlToBr>
                      <a:noFill/>
                    </a:lnTlToBr>
                    <a:lnBlToTr>
                      <a:noFill/>
                    </a:lnBlToTr>
                    <a:noFill/>
                  </a:tcPr>
                </a:tc>
                <a:tc hMerge="1">
                  <a:tcPr>
                    <a:lnT cap="flat">
                      <a:noFill/>
                    </a:lnT>
                    <a:lnB cap="flat">
                      <a:noFill/>
                    </a:lnB>
                  </a:tcPr>
                </a:tc>
                <a:tc hMerge="1">
                  <a:tcPr>
                    <a:lnT cap="flat">
                      <a:noFill/>
                    </a:lnT>
                    <a:lnB cap="flat">
                      <a:noFill/>
                    </a:lnB>
                  </a:tcPr>
                </a:tc>
                <a:tc hMerge="1">
                  <a:tcPr>
                    <a:lnT cap="flat">
                      <a:noFill/>
                    </a:lnT>
                    <a:lnB cap="flat">
                      <a:noFill/>
                    </a:lnB>
                  </a:tcPr>
                </a:tc>
                <a:tc hMerge="1">
                  <a:tcPr>
                    <a:lnT cap="flat">
                      <a:noFill/>
                    </a:lnT>
                    <a:lnB cap="flat">
                      <a:noFill/>
                    </a:lnB>
                  </a:tcPr>
                </a:tc>
                <a:tc hMerge="1">
                  <a:tcPr>
                    <a:lnT cap="flat">
                      <a:noFill/>
                    </a:lnT>
                    <a:lnB cap="flat">
                      <a:noFill/>
                    </a:lnB>
                  </a:tcPr>
                </a:tc>
                <a:tc hMerge="1">
                  <a:tcPr>
                    <a:lnT cap="flat">
                      <a:noFill/>
                    </a:lnT>
                    <a:lnB cap="flat">
                      <a:noFill/>
                    </a:lnB>
                  </a:tcPr>
                </a:tc>
                <a:tc hMerge="1">
                  <a:tcPr>
                    <a:lnT cap="flat">
                      <a:noFill/>
                    </a:lnT>
                    <a:lnB cap="flat">
                      <a:noFill/>
                    </a:lnB>
                  </a:tcPr>
                </a:tc>
                <a:tc hMerge="1">
                  <a:tcPr>
                    <a:lnT cap="flat">
                      <a:noFill/>
                    </a:lnT>
                    <a:lnB cap="flat">
                      <a:noFill/>
                    </a:lnB>
                  </a:tcPr>
                </a:tc>
                <a:tc hMerge="1">
                  <a:tcPr>
                    <a:lnT cap="flat">
                      <a:noFill/>
                    </a:lnT>
                    <a:lnB cap="flat">
                      <a:noFill/>
                    </a:lnB>
                  </a:tcPr>
                </a:tc>
                <a:tc hMerge="1">
                  <a:tcPr>
                    <a:lnT cap="flat">
                      <a:noFill/>
                    </a:lnT>
                    <a:lnB cap="flat">
                      <a:noFill/>
                    </a:lnB>
                  </a:tcPr>
                </a:tc>
                <a:tc hMerge="1">
                  <a:tcPr>
                    <a:lnR cap="flat">
                      <a:noFill/>
                    </a:lnR>
                    <a:lnT cap="flat">
                      <a:noFill/>
                    </a:lnT>
                    <a:lnB cap="flat">
                      <a:noFill/>
                    </a:lnB>
                  </a:tcPr>
                </a:tc>
              </a:tr>
              <a:tr h="176530">
                <a:tc>
                  <a:txBody>
                    <a:bodyPr/>
                    <a:p>
                      <a:pPr indent="0">
                        <a:buNone/>
                      </a:pPr>
                      <a:endParaRPr lang="en-US" altLang="en-US" sz="1100" b="0">
                        <a:solidFill>
                          <a:srgbClr val="000000"/>
                        </a:solidFill>
                        <a:latin typeface="宋体" panose="02010600030101010101" pitchFamily="2" charset="-122"/>
                      </a:endParaRPr>
                    </a:p>
                  </a:txBody>
                  <a:tcPr marL="12700" marR="12700" marT="12700" vert="horz" anchor="ctr">
                    <a:lnL>
                      <a:noFill/>
                    </a:lnL>
                    <a:lnR>
                      <a:noFill/>
                    </a:lnR>
                    <a:lnT cap="flat">
                      <a:noFill/>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endParaRPr lang="en-US" altLang="en-US" sz="1100" b="0">
                        <a:solidFill>
                          <a:srgbClr val="000000"/>
                        </a:solidFill>
                        <a:latin typeface="宋体" panose="02010600030101010101" pitchFamily="2" charset="-122"/>
                      </a:endParaRPr>
                    </a:p>
                  </a:txBody>
                  <a:tcPr marL="12700" marR="12700" marT="12700" vert="horz" anchor="ctr">
                    <a:lnL>
                      <a:noFill/>
                    </a:lnL>
                    <a:lnR>
                      <a:noFill/>
                    </a:lnR>
                    <a:lnT cap="flat">
                      <a:noFill/>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endParaRPr lang="en-US" altLang="en-US" sz="1100" b="0">
                        <a:solidFill>
                          <a:srgbClr val="000000"/>
                        </a:solidFill>
                        <a:latin typeface="宋体" panose="02010600030101010101" pitchFamily="2" charset="-122"/>
                      </a:endParaRPr>
                    </a:p>
                  </a:txBody>
                  <a:tcPr marL="12700" marR="12700" marT="12700" vert="horz" anchor="ctr">
                    <a:lnL>
                      <a:noFill/>
                    </a:lnL>
                    <a:lnR>
                      <a:noFill/>
                    </a:lnR>
                    <a:lnT cap="flat">
                      <a:noFill/>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endParaRPr lang="en-US" altLang="en-US" sz="1100" b="0">
                        <a:solidFill>
                          <a:srgbClr val="000000"/>
                        </a:solidFill>
                        <a:latin typeface="宋体" panose="02010600030101010101" pitchFamily="2" charset="-122"/>
                      </a:endParaRPr>
                    </a:p>
                  </a:txBody>
                  <a:tcPr marL="12700" marR="12700" marT="12700" vert="horz" anchor="ctr">
                    <a:lnL>
                      <a:noFill/>
                    </a:lnL>
                    <a:lnR>
                      <a:noFill/>
                    </a:lnR>
                    <a:lnT cap="flat">
                      <a:noFill/>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endParaRPr lang="en-US" altLang="en-US" sz="1100" b="0">
                        <a:solidFill>
                          <a:srgbClr val="000000"/>
                        </a:solidFill>
                        <a:latin typeface="宋体" panose="02010600030101010101" pitchFamily="2" charset="-122"/>
                      </a:endParaRPr>
                    </a:p>
                  </a:txBody>
                  <a:tcPr marL="12700" marR="12700" marT="12700" vert="horz" anchor="ctr">
                    <a:lnL>
                      <a:noFill/>
                    </a:lnL>
                    <a:lnR>
                      <a:noFill/>
                    </a:lnR>
                    <a:lnT cap="flat">
                      <a:noFill/>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endParaRPr lang="en-US" altLang="en-US" sz="1100" b="0">
                        <a:solidFill>
                          <a:srgbClr val="000000"/>
                        </a:solidFill>
                        <a:latin typeface="宋体" panose="02010600030101010101" pitchFamily="2" charset="-122"/>
                      </a:endParaRPr>
                    </a:p>
                  </a:txBody>
                  <a:tcPr marL="12700" marR="12700" marT="12700" vert="horz" anchor="ctr">
                    <a:lnL>
                      <a:noFill/>
                    </a:lnL>
                    <a:lnR>
                      <a:noFill/>
                    </a:lnR>
                    <a:lnT cap="flat">
                      <a:noFill/>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endParaRPr lang="en-US" altLang="en-US" sz="1100" b="0">
                        <a:solidFill>
                          <a:srgbClr val="000000"/>
                        </a:solidFill>
                        <a:latin typeface="宋体" panose="02010600030101010101" pitchFamily="2" charset="-122"/>
                      </a:endParaRPr>
                    </a:p>
                  </a:txBody>
                  <a:tcPr marL="12700" marR="12700" marT="12700" vert="horz" anchor="ctr">
                    <a:lnL>
                      <a:noFill/>
                    </a:lnL>
                    <a:lnR>
                      <a:noFill/>
                    </a:lnR>
                    <a:lnT cap="flat">
                      <a:noFill/>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endParaRPr lang="en-US" altLang="en-US" sz="1100" b="0">
                        <a:solidFill>
                          <a:srgbClr val="000000"/>
                        </a:solidFill>
                        <a:latin typeface="宋体" panose="02010600030101010101" pitchFamily="2" charset="-122"/>
                      </a:endParaRPr>
                    </a:p>
                  </a:txBody>
                  <a:tcPr marL="12700" marR="12700" marT="12700" vert="horz" anchor="ctr">
                    <a:lnL>
                      <a:noFill/>
                    </a:lnL>
                    <a:lnR>
                      <a:noFill/>
                    </a:lnR>
                    <a:lnT cap="flat">
                      <a:noFill/>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endParaRPr lang="en-US" altLang="en-US" sz="1100" b="0">
                        <a:solidFill>
                          <a:srgbClr val="000000"/>
                        </a:solidFill>
                        <a:latin typeface="宋体" panose="02010600030101010101" pitchFamily="2" charset="-122"/>
                      </a:endParaRPr>
                    </a:p>
                  </a:txBody>
                  <a:tcPr marL="12700" marR="12700" marT="12700" vert="horz" anchor="ctr">
                    <a:lnL>
                      <a:noFill/>
                    </a:lnL>
                    <a:lnR>
                      <a:noFill/>
                    </a:lnR>
                    <a:lnT cap="flat">
                      <a:noFill/>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endParaRPr lang="en-US" altLang="en-US" sz="1100" b="0">
                        <a:solidFill>
                          <a:srgbClr val="000000"/>
                        </a:solidFill>
                        <a:latin typeface="宋体" panose="02010600030101010101" pitchFamily="2" charset="-122"/>
                      </a:endParaRPr>
                    </a:p>
                  </a:txBody>
                  <a:tcPr marL="12700" marR="12700" marT="12700" vert="horz" anchor="ctr">
                    <a:lnL>
                      <a:noFill/>
                    </a:lnL>
                    <a:lnR>
                      <a:noFill/>
                    </a:lnR>
                    <a:lnT cap="flat">
                      <a:noFill/>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endParaRPr lang="en-US" altLang="en-US" sz="1100" b="0">
                        <a:solidFill>
                          <a:srgbClr val="000000"/>
                        </a:solidFill>
                        <a:latin typeface="宋体" panose="02010600030101010101" pitchFamily="2" charset="-122"/>
                      </a:endParaRPr>
                    </a:p>
                  </a:txBody>
                  <a:tcPr marL="12700" marR="12700" marT="12700" vert="horz" anchor="ctr">
                    <a:lnL>
                      <a:noFill/>
                    </a:lnL>
                    <a:lnR>
                      <a:noFill/>
                    </a:lnR>
                    <a:lnT cap="flat">
                      <a:noFill/>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zh-CN" altLang="en-US" sz="1800"/>
                    </a:p>
                  </a:txBody>
                  <a:tcPr marL="12700" marR="12700" marT="12700" vert="horz" anchor="ctr">
                    <a:lnL>
                      <a:noFill/>
                    </a:lnL>
                    <a:lnR cap="flat">
                      <a:noFill/>
                    </a:lnR>
                    <a:lnT cap="flat">
                      <a:noFill/>
                    </a:lnT>
                    <a:lnB w="6350" cap="flat" cmpd="sng">
                      <a:solidFill>
                        <a:srgbClr val="000000"/>
                      </a:solidFill>
                      <a:prstDash val="solid"/>
                      <a:headEnd type="none" w="med" len="med"/>
                      <a:tailEnd type="none" w="med" len="med"/>
                    </a:lnB>
                    <a:lnTlToBr>
                      <a:noFill/>
                    </a:lnTlToBr>
                    <a:lnBlToTr>
                      <a:noFill/>
                    </a:lnBlToTr>
                    <a:noFill/>
                  </a:tcPr>
                </a:tc>
              </a:tr>
              <a:tr h="406400">
                <a:tc>
                  <a:txBody>
                    <a:bodyPr/>
                    <a:p>
                      <a:pPr indent="0">
                        <a:buNone/>
                      </a:pPr>
                      <a:r>
                        <a:rPr lang="zh-CN" sz="1400" b="0">
                          <a:solidFill>
                            <a:srgbClr val="000000"/>
                          </a:solidFill>
                          <a:latin typeface="Arial" panose="020B0604020202020204" pitchFamily="34" charset="0"/>
                          <a:ea typeface="黑体" panose="02010609060101010101" charset="-122"/>
                        </a:rPr>
                        <a:t>一级指标</a:t>
                      </a:r>
                      <a:endParaRPr lang="en-US" altLang="en-US" sz="1400" b="0">
                        <a:solidFill>
                          <a:srgbClr val="000000"/>
                        </a:solidFill>
                        <a:latin typeface="黑体" panose="02010609060101010101"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黑体" panose="02010609060101010101" charset="-122"/>
                        </a:rPr>
                        <a:t>二级指标</a:t>
                      </a:r>
                      <a:endParaRPr lang="en-US" altLang="en-US" sz="1400" b="0">
                        <a:solidFill>
                          <a:srgbClr val="000000"/>
                        </a:solidFill>
                        <a:latin typeface="黑体" panose="02010609060101010101"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黑体" panose="02010609060101010101" charset="-122"/>
                        </a:rPr>
                        <a:t>考核指标</a:t>
                      </a:r>
                      <a:endParaRPr lang="en-US" altLang="en-US" sz="1400" b="0">
                        <a:solidFill>
                          <a:srgbClr val="000000"/>
                        </a:solidFill>
                        <a:latin typeface="黑体" panose="02010609060101010101"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黑体" panose="02010609060101010101" charset="-122"/>
                        </a:rPr>
                        <a:t>来源</a:t>
                      </a:r>
                      <a:endParaRPr lang="en-US" altLang="en-US" sz="1400" b="0">
                        <a:solidFill>
                          <a:srgbClr val="000000"/>
                        </a:solidFill>
                        <a:latin typeface="黑体" panose="02010609060101010101"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黑体" panose="02010609060101010101" charset="-122"/>
                        </a:rPr>
                        <a:t>单位</a:t>
                      </a:r>
                      <a:endParaRPr lang="en-US" altLang="en-US" sz="1400" b="0">
                        <a:solidFill>
                          <a:srgbClr val="000000"/>
                        </a:solidFill>
                        <a:latin typeface="黑体" panose="02010609060101010101"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黑体" panose="02010609060101010101" charset="-122"/>
                        </a:rPr>
                        <a:t>国家均值（通报）</a:t>
                      </a:r>
                      <a:endParaRPr lang="en-US" altLang="en-US" sz="1400" b="0">
                        <a:solidFill>
                          <a:srgbClr val="000000"/>
                        </a:solidFill>
                        <a:latin typeface="黑体" panose="02010609060101010101"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黑体" panose="02010609060101010101" charset="-122"/>
                        </a:rPr>
                        <a:t>国家中位值</a:t>
                      </a:r>
                      <a:endParaRPr lang="en-US" altLang="en-US" sz="1400" b="0">
                        <a:solidFill>
                          <a:srgbClr val="000000"/>
                        </a:solidFill>
                        <a:latin typeface="黑体" panose="02010609060101010101"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黑体" panose="02010609060101010101" charset="-122"/>
                        </a:rPr>
                        <a:t>自治区均值</a:t>
                      </a:r>
                      <a:endParaRPr lang="en-US" altLang="en-US" sz="1400" b="0">
                        <a:solidFill>
                          <a:srgbClr val="000000"/>
                        </a:solidFill>
                        <a:latin typeface="黑体" panose="02010609060101010101"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黑体" panose="02010609060101010101" charset="-122"/>
                        </a:rPr>
                        <a:t>自治区得分</a:t>
                      </a:r>
                      <a:endParaRPr lang="en-US" altLang="en-US" sz="1400" b="0">
                        <a:solidFill>
                          <a:srgbClr val="000000"/>
                        </a:solidFill>
                        <a:latin typeface="黑体" panose="02010609060101010101"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黑体" panose="02010609060101010101" charset="-122"/>
                        </a:rPr>
                        <a:t>满分</a:t>
                      </a:r>
                      <a:endParaRPr lang="en-US" altLang="en-US" sz="1400" b="0">
                        <a:solidFill>
                          <a:srgbClr val="000000"/>
                        </a:solidFill>
                        <a:latin typeface="黑体" panose="02010609060101010101"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黑体" panose="02010609060101010101" charset="-122"/>
                        </a:rPr>
                        <a:t>得分率</a:t>
                      </a:r>
                      <a:endParaRPr lang="en-US" altLang="en-US" sz="1400" b="0">
                        <a:solidFill>
                          <a:srgbClr val="000000"/>
                        </a:solidFill>
                        <a:latin typeface="黑体" panose="02010609060101010101"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黑体" panose="02010609060101010101" charset="-122"/>
                        </a:rPr>
                        <a:t>国家打分规则（满分值）</a:t>
                      </a:r>
                      <a:endParaRPr lang="en-US" altLang="en-US" sz="1400" b="0">
                        <a:solidFill>
                          <a:srgbClr val="000000"/>
                        </a:solidFill>
                        <a:latin typeface="黑体" panose="02010609060101010101"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05765">
                <a:tc rowSpan="3">
                  <a:txBody>
                    <a:bodyPr/>
                    <a:p>
                      <a:pPr indent="0" algn="ctr">
                        <a:buNone/>
                      </a:pPr>
                      <a:r>
                        <a:rPr lang="zh-CN" sz="1400" b="0">
                          <a:solidFill>
                            <a:srgbClr val="000000"/>
                          </a:solidFill>
                          <a:latin typeface="Arial" panose="020B0604020202020204" pitchFamily="34" charset="0"/>
                          <a:ea typeface="宋体" panose="02010600030101010101" pitchFamily="2" charset="-122"/>
                        </a:rPr>
                        <a:t>医疗质量（10）</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宋体" panose="02010600030101010101" pitchFamily="2" charset="-122"/>
                        </a:rPr>
                        <a:t>功能定位</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宋体" panose="02010600030101010101" pitchFamily="2" charset="-122"/>
                        </a:rPr>
                        <a:t>出院患者手术占比</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宋体" panose="02010600030101010101" pitchFamily="2" charset="-122"/>
                        </a:rPr>
                        <a:t>病案首页</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28.39</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28.03</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23.72</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58</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100</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58.0%</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0000"/>
                    </a:solidFill>
                  </a:tcPr>
                </a:tc>
                <a:tc>
                  <a:txBody>
                    <a:bodyPr/>
                    <a:p>
                      <a:pPr indent="0" algn="ctr">
                        <a:buNone/>
                      </a:pPr>
                      <a:r>
                        <a:rPr lang="en-US" sz="1400" b="0">
                          <a:solidFill>
                            <a:srgbClr val="000000"/>
                          </a:solidFill>
                          <a:latin typeface="宋体" panose="02010600030101010101" pitchFamily="2" charset="-122"/>
                        </a:rPr>
                        <a:t>≥45%</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05765">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p>
                      <a:pPr indent="0" algn="ctr">
                        <a:buNone/>
                      </a:pP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宋体" panose="02010600030101010101" pitchFamily="2" charset="-122"/>
                        </a:rPr>
                        <a:t>出院患者四级手术占比</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宋体" panose="02010600030101010101" pitchFamily="2" charset="-122"/>
                        </a:rPr>
                        <a:t>病案首页</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17.24</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16.43</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12.77</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40</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100</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40.0%</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0000"/>
                    </a:solidFill>
                  </a:tcPr>
                </a:tc>
                <a:tc>
                  <a:txBody>
                    <a:bodyPr/>
                    <a:p>
                      <a:pPr indent="0" algn="ctr">
                        <a:buNone/>
                      </a:pPr>
                      <a:r>
                        <a:rPr lang="en-US" sz="1400" b="0">
                          <a:solidFill>
                            <a:srgbClr val="000000"/>
                          </a:solidFill>
                          <a:latin typeface="宋体" panose="02010600030101010101" pitchFamily="2" charset="-122"/>
                        </a:rPr>
                        <a:t>≥40%</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06400">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p>
                      <a:pPr indent="0" algn="ctr">
                        <a:buNone/>
                      </a:pPr>
                      <a:r>
                        <a:rPr lang="zh-CN" sz="1400" b="0">
                          <a:solidFill>
                            <a:srgbClr val="000000"/>
                          </a:solidFill>
                          <a:latin typeface="Arial" panose="020B0604020202020204" pitchFamily="34" charset="0"/>
                          <a:ea typeface="宋体" panose="02010600030101010101" pitchFamily="2" charset="-122"/>
                        </a:rPr>
                        <a:t>服务流程</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宋体" panose="02010600030101010101" pitchFamily="2" charset="-122"/>
                        </a:rPr>
                        <a:t>电子病历功能水平分级</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宋体" panose="02010600030101010101" pitchFamily="2" charset="-122"/>
                        </a:rPr>
                        <a:t>国家卫健委</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宋体" panose="02010600030101010101" pitchFamily="2" charset="-122"/>
                        </a:rPr>
                        <a:t>级</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3.12</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3.09</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11</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30</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36.7%</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0000"/>
                    </a:solidFill>
                  </a:tcPr>
                </a:tc>
                <a:tc>
                  <a:txBody>
                    <a:bodyPr/>
                    <a:p>
                      <a:pPr indent="0" algn="ctr">
                        <a:buNone/>
                      </a:pPr>
                      <a:r>
                        <a:rPr lang="zh-CN" sz="1400" b="0">
                          <a:solidFill>
                            <a:srgbClr val="000000"/>
                          </a:solidFill>
                          <a:latin typeface="Arial" panose="020B0604020202020204" pitchFamily="34" charset="0"/>
                          <a:ea typeface="宋体" panose="02010600030101010101" pitchFamily="2" charset="-122"/>
                        </a:rPr>
                        <a:t>≥8级</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06400">
                <a:tc rowSpan="4">
                  <a:txBody>
                    <a:bodyPr/>
                    <a:p>
                      <a:pPr indent="0" algn="ctr">
                        <a:buNone/>
                      </a:pPr>
                      <a:r>
                        <a:rPr lang="zh-CN" sz="1400" b="0">
                          <a:solidFill>
                            <a:srgbClr val="000000"/>
                          </a:solidFill>
                          <a:latin typeface="Arial" panose="020B0604020202020204" pitchFamily="34" charset="0"/>
                          <a:ea typeface="宋体" panose="02010600030101010101" pitchFamily="2" charset="-122"/>
                        </a:rPr>
                        <a:t>运营效率</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3">
                  <a:txBody>
                    <a:bodyPr/>
                    <a:p>
                      <a:pPr indent="0" algn="ctr">
                        <a:buNone/>
                      </a:pPr>
                      <a:r>
                        <a:rPr lang="zh-CN" sz="1400" b="0">
                          <a:solidFill>
                            <a:srgbClr val="000000"/>
                          </a:solidFill>
                          <a:latin typeface="Arial" panose="020B0604020202020204" pitchFamily="34" charset="0"/>
                          <a:ea typeface="宋体" panose="02010600030101010101" pitchFamily="2" charset="-122"/>
                        </a:rPr>
                        <a:t>收支结构</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宋体" panose="02010600030101010101" pitchFamily="2" charset="-122"/>
                        </a:rPr>
                        <a:t>万元收入能耗支出</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宋体" panose="02010600030101010101" pitchFamily="2" charset="-122"/>
                        </a:rPr>
                        <a:t>财务年报</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FF0000"/>
                          </a:solidFill>
                          <a:latin typeface="Arial" panose="020B0604020202020204" pitchFamily="34" charset="0"/>
                          <a:ea typeface="宋体" panose="02010600030101010101" pitchFamily="2" charset="-122"/>
                        </a:rPr>
                        <a:t>元</a:t>
                      </a:r>
                      <a:endParaRPr lang="en-US" altLang="en-US" sz="1400" b="0">
                        <a:solidFill>
                          <a:srgbClr val="FF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95.71</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99.28</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120.49</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12</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20</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60.0%</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0000"/>
                    </a:solidFill>
                  </a:tcPr>
                </a:tc>
                <a:tc>
                  <a:txBody>
                    <a:bodyPr/>
                    <a:p>
                      <a:pPr indent="0" algn="ctr">
                        <a:buNone/>
                      </a:pPr>
                      <a:r>
                        <a:rPr lang="zh-CN" sz="1400" b="0">
                          <a:solidFill>
                            <a:srgbClr val="000000"/>
                          </a:solidFill>
                          <a:latin typeface="Arial" panose="020B0604020202020204" pitchFamily="34" charset="0"/>
                          <a:ea typeface="宋体" panose="02010600030101010101" pitchFamily="2" charset="-122"/>
                        </a:rPr>
                        <a:t>≤平均值</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05765">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宋体" panose="02010600030101010101" pitchFamily="2" charset="-122"/>
                        </a:rPr>
                        <a:t>收支结余（盈余率）</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宋体" panose="02010600030101010101" pitchFamily="2" charset="-122"/>
                        </a:rPr>
                        <a:t>财务年报</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3.71</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-1.86</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5</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50</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10.0%</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0000"/>
                    </a:solidFill>
                  </a:tcPr>
                </a:tc>
                <a:tc>
                  <a:txBody>
                    <a:bodyPr/>
                    <a:p>
                      <a:pPr indent="0" algn="ctr">
                        <a:buNone/>
                      </a:pPr>
                      <a:r>
                        <a:rPr lang="en-US" sz="1400" b="0">
                          <a:solidFill>
                            <a:srgbClr val="000000"/>
                          </a:solidFill>
                          <a:latin typeface="宋体" panose="02010600030101010101" pitchFamily="2" charset="-122"/>
                        </a:rPr>
                        <a:t>≥0%</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05765">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宋体" panose="02010600030101010101" pitchFamily="2" charset="-122"/>
                        </a:rPr>
                        <a:t>资产负债率</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宋体" panose="02010600030101010101" pitchFamily="2" charset="-122"/>
                        </a:rPr>
                        <a:t>财务年报</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0.4441</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45.32</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0.5494</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12</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30</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40.0%</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0000"/>
                    </a:solidFill>
                  </a:tcPr>
                </a:tc>
                <a:tc>
                  <a:txBody>
                    <a:bodyPr/>
                    <a:p>
                      <a:pPr indent="0" algn="ctr">
                        <a:buNone/>
                      </a:pPr>
                      <a:r>
                        <a:rPr lang="zh-CN" sz="1400" b="0">
                          <a:solidFill>
                            <a:srgbClr val="000000"/>
                          </a:solidFill>
                          <a:latin typeface="Arial" panose="020B0604020202020204" pitchFamily="34" charset="0"/>
                          <a:ea typeface="宋体" panose="02010600030101010101" pitchFamily="2" charset="-122"/>
                        </a:rPr>
                        <a:t>≤平均值，≥100%为0分</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06400">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p>
                      <a:pPr indent="0">
                        <a:buNone/>
                      </a:pPr>
                      <a:r>
                        <a:rPr lang="zh-CN" sz="1400" b="0">
                          <a:solidFill>
                            <a:srgbClr val="000000"/>
                          </a:solidFill>
                          <a:latin typeface="Arial" panose="020B0604020202020204" pitchFamily="34" charset="0"/>
                          <a:ea typeface="宋体" panose="02010600030101010101" pitchFamily="2" charset="-122"/>
                        </a:rPr>
                        <a:t>费用控制</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宋体" panose="02010600030101010101" pitchFamily="2" charset="-122"/>
                        </a:rPr>
                        <a:t>门诊次均药品费用增幅</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宋体" panose="02010600030101010101" pitchFamily="2" charset="-122"/>
                        </a:rPr>
                        <a:t>财务年报</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5.98</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7.15</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19.26</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12</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20</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60.0%</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0000"/>
                    </a:solidFill>
                  </a:tcPr>
                </a:tc>
                <a:tc>
                  <a:txBody>
                    <a:bodyPr/>
                    <a:p>
                      <a:pPr indent="0" algn="ctr">
                        <a:buNone/>
                      </a:pPr>
                      <a:r>
                        <a:rPr lang="zh-CN" sz="1400" b="0">
                          <a:solidFill>
                            <a:srgbClr val="000000"/>
                          </a:solidFill>
                          <a:latin typeface="Arial" panose="020B0604020202020204" pitchFamily="34" charset="0"/>
                          <a:ea typeface="宋体" panose="02010600030101010101" pitchFamily="2" charset="-122"/>
                        </a:rPr>
                        <a:t>≤平均值</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05765">
                <a:tc rowSpan="2">
                  <a:txBody>
                    <a:bodyPr/>
                    <a:p>
                      <a:pPr indent="0" algn="ctr">
                        <a:buNone/>
                      </a:pPr>
                      <a:r>
                        <a:rPr lang="zh-CN" sz="1400" b="0">
                          <a:solidFill>
                            <a:srgbClr val="000000"/>
                          </a:solidFill>
                          <a:latin typeface="Arial" panose="020B0604020202020204" pitchFamily="34" charset="0"/>
                          <a:ea typeface="宋体" panose="02010600030101010101" pitchFamily="2" charset="-122"/>
                        </a:rPr>
                        <a:t>持续发展（4）</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宋体" panose="02010600030101010101" pitchFamily="2" charset="-122"/>
                        </a:rPr>
                        <a:t>人员结构</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宋体" panose="02010600030101010101" pitchFamily="2" charset="-122"/>
                        </a:rPr>
                        <a:t>麻醉、儿科、重症、病理、中医师占比</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宋体" panose="02010600030101010101" pitchFamily="2" charset="-122"/>
                        </a:rPr>
                        <a:t>国家电子化注册系统</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8.8</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20</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44.0%</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0000"/>
                    </a:solidFill>
                  </a:tcPr>
                </a:tc>
                <a:tc>
                  <a:txBody>
                    <a:bodyPr/>
                    <a:p>
                      <a:pPr indent="0" algn="ctr">
                        <a:buNone/>
                      </a:pP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05765">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p>
                      <a:pPr indent="0" algn="ctr">
                        <a:buNone/>
                      </a:pPr>
                      <a:r>
                        <a:rPr lang="zh-CN" sz="1400" b="0">
                          <a:solidFill>
                            <a:srgbClr val="000000"/>
                          </a:solidFill>
                          <a:latin typeface="Arial" panose="020B0604020202020204" pitchFamily="34" charset="0"/>
                          <a:ea typeface="宋体" panose="02010600030101010101" pitchFamily="2" charset="-122"/>
                        </a:rPr>
                        <a:t>学科建设</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宋体" panose="02010600030101010101" pitchFamily="2" charset="-122"/>
                        </a:rPr>
                        <a:t>每百名卫技术人员科研经费</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宋体" panose="02010600030101010101" pitchFamily="2" charset="-122"/>
                        </a:rPr>
                        <a:t>医院填报</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400" b="0">
                          <a:solidFill>
                            <a:srgbClr val="000000"/>
                          </a:solidFill>
                          <a:latin typeface="Arial" panose="020B0604020202020204" pitchFamily="34" charset="0"/>
                          <a:ea typeface="宋体" panose="02010600030101010101" pitchFamily="2" charset="-122"/>
                        </a:rPr>
                        <a:t>元</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456277.58</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120697.38</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40</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100</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400" b="0">
                          <a:solidFill>
                            <a:srgbClr val="000000"/>
                          </a:solidFill>
                          <a:latin typeface="宋体" panose="02010600030101010101" pitchFamily="2" charset="-122"/>
                        </a:rPr>
                        <a:t>40.0%</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0000"/>
                    </a:solidFill>
                  </a:tcPr>
                </a:tc>
                <a:tc>
                  <a:txBody>
                    <a:bodyPr/>
                    <a:p>
                      <a:pPr indent="0" algn="ctr">
                        <a:buNone/>
                      </a:pPr>
                      <a:r>
                        <a:rPr lang="zh-CN" sz="1400" b="0">
                          <a:solidFill>
                            <a:srgbClr val="000000"/>
                          </a:solidFill>
                          <a:latin typeface="Arial" panose="020B0604020202020204" pitchFamily="34" charset="0"/>
                          <a:ea typeface="宋体" panose="02010600030101010101" pitchFamily="2" charset="-122"/>
                        </a:rPr>
                        <a:t>≥900万元</a:t>
                      </a:r>
                      <a:endParaRPr lang="en-US" altLang="en-US" sz="14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250" advTm="3000"/>
    </mc:Choice>
    <mc:Fallback>
      <p:transition spd="slow" advTm="3000"/>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a:xfrm>
            <a:off x="1288415" y="250825"/>
            <a:ext cx="10086340" cy="531495"/>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buClrTx/>
              <a:buSzTx/>
              <a:buFontTx/>
            </a:pPr>
            <a:r>
              <a:rPr lang="zh-CN" altLang="en-US" sz="3600" b="1" spc="200"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lt"/>
              </a:rPr>
              <a:t>公立医院绩效考核</a:t>
            </a:r>
            <a:r>
              <a:rPr lang="zh-CN" altLang="en-US" sz="3600" b="1" dirty="0" smtClean="0">
                <a:solidFill>
                  <a:srgbClr val="0054AB"/>
                </a:solidFill>
                <a:latin typeface="微软雅黑" panose="020B0503020204020204" pitchFamily="34" charset="-122"/>
                <a:ea typeface="微软雅黑" panose="020B0503020204020204" pitchFamily="34" charset="-122"/>
                <a:cs typeface="微软雅黑" panose="020B0503020204020204" pitchFamily="34" charset="-122"/>
                <a:sym typeface="+mn-ea"/>
              </a:rPr>
              <a:t>·发现问题</a:t>
            </a:r>
            <a:endParaRPr lang="zh-CN" altLang="en-US" sz="3600" b="1" dirty="0">
              <a:solidFill>
                <a:schemeClr val="tx1">
                  <a:lumMod val="75000"/>
                  <a:lumOff val="25000"/>
                </a:schemeClr>
              </a:solidFill>
              <a:latin typeface="+mn-lt"/>
              <a:ea typeface="+mn-ea"/>
              <a:cs typeface="+mn-ea"/>
              <a:sym typeface="+mn-ea"/>
            </a:endParaRPr>
          </a:p>
        </p:txBody>
      </p:sp>
      <p:sp>
        <p:nvSpPr>
          <p:cNvPr id="57" name="文本框 56"/>
          <p:cNvSpPr txBox="1"/>
          <p:nvPr/>
        </p:nvSpPr>
        <p:spPr>
          <a:xfrm>
            <a:off x="445135" y="1132205"/>
            <a:ext cx="4002405" cy="510183"/>
          </a:xfrm>
          <a:prstGeom prst="roundRect">
            <a:avLst/>
          </a:prstGeom>
          <a:solidFill>
            <a:srgbClr val="1F4E79"/>
          </a:solidFill>
          <a:ln w="9525">
            <a:noFill/>
          </a:ln>
          <a:effectLst>
            <a:outerShdw blurRad="63500" sx="102000" sy="102000" algn="ctr" rotWithShape="0">
              <a:prstClr val="black">
                <a:alpha val="40000"/>
              </a:prstClr>
            </a:outerShdw>
          </a:effectLst>
        </p:spPr>
        <p:txBody>
          <a:bodyPr wrap="square">
            <a:spAutoFit/>
          </a:bodyPr>
          <a:p>
            <a:pPr indent="0" algn="ctr">
              <a:buFont typeface="Wingdings" panose="05000000000000000000" charset="0"/>
              <a:buNone/>
            </a:pPr>
            <a:r>
              <a:rPr lang="zh-CN" altLang="en-US" sz="2400" b="1" spc="160">
                <a:solidFill>
                  <a:schemeClr val="bg1"/>
                </a:solidFill>
                <a:latin typeface="微软雅黑" panose="020B0503020204020204" pitchFamily="34" charset="-122"/>
                <a:ea typeface="微软雅黑" panose="020B0503020204020204" pitchFamily="34" charset="-122"/>
                <a:sym typeface="+mn-ea"/>
              </a:rPr>
              <a:t>绩效考核发现的主要问题</a:t>
            </a:r>
            <a:endParaRPr lang="zh-CN" altLang="en-US" sz="2400" b="1" spc="160">
              <a:solidFill>
                <a:schemeClr val="bg1"/>
              </a:solidFill>
              <a:latin typeface="微软雅黑" panose="020B0503020204020204" pitchFamily="34" charset="-122"/>
              <a:ea typeface="微软雅黑" panose="020B0503020204020204" pitchFamily="34" charset="-122"/>
              <a:sym typeface="+mn-ea"/>
            </a:endParaRPr>
          </a:p>
        </p:txBody>
      </p:sp>
      <p:sp>
        <p:nvSpPr>
          <p:cNvPr id="67" name="PA-椭圆 21"/>
          <p:cNvSpPr/>
          <p:nvPr>
            <p:custDataLst>
              <p:tags r:id="rId2"/>
            </p:custDataLst>
          </p:nvPr>
        </p:nvSpPr>
        <p:spPr>
          <a:xfrm>
            <a:off x="437923" y="2011170"/>
            <a:ext cx="658458" cy="668574"/>
          </a:xfrm>
          <a:prstGeom prst="ellipse">
            <a:avLst/>
          </a:prstGeom>
          <a:solidFill>
            <a:srgbClr val="002060"/>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000" b="1" dirty="0">
                <a:latin typeface="思源黑体 CN Normal" panose="020B0400000000000000" pitchFamily="34" charset="-122"/>
                <a:ea typeface="思源黑体 CN Normal" panose="020B0400000000000000" pitchFamily="34" charset="-122"/>
              </a:rPr>
              <a:t>1</a:t>
            </a:r>
            <a:endParaRPr lang="zh-CN" altLang="en-US" sz="2000" b="1" dirty="0">
              <a:latin typeface="思源黑体 CN Normal" panose="020B0400000000000000" pitchFamily="34" charset="-122"/>
              <a:ea typeface="思源黑体 CN Normal" panose="020B0400000000000000" pitchFamily="34" charset="-122"/>
            </a:endParaRPr>
          </a:p>
        </p:txBody>
      </p:sp>
      <p:sp>
        <p:nvSpPr>
          <p:cNvPr id="68" name="PA-矩形 27"/>
          <p:cNvSpPr/>
          <p:nvPr>
            <p:custDataLst>
              <p:tags r:id="rId3"/>
            </p:custDataLst>
          </p:nvPr>
        </p:nvSpPr>
        <p:spPr>
          <a:xfrm>
            <a:off x="2059305" y="2173605"/>
            <a:ext cx="5029200" cy="414020"/>
          </a:xfrm>
          <a:prstGeom prst="rect">
            <a:avLst/>
          </a:prstGeom>
        </p:spPr>
        <p:txBody>
          <a:bodyPr wrap="square">
            <a:spAutoFit/>
          </a:bodyPr>
          <a:p>
            <a:r>
              <a:rPr lang="zh-CN" altLang="en-US" dirty="0">
                <a:latin typeface="微软雅黑" panose="020B0503020204020204" pitchFamily="34" charset="-122"/>
                <a:ea typeface="微软雅黑" panose="020B0503020204020204" pitchFamily="34" charset="-122"/>
                <a:sym typeface="+mn-ea"/>
              </a:rPr>
              <a:t>住院患者跨省异地就医现象在全国排前列</a:t>
            </a:r>
            <a:endParaRPr lang="zh-CN" altLang="en-US" dirty="0">
              <a:solidFill>
                <a:schemeClr val="tx1"/>
              </a:solidFill>
              <a:latin typeface="微软雅黑" panose="020B0503020204020204" pitchFamily="34" charset="-122"/>
              <a:ea typeface="微软雅黑" panose="020B0503020204020204" pitchFamily="34" charset="-122"/>
            </a:endParaRPr>
          </a:p>
        </p:txBody>
      </p:sp>
      <p:sp>
        <p:nvSpPr>
          <p:cNvPr id="77" name="PA-椭圆 57"/>
          <p:cNvSpPr/>
          <p:nvPr>
            <p:custDataLst>
              <p:tags r:id="rId4"/>
            </p:custDataLst>
          </p:nvPr>
        </p:nvSpPr>
        <p:spPr>
          <a:xfrm>
            <a:off x="424588" y="3684314"/>
            <a:ext cx="658458" cy="668020"/>
          </a:xfrm>
          <a:prstGeom prst="ellipse">
            <a:avLst/>
          </a:prstGeom>
          <a:solidFill>
            <a:srgbClr val="002060"/>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000" b="1" dirty="0">
                <a:latin typeface="思源黑体 CN Normal" panose="020B0400000000000000" pitchFamily="34" charset="-122"/>
                <a:ea typeface="思源黑体 CN Normal" panose="020B0400000000000000" pitchFamily="34" charset="-122"/>
              </a:rPr>
              <a:t>3</a:t>
            </a:r>
            <a:endParaRPr lang="zh-CN" altLang="en-US" sz="2000" b="1" dirty="0">
              <a:latin typeface="思源黑体 CN Normal" panose="020B0400000000000000" pitchFamily="34" charset="-122"/>
              <a:ea typeface="思源黑体 CN Normal" panose="020B0400000000000000" pitchFamily="34" charset="-122"/>
            </a:endParaRPr>
          </a:p>
        </p:txBody>
      </p:sp>
      <p:sp>
        <p:nvSpPr>
          <p:cNvPr id="78" name="PA-矩形 58"/>
          <p:cNvSpPr/>
          <p:nvPr>
            <p:custDataLst>
              <p:tags r:id="rId5"/>
            </p:custDataLst>
          </p:nvPr>
        </p:nvSpPr>
        <p:spPr>
          <a:xfrm>
            <a:off x="2139315" y="2907665"/>
            <a:ext cx="4984115" cy="414020"/>
          </a:xfrm>
          <a:prstGeom prst="rect">
            <a:avLst/>
          </a:prstGeom>
        </p:spPr>
        <p:txBody>
          <a:bodyPr wrap="square">
            <a:spAutoFit/>
          </a:bodyPr>
          <a:p>
            <a:pPr algn="l">
              <a:buClrTx/>
              <a:buSzTx/>
              <a:buFontTx/>
            </a:pPr>
            <a:r>
              <a:rPr lang="zh-CN" altLang="en-US" dirty="0">
                <a:latin typeface="微软雅黑" panose="020B0503020204020204" pitchFamily="34" charset="-122"/>
                <a:ea typeface="微软雅黑" panose="020B0503020204020204" pitchFamily="34" charset="-122"/>
              </a:rPr>
              <a:t>运营效率有待进一步加强</a:t>
            </a:r>
            <a:endParaRPr lang="zh-CN" altLang="en-US" dirty="0">
              <a:latin typeface="微软雅黑" panose="020B0503020204020204" pitchFamily="34" charset="-122"/>
              <a:ea typeface="微软雅黑" panose="020B0503020204020204" pitchFamily="34" charset="-122"/>
            </a:endParaRPr>
          </a:p>
        </p:txBody>
      </p:sp>
      <p:sp>
        <p:nvSpPr>
          <p:cNvPr id="80" name="PA-椭圆 59"/>
          <p:cNvSpPr/>
          <p:nvPr>
            <p:custDataLst>
              <p:tags r:id="rId6"/>
            </p:custDataLst>
          </p:nvPr>
        </p:nvSpPr>
        <p:spPr>
          <a:xfrm>
            <a:off x="1211715" y="3953554"/>
            <a:ext cx="103803" cy="104775"/>
          </a:xfrm>
          <a:prstGeom prst="ellipse">
            <a:avLst/>
          </a:prstGeom>
          <a:solidFill>
            <a:srgbClr val="002060"/>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dirty="0">
              <a:latin typeface="思源黑体 CN Normal" panose="020B0400000000000000" pitchFamily="34" charset="-122"/>
              <a:ea typeface="思源黑体 CN Normal" panose="020B0400000000000000" pitchFamily="34" charset="-122"/>
            </a:endParaRPr>
          </a:p>
        </p:txBody>
      </p:sp>
      <p:sp>
        <p:nvSpPr>
          <p:cNvPr id="81" name="PA-椭圆 60"/>
          <p:cNvSpPr/>
          <p:nvPr>
            <p:custDataLst>
              <p:tags r:id="rId7"/>
            </p:custDataLst>
          </p:nvPr>
        </p:nvSpPr>
        <p:spPr>
          <a:xfrm>
            <a:off x="1348240" y="3949020"/>
            <a:ext cx="103803" cy="105398"/>
          </a:xfrm>
          <a:prstGeom prst="ellipse">
            <a:avLst/>
          </a:prstGeom>
          <a:solidFill>
            <a:srgbClr val="002060"/>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dirty="0">
              <a:latin typeface="思源黑体 CN Normal" panose="020B0400000000000000" pitchFamily="34" charset="-122"/>
              <a:ea typeface="思源黑体 CN Normal" panose="020B0400000000000000" pitchFamily="34" charset="-122"/>
            </a:endParaRPr>
          </a:p>
        </p:txBody>
      </p:sp>
      <p:sp>
        <p:nvSpPr>
          <p:cNvPr id="82" name="PA-椭圆 61"/>
          <p:cNvSpPr/>
          <p:nvPr>
            <p:custDataLst>
              <p:tags r:id="rId8"/>
            </p:custDataLst>
          </p:nvPr>
        </p:nvSpPr>
        <p:spPr>
          <a:xfrm>
            <a:off x="1484765" y="3949020"/>
            <a:ext cx="103803" cy="105398"/>
          </a:xfrm>
          <a:prstGeom prst="ellipse">
            <a:avLst/>
          </a:prstGeom>
          <a:solidFill>
            <a:srgbClr val="002060"/>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dirty="0">
              <a:latin typeface="思源黑体 CN Normal" panose="020B0400000000000000" pitchFamily="34" charset="-122"/>
              <a:ea typeface="思源黑体 CN Normal" panose="020B0400000000000000" pitchFamily="34" charset="-122"/>
            </a:endParaRPr>
          </a:p>
        </p:txBody>
      </p:sp>
      <p:sp>
        <p:nvSpPr>
          <p:cNvPr id="83" name="PA-椭圆 62"/>
          <p:cNvSpPr/>
          <p:nvPr>
            <p:custDataLst>
              <p:tags r:id="rId9"/>
            </p:custDataLst>
          </p:nvPr>
        </p:nvSpPr>
        <p:spPr>
          <a:xfrm>
            <a:off x="1621290" y="3949020"/>
            <a:ext cx="103803" cy="105398"/>
          </a:xfrm>
          <a:prstGeom prst="ellipse">
            <a:avLst/>
          </a:prstGeom>
          <a:solidFill>
            <a:srgbClr val="002060"/>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dirty="0">
              <a:latin typeface="思源黑体 CN Normal" panose="020B0400000000000000" pitchFamily="34" charset="-122"/>
              <a:ea typeface="思源黑体 CN Normal" panose="020B0400000000000000" pitchFamily="34" charset="-122"/>
            </a:endParaRPr>
          </a:p>
        </p:txBody>
      </p:sp>
      <p:sp>
        <p:nvSpPr>
          <p:cNvPr id="84" name="PA-椭圆 63"/>
          <p:cNvSpPr/>
          <p:nvPr>
            <p:custDataLst>
              <p:tags r:id="rId10"/>
            </p:custDataLst>
          </p:nvPr>
        </p:nvSpPr>
        <p:spPr>
          <a:xfrm>
            <a:off x="1757815" y="3949020"/>
            <a:ext cx="103803" cy="105398"/>
          </a:xfrm>
          <a:prstGeom prst="ellipse">
            <a:avLst/>
          </a:prstGeom>
          <a:solidFill>
            <a:srgbClr val="002060"/>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dirty="0">
              <a:latin typeface="思源黑体 CN Normal" panose="020B0400000000000000" pitchFamily="34" charset="-122"/>
              <a:ea typeface="思源黑体 CN Normal" panose="020B0400000000000000" pitchFamily="34" charset="-122"/>
            </a:endParaRPr>
          </a:p>
        </p:txBody>
      </p:sp>
      <p:sp>
        <p:nvSpPr>
          <p:cNvPr id="85" name="PA-椭圆 64"/>
          <p:cNvSpPr/>
          <p:nvPr>
            <p:custDataLst>
              <p:tags r:id="rId11"/>
            </p:custDataLst>
          </p:nvPr>
        </p:nvSpPr>
        <p:spPr>
          <a:xfrm>
            <a:off x="1894340" y="3949020"/>
            <a:ext cx="103803" cy="105398"/>
          </a:xfrm>
          <a:prstGeom prst="ellipse">
            <a:avLst/>
          </a:prstGeom>
          <a:solidFill>
            <a:srgbClr val="002060"/>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dirty="0">
              <a:latin typeface="思源黑体 CN Normal" panose="020B0400000000000000" pitchFamily="34" charset="-122"/>
              <a:ea typeface="思源黑体 CN Normal" panose="020B0400000000000000" pitchFamily="34" charset="-122"/>
            </a:endParaRPr>
          </a:p>
        </p:txBody>
      </p:sp>
      <p:sp>
        <p:nvSpPr>
          <p:cNvPr id="86" name="PA-椭圆 65"/>
          <p:cNvSpPr/>
          <p:nvPr>
            <p:custDataLst>
              <p:tags r:id="rId12"/>
            </p:custDataLst>
          </p:nvPr>
        </p:nvSpPr>
        <p:spPr>
          <a:xfrm>
            <a:off x="2035945" y="3953465"/>
            <a:ext cx="103803" cy="105398"/>
          </a:xfrm>
          <a:prstGeom prst="ellipse">
            <a:avLst/>
          </a:prstGeom>
          <a:solidFill>
            <a:schemeClr val="bg1">
              <a:lumMod val="65000"/>
            </a:schemeClr>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dirty="0">
              <a:latin typeface="思源黑体 CN Normal" panose="020B0400000000000000" pitchFamily="34" charset="-122"/>
              <a:ea typeface="思源黑体 CN Normal" panose="020B0400000000000000" pitchFamily="34" charset="-122"/>
            </a:endParaRPr>
          </a:p>
        </p:txBody>
      </p:sp>
      <p:sp>
        <p:nvSpPr>
          <p:cNvPr id="87" name="PA-矩形 68"/>
          <p:cNvSpPr/>
          <p:nvPr>
            <p:custDataLst>
              <p:tags r:id="rId13"/>
            </p:custDataLst>
          </p:nvPr>
        </p:nvSpPr>
        <p:spPr>
          <a:xfrm flipH="1">
            <a:off x="2139315" y="3798570"/>
            <a:ext cx="4803775" cy="414020"/>
          </a:xfrm>
          <a:prstGeom prst="rect">
            <a:avLst/>
          </a:prstGeom>
        </p:spPr>
        <p:txBody>
          <a:bodyPr wrap="square">
            <a:spAutoFit/>
          </a:bodyPr>
          <a:p>
            <a:r>
              <a:rPr lang="zh-CN" altLang="zh-CN" dirty="0">
                <a:latin typeface="微软雅黑" panose="020B0503020204020204" pitchFamily="34" charset="-122"/>
                <a:ea typeface="微软雅黑" panose="020B0503020204020204" pitchFamily="34" charset="-122"/>
              </a:rPr>
              <a:t>紧缺医师的配备有待加强</a:t>
            </a:r>
            <a:endParaRPr lang="zh-CN" altLang="zh-CN" dirty="0">
              <a:latin typeface="微软雅黑" panose="020B0503020204020204" pitchFamily="34" charset="-122"/>
              <a:ea typeface="微软雅黑" panose="020B0503020204020204" pitchFamily="34" charset="-122"/>
            </a:endParaRPr>
          </a:p>
        </p:txBody>
      </p:sp>
      <p:sp>
        <p:nvSpPr>
          <p:cNvPr id="89" name="PA-椭圆 57"/>
          <p:cNvSpPr/>
          <p:nvPr>
            <p:custDataLst>
              <p:tags r:id="rId14"/>
            </p:custDataLst>
          </p:nvPr>
        </p:nvSpPr>
        <p:spPr>
          <a:xfrm>
            <a:off x="424588" y="2848019"/>
            <a:ext cx="658458" cy="668020"/>
          </a:xfrm>
          <a:prstGeom prst="ellipse">
            <a:avLst/>
          </a:prstGeom>
          <a:solidFill>
            <a:srgbClr val="002060"/>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sz="2000" b="1" dirty="0">
                <a:latin typeface="思源黑体 CN Normal" panose="020B0400000000000000" pitchFamily="34" charset="-122"/>
                <a:ea typeface="思源黑体 CN Normal" panose="020B0400000000000000" pitchFamily="34" charset="-122"/>
              </a:rPr>
              <a:t>2</a:t>
            </a:r>
            <a:endParaRPr lang="en-US" sz="2000" b="1" dirty="0">
              <a:latin typeface="思源黑体 CN Normal" panose="020B0400000000000000" pitchFamily="34" charset="-122"/>
              <a:ea typeface="思源黑体 CN Normal" panose="020B0400000000000000" pitchFamily="34" charset="-122"/>
            </a:endParaRPr>
          </a:p>
        </p:txBody>
      </p:sp>
      <p:sp>
        <p:nvSpPr>
          <p:cNvPr id="90" name="PA-椭圆 59"/>
          <p:cNvSpPr/>
          <p:nvPr>
            <p:custDataLst>
              <p:tags r:id="rId15"/>
            </p:custDataLst>
          </p:nvPr>
        </p:nvSpPr>
        <p:spPr>
          <a:xfrm>
            <a:off x="1211715" y="3062014"/>
            <a:ext cx="103803" cy="104775"/>
          </a:xfrm>
          <a:prstGeom prst="ellipse">
            <a:avLst/>
          </a:prstGeom>
          <a:solidFill>
            <a:srgbClr val="002060"/>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dirty="0">
              <a:latin typeface="思源黑体 CN Normal" panose="020B0400000000000000" pitchFamily="34" charset="-122"/>
              <a:ea typeface="思源黑体 CN Normal" panose="020B0400000000000000" pitchFamily="34" charset="-122"/>
            </a:endParaRPr>
          </a:p>
        </p:txBody>
      </p:sp>
      <p:sp>
        <p:nvSpPr>
          <p:cNvPr id="91" name="PA-椭圆 60"/>
          <p:cNvSpPr/>
          <p:nvPr>
            <p:custDataLst>
              <p:tags r:id="rId16"/>
            </p:custDataLst>
          </p:nvPr>
        </p:nvSpPr>
        <p:spPr>
          <a:xfrm>
            <a:off x="1332028" y="3061290"/>
            <a:ext cx="103505" cy="105398"/>
          </a:xfrm>
          <a:prstGeom prst="ellipse">
            <a:avLst/>
          </a:prstGeom>
          <a:solidFill>
            <a:srgbClr val="002060"/>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dirty="0">
              <a:latin typeface="思源黑体 CN Normal" panose="020B0400000000000000" pitchFamily="34" charset="-122"/>
              <a:ea typeface="思源黑体 CN Normal" panose="020B0400000000000000" pitchFamily="34" charset="-122"/>
            </a:endParaRPr>
          </a:p>
        </p:txBody>
      </p:sp>
      <p:sp>
        <p:nvSpPr>
          <p:cNvPr id="92" name="PA-椭圆 61"/>
          <p:cNvSpPr/>
          <p:nvPr>
            <p:custDataLst>
              <p:tags r:id="rId17"/>
            </p:custDataLst>
          </p:nvPr>
        </p:nvSpPr>
        <p:spPr>
          <a:xfrm>
            <a:off x="1468553" y="3061290"/>
            <a:ext cx="103505" cy="105398"/>
          </a:xfrm>
          <a:prstGeom prst="ellipse">
            <a:avLst/>
          </a:prstGeom>
          <a:solidFill>
            <a:srgbClr val="002060"/>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dirty="0">
              <a:latin typeface="思源黑体 CN Normal" panose="020B0400000000000000" pitchFamily="34" charset="-122"/>
              <a:ea typeface="思源黑体 CN Normal" panose="020B0400000000000000" pitchFamily="34" charset="-122"/>
            </a:endParaRPr>
          </a:p>
        </p:txBody>
      </p:sp>
      <p:sp>
        <p:nvSpPr>
          <p:cNvPr id="93" name="PA-椭圆 62"/>
          <p:cNvSpPr/>
          <p:nvPr>
            <p:custDataLst>
              <p:tags r:id="rId18"/>
            </p:custDataLst>
          </p:nvPr>
        </p:nvSpPr>
        <p:spPr>
          <a:xfrm>
            <a:off x="1605078" y="3061290"/>
            <a:ext cx="103505" cy="105398"/>
          </a:xfrm>
          <a:prstGeom prst="ellipse">
            <a:avLst/>
          </a:prstGeom>
          <a:solidFill>
            <a:srgbClr val="002060"/>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dirty="0">
              <a:latin typeface="思源黑体 CN Normal" panose="020B0400000000000000" pitchFamily="34" charset="-122"/>
              <a:ea typeface="思源黑体 CN Normal" panose="020B0400000000000000" pitchFamily="34" charset="-122"/>
            </a:endParaRPr>
          </a:p>
        </p:txBody>
      </p:sp>
      <p:sp>
        <p:nvSpPr>
          <p:cNvPr id="94" name="PA-椭圆 63"/>
          <p:cNvSpPr/>
          <p:nvPr>
            <p:custDataLst>
              <p:tags r:id="rId19"/>
            </p:custDataLst>
          </p:nvPr>
        </p:nvSpPr>
        <p:spPr>
          <a:xfrm>
            <a:off x="1741603" y="3061290"/>
            <a:ext cx="103505" cy="105398"/>
          </a:xfrm>
          <a:prstGeom prst="ellipse">
            <a:avLst/>
          </a:prstGeom>
          <a:solidFill>
            <a:srgbClr val="002060"/>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dirty="0">
              <a:latin typeface="思源黑体 CN Normal" panose="020B0400000000000000" pitchFamily="34" charset="-122"/>
              <a:ea typeface="思源黑体 CN Normal" panose="020B0400000000000000" pitchFamily="34" charset="-122"/>
            </a:endParaRPr>
          </a:p>
        </p:txBody>
      </p:sp>
      <p:sp>
        <p:nvSpPr>
          <p:cNvPr id="95" name="PA-椭圆 64"/>
          <p:cNvSpPr/>
          <p:nvPr>
            <p:custDataLst>
              <p:tags r:id="rId20"/>
            </p:custDataLst>
          </p:nvPr>
        </p:nvSpPr>
        <p:spPr>
          <a:xfrm>
            <a:off x="1878128" y="3061290"/>
            <a:ext cx="103505" cy="105398"/>
          </a:xfrm>
          <a:prstGeom prst="ellipse">
            <a:avLst/>
          </a:prstGeom>
          <a:solidFill>
            <a:srgbClr val="002060"/>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dirty="0">
              <a:latin typeface="思源黑体 CN Normal" panose="020B0400000000000000" pitchFamily="34" charset="-122"/>
              <a:ea typeface="思源黑体 CN Normal" panose="020B0400000000000000" pitchFamily="34" charset="-122"/>
            </a:endParaRPr>
          </a:p>
        </p:txBody>
      </p:sp>
      <p:sp>
        <p:nvSpPr>
          <p:cNvPr id="96" name="PA-椭圆 65"/>
          <p:cNvSpPr/>
          <p:nvPr>
            <p:custDataLst>
              <p:tags r:id="rId21"/>
            </p:custDataLst>
          </p:nvPr>
        </p:nvSpPr>
        <p:spPr>
          <a:xfrm>
            <a:off x="2014653" y="3061290"/>
            <a:ext cx="103505" cy="105398"/>
          </a:xfrm>
          <a:prstGeom prst="ellipse">
            <a:avLst/>
          </a:prstGeom>
          <a:solidFill>
            <a:schemeClr val="bg1">
              <a:lumMod val="65000"/>
            </a:schemeClr>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dirty="0">
              <a:latin typeface="思源黑体 CN Normal" panose="020B0400000000000000" pitchFamily="34" charset="-122"/>
              <a:ea typeface="思源黑体 CN Normal" panose="020B0400000000000000" pitchFamily="34" charset="-122"/>
            </a:endParaRPr>
          </a:p>
        </p:txBody>
      </p:sp>
      <p:sp>
        <p:nvSpPr>
          <p:cNvPr id="97" name="PA-椭圆 57"/>
          <p:cNvSpPr/>
          <p:nvPr>
            <p:custDataLst>
              <p:tags r:id="rId22"/>
            </p:custDataLst>
          </p:nvPr>
        </p:nvSpPr>
        <p:spPr>
          <a:xfrm>
            <a:off x="437923" y="4520609"/>
            <a:ext cx="658458" cy="668020"/>
          </a:xfrm>
          <a:prstGeom prst="ellipse">
            <a:avLst/>
          </a:prstGeom>
          <a:solidFill>
            <a:srgbClr val="002060"/>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sz="2000" b="1" dirty="0">
                <a:latin typeface="思源黑体 CN Normal" panose="020B0400000000000000" pitchFamily="34" charset="-122"/>
                <a:ea typeface="思源黑体 CN Normal" panose="020B0400000000000000" pitchFamily="34" charset="-122"/>
              </a:rPr>
              <a:t>4</a:t>
            </a:r>
            <a:endParaRPr lang="en-US" sz="2000" b="1" dirty="0">
              <a:latin typeface="思源黑体 CN Normal" panose="020B0400000000000000" pitchFamily="34" charset="-122"/>
              <a:ea typeface="思源黑体 CN Normal" panose="020B0400000000000000" pitchFamily="34" charset="-122"/>
            </a:endParaRPr>
          </a:p>
        </p:txBody>
      </p:sp>
      <p:cxnSp>
        <p:nvCxnSpPr>
          <p:cNvPr id="125" name="Straight Connector 112"/>
          <p:cNvCxnSpPr/>
          <p:nvPr/>
        </p:nvCxnSpPr>
        <p:spPr>
          <a:xfrm>
            <a:off x="9712325" y="4159885"/>
            <a:ext cx="12700" cy="2393315"/>
          </a:xfrm>
          <a:prstGeom prst="line">
            <a:avLst/>
          </a:prstGeom>
          <a:ln w="12700">
            <a:solidFill>
              <a:schemeClr val="bg1">
                <a:lumMod val="7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3" name="PA-椭圆 59"/>
          <p:cNvSpPr/>
          <p:nvPr>
            <p:custDataLst>
              <p:tags r:id="rId23"/>
            </p:custDataLst>
          </p:nvPr>
        </p:nvSpPr>
        <p:spPr>
          <a:xfrm>
            <a:off x="1195205" y="4789849"/>
            <a:ext cx="103803" cy="104775"/>
          </a:xfrm>
          <a:prstGeom prst="ellipse">
            <a:avLst/>
          </a:prstGeom>
          <a:solidFill>
            <a:srgbClr val="002060"/>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dirty="0">
              <a:latin typeface="思源黑体 CN Normal" panose="020B0400000000000000" pitchFamily="34" charset="-122"/>
              <a:ea typeface="思源黑体 CN Normal" panose="020B0400000000000000" pitchFamily="34" charset="-122"/>
            </a:endParaRPr>
          </a:p>
        </p:txBody>
      </p:sp>
      <p:sp>
        <p:nvSpPr>
          <p:cNvPr id="5" name="PA-椭圆 60"/>
          <p:cNvSpPr/>
          <p:nvPr>
            <p:custDataLst>
              <p:tags r:id="rId24"/>
            </p:custDataLst>
          </p:nvPr>
        </p:nvSpPr>
        <p:spPr>
          <a:xfrm>
            <a:off x="1331730" y="4793570"/>
            <a:ext cx="103803" cy="105398"/>
          </a:xfrm>
          <a:prstGeom prst="ellipse">
            <a:avLst/>
          </a:prstGeom>
          <a:solidFill>
            <a:srgbClr val="002060"/>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dirty="0">
              <a:latin typeface="思源黑体 CN Normal" panose="020B0400000000000000" pitchFamily="34" charset="-122"/>
              <a:ea typeface="思源黑体 CN Normal" panose="020B0400000000000000" pitchFamily="34" charset="-122"/>
            </a:endParaRPr>
          </a:p>
        </p:txBody>
      </p:sp>
      <p:sp>
        <p:nvSpPr>
          <p:cNvPr id="6" name="PA-椭圆 61"/>
          <p:cNvSpPr/>
          <p:nvPr>
            <p:custDataLst>
              <p:tags r:id="rId25"/>
            </p:custDataLst>
          </p:nvPr>
        </p:nvSpPr>
        <p:spPr>
          <a:xfrm>
            <a:off x="1468255" y="4793570"/>
            <a:ext cx="103803" cy="105398"/>
          </a:xfrm>
          <a:prstGeom prst="ellipse">
            <a:avLst/>
          </a:prstGeom>
          <a:solidFill>
            <a:srgbClr val="002060"/>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dirty="0">
              <a:latin typeface="思源黑体 CN Normal" panose="020B0400000000000000" pitchFamily="34" charset="-122"/>
              <a:ea typeface="思源黑体 CN Normal" panose="020B0400000000000000" pitchFamily="34" charset="-122"/>
            </a:endParaRPr>
          </a:p>
        </p:txBody>
      </p:sp>
      <p:sp>
        <p:nvSpPr>
          <p:cNvPr id="7" name="PA-椭圆 62"/>
          <p:cNvSpPr/>
          <p:nvPr>
            <p:custDataLst>
              <p:tags r:id="rId26"/>
            </p:custDataLst>
          </p:nvPr>
        </p:nvSpPr>
        <p:spPr>
          <a:xfrm>
            <a:off x="1604780" y="4793570"/>
            <a:ext cx="103803" cy="105398"/>
          </a:xfrm>
          <a:prstGeom prst="ellipse">
            <a:avLst/>
          </a:prstGeom>
          <a:solidFill>
            <a:srgbClr val="002060"/>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dirty="0">
              <a:latin typeface="思源黑体 CN Normal" panose="020B0400000000000000" pitchFamily="34" charset="-122"/>
              <a:ea typeface="思源黑体 CN Normal" panose="020B0400000000000000" pitchFamily="34" charset="-122"/>
            </a:endParaRPr>
          </a:p>
        </p:txBody>
      </p:sp>
      <p:sp>
        <p:nvSpPr>
          <p:cNvPr id="8" name="PA-椭圆 63"/>
          <p:cNvSpPr/>
          <p:nvPr>
            <p:custDataLst>
              <p:tags r:id="rId27"/>
            </p:custDataLst>
          </p:nvPr>
        </p:nvSpPr>
        <p:spPr>
          <a:xfrm>
            <a:off x="1741305" y="4793570"/>
            <a:ext cx="103803" cy="105398"/>
          </a:xfrm>
          <a:prstGeom prst="ellipse">
            <a:avLst/>
          </a:prstGeom>
          <a:solidFill>
            <a:srgbClr val="002060"/>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dirty="0">
              <a:latin typeface="思源黑体 CN Normal" panose="020B0400000000000000" pitchFamily="34" charset="-122"/>
              <a:ea typeface="思源黑体 CN Normal" panose="020B0400000000000000" pitchFamily="34" charset="-122"/>
            </a:endParaRPr>
          </a:p>
        </p:txBody>
      </p:sp>
      <p:sp>
        <p:nvSpPr>
          <p:cNvPr id="9" name="PA-椭圆 64"/>
          <p:cNvSpPr/>
          <p:nvPr>
            <p:custDataLst>
              <p:tags r:id="rId28"/>
            </p:custDataLst>
          </p:nvPr>
        </p:nvSpPr>
        <p:spPr>
          <a:xfrm>
            <a:off x="1877830" y="4793570"/>
            <a:ext cx="103803" cy="105398"/>
          </a:xfrm>
          <a:prstGeom prst="ellipse">
            <a:avLst/>
          </a:prstGeom>
          <a:solidFill>
            <a:srgbClr val="002060"/>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dirty="0">
              <a:latin typeface="思源黑体 CN Normal" panose="020B0400000000000000" pitchFamily="34" charset="-122"/>
              <a:ea typeface="思源黑体 CN Normal" panose="020B0400000000000000" pitchFamily="34" charset="-122"/>
            </a:endParaRPr>
          </a:p>
        </p:txBody>
      </p:sp>
      <p:sp>
        <p:nvSpPr>
          <p:cNvPr id="10" name="PA-椭圆 65"/>
          <p:cNvSpPr/>
          <p:nvPr>
            <p:custDataLst>
              <p:tags r:id="rId29"/>
            </p:custDataLst>
          </p:nvPr>
        </p:nvSpPr>
        <p:spPr>
          <a:xfrm>
            <a:off x="2014355" y="4793570"/>
            <a:ext cx="103803" cy="105398"/>
          </a:xfrm>
          <a:prstGeom prst="ellipse">
            <a:avLst/>
          </a:prstGeom>
          <a:solidFill>
            <a:schemeClr val="bg1">
              <a:lumMod val="65000"/>
            </a:schemeClr>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dirty="0">
              <a:latin typeface="思源黑体 CN Normal" panose="020B0400000000000000" pitchFamily="34" charset="-122"/>
              <a:ea typeface="思源黑体 CN Normal" panose="020B0400000000000000" pitchFamily="34" charset="-122"/>
            </a:endParaRPr>
          </a:p>
        </p:txBody>
      </p:sp>
      <p:sp>
        <p:nvSpPr>
          <p:cNvPr id="11" name="文本框 10"/>
          <p:cNvSpPr txBox="1"/>
          <p:nvPr/>
        </p:nvSpPr>
        <p:spPr>
          <a:xfrm>
            <a:off x="2139315" y="4647565"/>
            <a:ext cx="4327525" cy="414020"/>
          </a:xfrm>
          <a:prstGeom prst="rect">
            <a:avLst/>
          </a:prstGeom>
          <a:noFill/>
        </p:spPr>
        <p:txBody>
          <a:bodyPr wrap="square" rtlCol="0" anchor="t">
            <a:spAutoFit/>
          </a:bodyPr>
          <a:p>
            <a:pPr algn="l">
              <a:buClrTx/>
              <a:buSzTx/>
              <a:buFontTx/>
            </a:pPr>
            <a:r>
              <a:rPr lang="zh-CN" altLang="en-US" dirty="0">
                <a:latin typeface="微软雅黑" panose="020B0503020204020204" pitchFamily="34" charset="-122"/>
                <a:ea typeface="微软雅黑" panose="020B0503020204020204" pitchFamily="34" charset="-122"/>
              </a:rPr>
              <a:t>内部管理水平有待进一步提高</a:t>
            </a:r>
            <a:endParaRPr lang="zh-CN" altLang="en-US" dirty="0">
              <a:latin typeface="微软雅黑" panose="020B0503020204020204" pitchFamily="34" charset="-122"/>
              <a:ea typeface="微软雅黑" panose="020B0503020204020204" pitchFamily="34" charset="-122"/>
            </a:endParaRPr>
          </a:p>
        </p:txBody>
      </p:sp>
      <p:graphicFrame>
        <p:nvGraphicFramePr>
          <p:cNvPr id="12" name="图表 11"/>
          <p:cNvGraphicFramePr/>
          <p:nvPr/>
        </p:nvGraphicFramePr>
        <p:xfrm>
          <a:off x="7953375" y="1127760"/>
          <a:ext cx="3383280" cy="2296795"/>
        </p:xfrm>
        <a:graphic>
          <a:graphicData uri="http://schemas.openxmlformats.org/drawingml/2006/chart">
            <c:chart xmlns:c="http://schemas.openxmlformats.org/drawingml/2006/chart" xmlns:r="http://schemas.openxmlformats.org/officeDocument/2006/relationships" r:id="rId1"/>
          </a:graphicData>
        </a:graphic>
      </p:graphicFrame>
      <p:sp>
        <p:nvSpPr>
          <p:cNvPr id="20" name="文本框 19"/>
          <p:cNvSpPr txBox="1"/>
          <p:nvPr/>
        </p:nvSpPr>
        <p:spPr>
          <a:xfrm>
            <a:off x="6690360" y="6185535"/>
            <a:ext cx="2171700" cy="337185"/>
          </a:xfrm>
          <a:prstGeom prst="rect">
            <a:avLst/>
          </a:prstGeom>
          <a:noFill/>
        </p:spPr>
        <p:txBody>
          <a:bodyPr wrap="square" rtlCol="0">
            <a:spAutoFit/>
          </a:bodyPr>
          <a:p>
            <a:pPr marR="0" algn="ctr" defTabSz="914400" fontAlgn="auto">
              <a:spcBef>
                <a:spcPts val="0"/>
              </a:spcBef>
              <a:spcAft>
                <a:spcPts val="0"/>
              </a:spcAft>
              <a:buClrTx/>
              <a:buSzTx/>
              <a:buFontTx/>
              <a:defRPr/>
            </a:pPr>
            <a:r>
              <a:rPr kumimoji="0" lang="zh-CN" altLang="en-US" sz="1600" b="1" i="0" kern="1200" cap="none" spc="0" normalizeH="0" baseline="0" noProof="0" dirty="0">
                <a:latin typeface="微软雅黑" panose="020B0503020204020204" pitchFamily="34" charset="-122"/>
                <a:ea typeface="微软雅黑" panose="020B0503020204020204" pitchFamily="34" charset="-122"/>
                <a:cs typeface="微软雅黑" panose="020B0503020204020204" pitchFamily="34" charset="-122"/>
              </a:rPr>
              <a:t>流入人次最多的</a:t>
            </a:r>
            <a:r>
              <a:rPr kumimoji="0" lang="en-US" altLang="zh-CN" sz="1600" b="1" i="0" kern="1200" cap="none" spc="0" normalizeH="0" baseline="0" noProof="0" dirty="0">
                <a:latin typeface="微软雅黑" panose="020B0503020204020204" pitchFamily="34" charset="-122"/>
                <a:ea typeface="微软雅黑" panose="020B0503020204020204" pitchFamily="34" charset="-122"/>
                <a:cs typeface="微软雅黑" panose="020B0503020204020204" pitchFamily="34" charset="-122"/>
              </a:rPr>
              <a:t>5</a:t>
            </a:r>
            <a:r>
              <a:rPr kumimoji="0" lang="zh-CN" altLang="en-US" sz="1600" b="1" i="0" kern="1200" cap="none" spc="0" normalizeH="0" baseline="0" noProof="0" dirty="0">
                <a:latin typeface="微软雅黑" panose="020B0503020204020204" pitchFamily="34" charset="-122"/>
                <a:ea typeface="微软雅黑" panose="020B0503020204020204" pitchFamily="34" charset="-122"/>
                <a:cs typeface="微软雅黑" panose="020B0503020204020204" pitchFamily="34" charset="-122"/>
              </a:rPr>
              <a:t>个省</a:t>
            </a:r>
            <a:endParaRPr kumimoji="0" lang="zh-CN" altLang="en-US" sz="1600" b="1" i="0" kern="1200" cap="none" spc="0" normalizeH="0" baseline="0" noProof="0"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21" name="图片 20" descr="微信图片_20210318100328"/>
          <p:cNvPicPr>
            <a:picLocks noChangeAspect="1"/>
          </p:cNvPicPr>
          <p:nvPr/>
        </p:nvPicPr>
        <p:blipFill>
          <a:blip r:embed="rId30"/>
          <a:stretch>
            <a:fillRect/>
          </a:stretch>
        </p:blipFill>
        <p:spPr>
          <a:xfrm>
            <a:off x="5755640" y="4116705"/>
            <a:ext cx="3489960" cy="1943100"/>
          </a:xfrm>
          <a:prstGeom prst="rect">
            <a:avLst/>
          </a:prstGeom>
        </p:spPr>
      </p:pic>
      <p:sp>
        <p:nvSpPr>
          <p:cNvPr id="22" name="PA-椭圆 59"/>
          <p:cNvSpPr/>
          <p:nvPr>
            <p:custDataLst>
              <p:tags r:id="rId31"/>
            </p:custDataLst>
          </p:nvPr>
        </p:nvSpPr>
        <p:spPr>
          <a:xfrm>
            <a:off x="1195205" y="2327954"/>
            <a:ext cx="103803" cy="104775"/>
          </a:xfrm>
          <a:prstGeom prst="ellipse">
            <a:avLst/>
          </a:prstGeom>
          <a:solidFill>
            <a:srgbClr val="002060"/>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dirty="0">
              <a:latin typeface="思源黑体 CN Normal" panose="020B0400000000000000" pitchFamily="34" charset="-122"/>
              <a:ea typeface="思源黑体 CN Normal" panose="020B0400000000000000" pitchFamily="34" charset="-122"/>
            </a:endParaRPr>
          </a:p>
        </p:txBody>
      </p:sp>
      <p:sp>
        <p:nvSpPr>
          <p:cNvPr id="23" name="PA-椭圆 60"/>
          <p:cNvSpPr/>
          <p:nvPr>
            <p:custDataLst>
              <p:tags r:id="rId32"/>
            </p:custDataLst>
          </p:nvPr>
        </p:nvSpPr>
        <p:spPr>
          <a:xfrm>
            <a:off x="1315518" y="2327230"/>
            <a:ext cx="103505" cy="105398"/>
          </a:xfrm>
          <a:prstGeom prst="ellipse">
            <a:avLst/>
          </a:prstGeom>
          <a:solidFill>
            <a:srgbClr val="002060"/>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dirty="0">
              <a:latin typeface="思源黑体 CN Normal" panose="020B0400000000000000" pitchFamily="34" charset="-122"/>
              <a:ea typeface="思源黑体 CN Normal" panose="020B0400000000000000" pitchFamily="34" charset="-122"/>
            </a:endParaRPr>
          </a:p>
        </p:txBody>
      </p:sp>
      <p:sp>
        <p:nvSpPr>
          <p:cNvPr id="24" name="PA-椭圆 61"/>
          <p:cNvSpPr/>
          <p:nvPr>
            <p:custDataLst>
              <p:tags r:id="rId33"/>
            </p:custDataLst>
          </p:nvPr>
        </p:nvSpPr>
        <p:spPr>
          <a:xfrm>
            <a:off x="1452043" y="2327230"/>
            <a:ext cx="103505" cy="105398"/>
          </a:xfrm>
          <a:prstGeom prst="ellipse">
            <a:avLst/>
          </a:prstGeom>
          <a:solidFill>
            <a:srgbClr val="002060"/>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dirty="0">
              <a:latin typeface="思源黑体 CN Normal" panose="020B0400000000000000" pitchFamily="34" charset="-122"/>
              <a:ea typeface="思源黑体 CN Normal" panose="020B0400000000000000" pitchFamily="34" charset="-122"/>
            </a:endParaRPr>
          </a:p>
        </p:txBody>
      </p:sp>
      <p:sp>
        <p:nvSpPr>
          <p:cNvPr id="25" name="PA-椭圆 62"/>
          <p:cNvSpPr/>
          <p:nvPr>
            <p:custDataLst>
              <p:tags r:id="rId34"/>
            </p:custDataLst>
          </p:nvPr>
        </p:nvSpPr>
        <p:spPr>
          <a:xfrm>
            <a:off x="1588568" y="2327230"/>
            <a:ext cx="103505" cy="105398"/>
          </a:xfrm>
          <a:prstGeom prst="ellipse">
            <a:avLst/>
          </a:prstGeom>
          <a:solidFill>
            <a:srgbClr val="002060"/>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dirty="0">
              <a:latin typeface="思源黑体 CN Normal" panose="020B0400000000000000" pitchFamily="34" charset="-122"/>
              <a:ea typeface="思源黑体 CN Normal" panose="020B0400000000000000" pitchFamily="34" charset="-122"/>
            </a:endParaRPr>
          </a:p>
        </p:txBody>
      </p:sp>
      <p:sp>
        <p:nvSpPr>
          <p:cNvPr id="26" name="PA-椭圆 63"/>
          <p:cNvSpPr/>
          <p:nvPr>
            <p:custDataLst>
              <p:tags r:id="rId35"/>
            </p:custDataLst>
          </p:nvPr>
        </p:nvSpPr>
        <p:spPr>
          <a:xfrm>
            <a:off x="1725093" y="2327230"/>
            <a:ext cx="103505" cy="105398"/>
          </a:xfrm>
          <a:prstGeom prst="ellipse">
            <a:avLst/>
          </a:prstGeom>
          <a:solidFill>
            <a:srgbClr val="002060"/>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dirty="0">
              <a:latin typeface="思源黑体 CN Normal" panose="020B0400000000000000" pitchFamily="34" charset="-122"/>
              <a:ea typeface="思源黑体 CN Normal" panose="020B0400000000000000" pitchFamily="34" charset="-122"/>
            </a:endParaRPr>
          </a:p>
        </p:txBody>
      </p:sp>
      <p:sp>
        <p:nvSpPr>
          <p:cNvPr id="27" name="PA-椭圆 64"/>
          <p:cNvSpPr/>
          <p:nvPr>
            <p:custDataLst>
              <p:tags r:id="rId36"/>
            </p:custDataLst>
          </p:nvPr>
        </p:nvSpPr>
        <p:spPr>
          <a:xfrm>
            <a:off x="1861618" y="2327230"/>
            <a:ext cx="103505" cy="105398"/>
          </a:xfrm>
          <a:prstGeom prst="ellipse">
            <a:avLst/>
          </a:prstGeom>
          <a:solidFill>
            <a:srgbClr val="002060"/>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dirty="0">
              <a:latin typeface="思源黑体 CN Normal" panose="020B0400000000000000" pitchFamily="34" charset="-122"/>
              <a:ea typeface="思源黑体 CN Normal" panose="020B0400000000000000" pitchFamily="34" charset="-122"/>
            </a:endParaRPr>
          </a:p>
        </p:txBody>
      </p:sp>
      <p:sp>
        <p:nvSpPr>
          <p:cNvPr id="28" name="PA-椭圆 65"/>
          <p:cNvSpPr/>
          <p:nvPr>
            <p:custDataLst>
              <p:tags r:id="rId37"/>
            </p:custDataLst>
          </p:nvPr>
        </p:nvSpPr>
        <p:spPr>
          <a:xfrm>
            <a:off x="1998143" y="2327230"/>
            <a:ext cx="103505" cy="105398"/>
          </a:xfrm>
          <a:prstGeom prst="ellipse">
            <a:avLst/>
          </a:prstGeom>
          <a:solidFill>
            <a:schemeClr val="bg1">
              <a:lumMod val="65000"/>
            </a:schemeClr>
          </a:solidFill>
          <a:ln>
            <a:noFill/>
          </a:ln>
          <a:effectLst>
            <a:outerShdw blurRad="381000" dist="2159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dirty="0">
              <a:latin typeface="思源黑体 CN Normal" panose="020B0400000000000000" pitchFamily="34" charset="-122"/>
              <a:ea typeface="思源黑体 CN Normal" panose="020B0400000000000000" pitchFamily="34" charset="-122"/>
            </a:endParaRPr>
          </a:p>
        </p:txBody>
      </p:sp>
      <p:pic>
        <p:nvPicPr>
          <p:cNvPr id="14" name="图片 13" descr="微信图片_20210318100312"/>
          <p:cNvPicPr>
            <a:picLocks noChangeAspect="1"/>
          </p:cNvPicPr>
          <p:nvPr/>
        </p:nvPicPr>
        <p:blipFill>
          <a:blip r:embed="rId38"/>
          <a:stretch>
            <a:fillRect/>
          </a:stretch>
        </p:blipFill>
        <p:spPr>
          <a:xfrm>
            <a:off x="9352915" y="4177030"/>
            <a:ext cx="3488400" cy="1942239"/>
          </a:xfrm>
          <a:prstGeom prst="rect">
            <a:avLst/>
          </a:prstGeom>
        </p:spPr>
      </p:pic>
      <p:sp>
        <p:nvSpPr>
          <p:cNvPr id="15" name="文本框 14"/>
          <p:cNvSpPr txBox="1"/>
          <p:nvPr/>
        </p:nvSpPr>
        <p:spPr>
          <a:xfrm>
            <a:off x="9826625" y="6185535"/>
            <a:ext cx="2296160" cy="337185"/>
          </a:xfrm>
          <a:prstGeom prst="rect">
            <a:avLst/>
          </a:prstGeom>
          <a:noFill/>
        </p:spPr>
        <p:txBody>
          <a:bodyPr wrap="square" rtlCol="0">
            <a:spAutoFit/>
          </a:bodyPr>
          <a:p>
            <a:pPr marR="0" algn="ctr" defTabSz="914400" fontAlgn="auto">
              <a:spcBef>
                <a:spcPts val="0"/>
              </a:spcBef>
              <a:spcAft>
                <a:spcPts val="0"/>
              </a:spcAft>
              <a:buClrTx/>
              <a:buSzTx/>
              <a:buFontTx/>
              <a:defRPr/>
            </a:pPr>
            <a:r>
              <a:rPr kumimoji="0" lang="zh-CN" altLang="en-US" sz="1600" b="1" i="0" kern="1200" cap="none" spc="0" normalizeH="0" baseline="0" noProof="0" dirty="0">
                <a:latin typeface="微软雅黑" panose="020B0503020204020204" pitchFamily="34" charset="-122"/>
                <a:ea typeface="微软雅黑" panose="020B0503020204020204" pitchFamily="34" charset="-122"/>
                <a:cs typeface="微软雅黑" panose="020B0503020204020204" pitchFamily="34" charset="-122"/>
              </a:rPr>
              <a:t>流出人次最多的5个省</a:t>
            </a:r>
            <a:endParaRPr kumimoji="0" lang="zh-CN" altLang="en-US" sz="1600" b="1" i="0" kern="1200" cap="none" spc="0" normalizeH="0" baseline="0" noProof="0"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Tm="3000"/>
    </mc:Choice>
    <mc:Fallback>
      <p:transition spd="slow" advTm="3000"/>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5650706" y="2939034"/>
            <a:ext cx="1855565" cy="864775"/>
          </a:xfrm>
        </p:spPr>
        <p:txBody>
          <a:bodyPr/>
          <a:lstStyle/>
          <a:p>
            <a:pPr algn="dist">
              <a:lnSpc>
                <a:spcPct val="120000"/>
              </a:lnSpc>
            </a:pPr>
            <a:r>
              <a:rPr lang="zh-CN" altLang="en-US" sz="5040" b="1" spc="1000" dirty="0">
                <a:solidFill>
                  <a:schemeClr val="bg1"/>
                </a:solidFill>
                <a:uFillTx/>
                <a:latin typeface="微软雅黑" panose="020B0503020204020204" pitchFamily="34" charset="-122"/>
                <a:ea typeface="微软雅黑" panose="020B0503020204020204" pitchFamily="34" charset="-122"/>
              </a:rPr>
              <a:t>谢谢</a:t>
            </a:r>
            <a:endParaRPr lang="zh-CN" altLang="en-US" sz="5040" b="1" spc="1000" dirty="0">
              <a:solidFill>
                <a:schemeClr val="bg1"/>
              </a:solidFill>
              <a:uFillTx/>
              <a:latin typeface="微软雅黑" panose="020B0503020204020204" pitchFamily="34" charset="-122"/>
              <a:ea typeface="微软雅黑" panose="020B0503020204020204" pitchFamily="34" charset="-122"/>
            </a:endParaRPr>
          </a:p>
        </p:txBody>
      </p:sp>
    </p:spTree>
    <p:custDataLst>
      <p:tags r:id="rId2"/>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a:xfrm>
            <a:off x="1288415" y="337185"/>
            <a:ext cx="10153650" cy="531495"/>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buClrTx/>
              <a:buSzTx/>
              <a:buFontTx/>
            </a:pPr>
            <a:r>
              <a:rPr lang="zh-CN" altLang="en-US" sz="3600" b="1" dirty="0" smtClean="0">
                <a:solidFill>
                  <a:srgbClr val="0054AB"/>
                </a:solidFill>
                <a:latin typeface="微软雅黑" panose="020B0503020204020204" pitchFamily="34" charset="-122"/>
                <a:ea typeface="微软雅黑" panose="020B0503020204020204" pitchFamily="34" charset="-122"/>
                <a:cs typeface="微软雅黑" panose="020B0503020204020204" pitchFamily="34" charset="-122"/>
                <a:sym typeface="+mn-ea"/>
              </a:rPr>
              <a:t>持续做好常态化疫情防控</a:t>
            </a:r>
            <a:endParaRPr lang="zh-CN" altLang="en-US" sz="3600" b="1" dirty="0" smtClean="0">
              <a:solidFill>
                <a:srgbClr val="0054AB"/>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18" name="文本框 17"/>
          <p:cNvSpPr txBox="1"/>
          <p:nvPr/>
        </p:nvSpPr>
        <p:spPr>
          <a:xfrm>
            <a:off x="859790" y="2189480"/>
            <a:ext cx="11082020" cy="2570480"/>
          </a:xfrm>
          <a:prstGeom prst="rect">
            <a:avLst/>
          </a:prstGeom>
          <a:noFill/>
        </p:spPr>
        <p:txBody>
          <a:bodyPr wrap="square" rtlCol="0" anchor="t">
            <a:spAutoFit/>
          </a:bodyPr>
          <a:p>
            <a:pPr marL="342900" indent="-342900" algn="just">
              <a:lnSpc>
                <a:spcPct val="130000"/>
              </a:lnSpc>
              <a:buClrTx/>
              <a:buSzTx/>
              <a:buFont typeface="Arial" panose="020B0604020202020204" pitchFamily="34" charset="0"/>
              <a:buChar char="•"/>
            </a:pPr>
            <a:endParaRPr sz="2000" b="1" spc="160" dirty="0" smtClean="0">
              <a:ln w="3175">
                <a:noFill/>
                <a:prstDash val="dash"/>
              </a:ln>
              <a:solidFill>
                <a:srgbClr val="1F4E79"/>
              </a:solidFill>
              <a:effectLst/>
              <a:uFillTx/>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lgn="just">
              <a:lnSpc>
                <a:spcPct val="130000"/>
              </a:lnSpc>
              <a:buClrTx/>
              <a:buSzTx/>
              <a:buFont typeface="Wingdings" panose="05000000000000000000" charset="0"/>
              <a:buChar char="Ø"/>
            </a:pPr>
            <a:r>
              <a:rPr lang="zh-CN" sz="2800" b="1" spc="160" dirty="0" smtClean="0">
                <a:ln w="3175">
                  <a:noFill/>
                  <a:prstDash val="dash"/>
                </a:ln>
                <a:solidFill>
                  <a:srgbClr val="1F4E79"/>
                </a:solidFill>
                <a:effectLst/>
                <a:uFillTx/>
                <a:latin typeface="微软雅黑" panose="020B0503020204020204" pitchFamily="34" charset="-122"/>
                <a:ea typeface="微软雅黑" panose="020B0503020204020204" pitchFamily="34" charset="-122"/>
                <a:cs typeface="微软雅黑" panose="020B0503020204020204" pitchFamily="34" charset="-122"/>
              </a:rPr>
              <a:t>继续做好疫苗接种的医疗保障工作</a:t>
            </a:r>
            <a:endParaRPr lang="zh-CN" sz="2800" b="1" spc="160" dirty="0" smtClean="0">
              <a:ln w="3175">
                <a:noFill/>
                <a:prstDash val="dash"/>
              </a:ln>
              <a:solidFill>
                <a:srgbClr val="1F4E79"/>
              </a:solidFill>
              <a:effectLst/>
              <a:uFillTx/>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lgn="just">
              <a:lnSpc>
                <a:spcPct val="130000"/>
              </a:lnSpc>
              <a:buClrTx/>
              <a:buSzTx/>
              <a:buFont typeface="Wingdings" panose="05000000000000000000" charset="0"/>
              <a:buChar char="Ø"/>
            </a:pPr>
            <a:r>
              <a:rPr lang="zh-CN" sz="2800" b="1" spc="160" dirty="0" smtClean="0">
                <a:ln w="3175">
                  <a:noFill/>
                  <a:prstDash val="dash"/>
                </a:ln>
                <a:solidFill>
                  <a:srgbClr val="1F4E79"/>
                </a:solidFill>
                <a:effectLst/>
                <a:uFillTx/>
                <a:latin typeface="微软雅黑" panose="020B0503020204020204" pitchFamily="34" charset="-122"/>
                <a:ea typeface="微软雅黑" panose="020B0503020204020204" pitchFamily="34" charset="-122"/>
                <a:cs typeface="微软雅黑" panose="020B0503020204020204" pitchFamily="34" charset="-122"/>
              </a:rPr>
              <a:t>继续做好医疗机构防控工作，不能松懈，目前外防输入、内防反弹仍然压力很大，境外和国内本土的情况依然不容乐观</a:t>
            </a:r>
            <a:endParaRPr lang="zh-CN" sz="2800" b="1" spc="160" dirty="0" smtClean="0">
              <a:ln w="3175">
                <a:noFill/>
                <a:prstDash val="dash"/>
              </a:ln>
              <a:solidFill>
                <a:srgbClr val="1F4E79"/>
              </a:solidFill>
              <a:effectLst/>
              <a:uFillTx/>
              <a:latin typeface="微软雅黑" panose="020B0503020204020204" pitchFamily="34" charset="-122"/>
              <a:ea typeface="微软雅黑" panose="020B0503020204020204" pitchFamily="34" charset="-122"/>
              <a:cs typeface="微软雅黑" panose="020B0503020204020204" pitchFamily="34" charset="-122"/>
            </a:endParaRPr>
          </a:p>
          <a:p>
            <a:pPr indent="0" algn="just">
              <a:lnSpc>
                <a:spcPct val="130000"/>
              </a:lnSpc>
              <a:buClrTx/>
              <a:buSzTx/>
              <a:buFont typeface="Wingdings" panose="05000000000000000000" charset="0"/>
              <a:buNone/>
            </a:pPr>
            <a:endParaRPr lang="zh-CN" sz="2000" b="1" spc="160" dirty="0" smtClean="0">
              <a:ln w="3175">
                <a:noFill/>
                <a:prstDash val="dash"/>
              </a:ln>
              <a:solidFill>
                <a:srgbClr val="1F4E79"/>
              </a:solidFill>
              <a:effectLst/>
              <a:uFillTx/>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文本框 1"/>
          <p:cNvSpPr txBox="1"/>
          <p:nvPr/>
        </p:nvSpPr>
        <p:spPr>
          <a:xfrm>
            <a:off x="1288415" y="4597400"/>
            <a:ext cx="11155680" cy="1691640"/>
          </a:xfrm>
          <a:prstGeom prst="rect">
            <a:avLst/>
          </a:prstGeom>
          <a:noFill/>
        </p:spPr>
        <p:txBody>
          <a:bodyPr wrap="none" rtlCol="0">
            <a:spAutoFit/>
          </a:bodyPr>
          <a:p>
            <a:pPr indent="0" algn="just">
              <a:lnSpc>
                <a:spcPct val="130000"/>
              </a:lnSpc>
              <a:buClrTx/>
              <a:buSzTx/>
              <a:buFont typeface="Wingdings" panose="05000000000000000000" charset="0"/>
              <a:buNone/>
            </a:pPr>
            <a:r>
              <a:rPr lang="zh-CN" sz="2000" b="1" spc="160" dirty="0" smtClean="0">
                <a:ln w="3175">
                  <a:noFill/>
                  <a:prstDash val="dash"/>
                </a:ln>
                <a:solidFill>
                  <a:srgbClr val="1F4E79"/>
                </a:solidFill>
                <a:effectLst/>
                <a:uFillTx/>
                <a:latin typeface="微软雅黑" panose="020B0503020204020204" pitchFamily="34" charset="-122"/>
                <a:ea typeface="微软雅黑" panose="020B0503020204020204" pitchFamily="34" charset="-122"/>
                <a:cs typeface="微软雅黑" panose="020B0503020204020204" pitchFamily="34" charset="-122"/>
                <a:sym typeface="+mn-ea"/>
              </a:rPr>
              <a:t>（辽宁省营口市召开疫情防控新闻发布会，确定盖州市陈屯镇杨店村，鲅鱼圈区熊岳镇</a:t>
            </a:r>
            <a:endParaRPr lang="zh-CN" sz="2000" b="1" spc="160" dirty="0" smtClean="0">
              <a:ln w="3175">
                <a:noFill/>
                <a:prstDash val="dash"/>
              </a:ln>
              <a:solidFill>
                <a:srgbClr val="1F4E79"/>
              </a:solidFill>
              <a:effectLst/>
              <a:uFillTx/>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gn="just">
              <a:lnSpc>
                <a:spcPct val="130000"/>
              </a:lnSpc>
              <a:buClrTx/>
              <a:buSzTx/>
              <a:buFont typeface="Wingdings" panose="05000000000000000000" charset="0"/>
              <a:buNone/>
            </a:pPr>
            <a:r>
              <a:rPr lang="zh-CN" sz="2000" b="1" spc="160" dirty="0" smtClean="0">
                <a:ln w="3175">
                  <a:noFill/>
                  <a:prstDash val="dash"/>
                </a:ln>
                <a:solidFill>
                  <a:srgbClr val="1F4E79"/>
                </a:solidFill>
                <a:effectLst/>
                <a:uFillTx/>
                <a:latin typeface="微软雅黑" panose="020B0503020204020204" pitchFamily="34" charset="-122"/>
                <a:ea typeface="微软雅黑" panose="020B0503020204020204" pitchFamily="34" charset="-122"/>
                <a:cs typeface="微软雅黑" panose="020B0503020204020204" pitchFamily="34" charset="-122"/>
                <a:sym typeface="+mn-ea"/>
              </a:rPr>
              <a:t>宜城社区、和平社区等9地为中风险地区。同一天，安徽省六安市疫情应急综合指挥部发布</a:t>
            </a:r>
            <a:endParaRPr lang="zh-CN" sz="2000" b="1" spc="160" dirty="0" smtClean="0">
              <a:ln w="3175">
                <a:noFill/>
                <a:prstDash val="dash"/>
              </a:ln>
              <a:solidFill>
                <a:srgbClr val="1F4E79"/>
              </a:solidFill>
              <a:effectLst/>
              <a:uFillTx/>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gn="just">
              <a:lnSpc>
                <a:spcPct val="130000"/>
              </a:lnSpc>
              <a:buClrTx/>
              <a:buSzTx/>
              <a:buFont typeface="Wingdings" panose="05000000000000000000" charset="0"/>
              <a:buNone/>
            </a:pPr>
            <a:r>
              <a:rPr lang="zh-CN" sz="2000" b="1" spc="160" dirty="0" smtClean="0">
                <a:ln w="3175">
                  <a:noFill/>
                  <a:prstDash val="dash"/>
                </a:ln>
                <a:solidFill>
                  <a:srgbClr val="1F4E79"/>
                </a:solidFill>
                <a:effectLst/>
                <a:uFillTx/>
                <a:latin typeface="微软雅黑" panose="020B0503020204020204" pitchFamily="34" charset="-122"/>
                <a:ea typeface="微软雅黑" panose="020B0503020204020204" pitchFamily="34" charset="-122"/>
                <a:cs typeface="微软雅黑" panose="020B0503020204020204" pitchFamily="34" charset="-122"/>
                <a:sym typeface="+mn-ea"/>
              </a:rPr>
              <a:t>通告，确定金安区浙东商贸城、裕安区百川明庭小区、肥西县上派镇卫星社区金云国际商住</a:t>
            </a:r>
            <a:endParaRPr lang="zh-CN" sz="2000" b="1" spc="160" dirty="0" smtClean="0">
              <a:ln w="3175">
                <a:noFill/>
                <a:prstDash val="dash"/>
              </a:ln>
              <a:solidFill>
                <a:srgbClr val="1F4E79"/>
              </a:solidFill>
              <a:effectLst/>
              <a:uFillTx/>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gn="just">
              <a:lnSpc>
                <a:spcPct val="130000"/>
              </a:lnSpc>
              <a:buClrTx/>
              <a:buSzTx/>
              <a:buFont typeface="Wingdings" panose="05000000000000000000" charset="0"/>
              <a:buNone/>
            </a:pPr>
            <a:r>
              <a:rPr lang="zh-CN" sz="2000" b="1" spc="160" dirty="0" smtClean="0">
                <a:ln w="3175">
                  <a:noFill/>
                  <a:prstDash val="dash"/>
                </a:ln>
                <a:solidFill>
                  <a:srgbClr val="1F4E79"/>
                </a:solidFill>
                <a:effectLst/>
                <a:uFillTx/>
                <a:latin typeface="微软雅黑" panose="020B0503020204020204" pitchFamily="34" charset="-122"/>
                <a:ea typeface="微软雅黑" panose="020B0503020204020204" pitchFamily="34" charset="-122"/>
                <a:cs typeface="微软雅黑" panose="020B0503020204020204" pitchFamily="34" charset="-122"/>
                <a:sym typeface="+mn-ea"/>
              </a:rPr>
              <a:t>楼共3地为中风险地区。）</a:t>
            </a:r>
            <a:endParaRPr lang="zh-CN" altLang="en-US" sz="2000" b="1" spc="160" dirty="0" smtClean="0">
              <a:ln w="3175">
                <a:noFill/>
                <a:prstDash val="dash"/>
              </a:ln>
              <a:solidFill>
                <a:srgbClr val="1F4E79"/>
              </a:solidFill>
              <a:effectLst/>
              <a:uFillTx/>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 name="文本框 2"/>
          <p:cNvSpPr txBox="1"/>
          <p:nvPr/>
        </p:nvSpPr>
        <p:spPr>
          <a:xfrm>
            <a:off x="915670" y="1200150"/>
            <a:ext cx="9194800" cy="510185"/>
          </a:xfrm>
          <a:prstGeom prst="roundRect">
            <a:avLst/>
          </a:prstGeom>
          <a:solidFill>
            <a:srgbClr val="1F4E79"/>
          </a:solidFill>
          <a:ln w="9525">
            <a:noFill/>
          </a:ln>
          <a:effectLst>
            <a:outerShdw blurRad="63500" sx="102000" sy="102000" algn="ctr" rotWithShape="0">
              <a:prstClr val="black">
                <a:alpha val="40000"/>
              </a:prstClr>
            </a:outerShdw>
          </a:effectLst>
        </p:spPr>
        <p:txBody>
          <a:bodyPr wrap="square">
            <a:spAutoFit/>
          </a:bodyPr>
          <a:p>
            <a:pPr algn="l">
              <a:buClrTx/>
              <a:buSzTx/>
              <a:buFont typeface="Wingdings" panose="05000000000000000000" charset="0"/>
              <a:buNone/>
            </a:pPr>
            <a:r>
              <a:rPr lang="zh-CN" sz="2400" b="1" spc="150">
                <a:solidFill>
                  <a:schemeClr val="bg1"/>
                </a:solidFill>
                <a:latin typeface="微软雅黑" panose="020B0503020204020204" pitchFamily="34" charset="-122"/>
                <a:ea typeface="微软雅黑" panose="020B0503020204020204" pitchFamily="34" charset="-122"/>
                <a:sym typeface="+mn-lt"/>
              </a:rPr>
              <a:t>持续做好以下工作</a:t>
            </a:r>
            <a:endParaRPr lang="zh-CN" sz="2400" b="1" spc="15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Tm="3000"/>
    </mc:Choice>
    <mc:Fallback>
      <p:transition spd="slow" advTm="3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 name="组合 1"/>
          <p:cNvGrpSpPr/>
          <p:nvPr/>
        </p:nvGrpSpPr>
        <p:grpSpPr>
          <a:xfrm>
            <a:off x="-10001" y="2377631"/>
            <a:ext cx="12830270" cy="2343626"/>
            <a:chOff x="163941" y="171177"/>
            <a:chExt cx="3809937" cy="683374"/>
          </a:xfrm>
        </p:grpSpPr>
        <p:sp>
          <p:nvSpPr>
            <p:cNvPr id="4" name="等腰三角形 3"/>
            <p:cNvSpPr/>
            <p:nvPr/>
          </p:nvSpPr>
          <p:spPr>
            <a:xfrm>
              <a:off x="846577" y="171177"/>
              <a:ext cx="355284" cy="356514"/>
            </a:xfrm>
            <a:prstGeom prst="triangle">
              <a:avLst/>
            </a:prstGeom>
            <a:solidFill>
              <a:srgbClr val="5B9BD5">
                <a:lumMod val="75000"/>
              </a:srgbClr>
            </a:solidFill>
            <a:ln>
              <a:noFill/>
            </a:ln>
          </p:spPr>
          <p:style>
            <a:lnRef idx="2">
              <a:srgbClr val="5B9BD5">
                <a:shade val="50000"/>
              </a:srgbClr>
            </a:lnRef>
            <a:fillRef idx="1">
              <a:srgbClr val="5B9BD5"/>
            </a:fillRef>
            <a:effectRef idx="0">
              <a:srgbClr val="5B9BD5"/>
            </a:effectRef>
            <a:fontRef idx="minor">
              <a:sysClr val="window" lastClr="FFFFFF"/>
            </a:fontRef>
          </p:style>
          <p:txBody>
            <a:bodyPr lIns="101246" tIns="50623" rIns="101246" bIns="50623" rtlCol="0" anchor="ctr"/>
            <a:p>
              <a:pPr algn="ctr"/>
              <a:endParaRPr lang="zh-CN" altLang="en-US" sz="2205">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endParaRPr>
            </a:p>
          </p:txBody>
        </p:sp>
        <p:sp>
          <p:nvSpPr>
            <p:cNvPr id="5" name="等腰三角形 4"/>
            <p:cNvSpPr/>
            <p:nvPr/>
          </p:nvSpPr>
          <p:spPr>
            <a:xfrm flipV="1">
              <a:off x="192412" y="497991"/>
              <a:ext cx="366114" cy="356560"/>
            </a:xfrm>
            <a:prstGeom prst="triangle">
              <a:avLst/>
            </a:prstGeom>
            <a:solidFill>
              <a:srgbClr val="5B9BD5">
                <a:lumMod val="75000"/>
              </a:srgbClr>
            </a:solidFill>
            <a:ln>
              <a:noFill/>
            </a:ln>
          </p:spPr>
          <p:style>
            <a:lnRef idx="2">
              <a:srgbClr val="5B9BD5">
                <a:shade val="50000"/>
              </a:srgbClr>
            </a:lnRef>
            <a:fillRef idx="1">
              <a:srgbClr val="5B9BD5"/>
            </a:fillRef>
            <a:effectRef idx="0">
              <a:srgbClr val="5B9BD5"/>
            </a:effectRef>
            <a:fontRef idx="minor">
              <a:sysClr val="window" lastClr="FFFFFF"/>
            </a:fontRef>
          </p:style>
          <p:txBody>
            <a:bodyPr lIns="101246" tIns="50623" rIns="101246" bIns="50623" rtlCol="0" anchor="ctr"/>
            <a:p>
              <a:pPr algn="ctr"/>
              <a:endParaRPr lang="zh-CN" altLang="en-US" sz="2205">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endParaRPr>
            </a:p>
          </p:txBody>
        </p:sp>
        <p:sp>
          <p:nvSpPr>
            <p:cNvPr id="6" name="矩形 5"/>
            <p:cNvSpPr/>
            <p:nvPr/>
          </p:nvSpPr>
          <p:spPr>
            <a:xfrm>
              <a:off x="163941" y="278300"/>
              <a:ext cx="3809937" cy="435687"/>
            </a:xfrm>
            <a:prstGeom prst="rect">
              <a:avLst/>
            </a:prstGeom>
            <a:solidFill>
              <a:srgbClr val="5B9BD5">
                <a:lumMod val="50000"/>
              </a:srgbClr>
            </a:solidFill>
            <a:ln>
              <a:noFill/>
            </a:ln>
          </p:spPr>
          <p:style>
            <a:lnRef idx="2">
              <a:srgbClr val="5B9BD5">
                <a:shade val="50000"/>
              </a:srgbClr>
            </a:lnRef>
            <a:fillRef idx="1">
              <a:srgbClr val="5B9BD5"/>
            </a:fillRef>
            <a:effectRef idx="0">
              <a:srgbClr val="5B9BD5"/>
            </a:effectRef>
            <a:fontRef idx="minor">
              <a:sysClr val="window" lastClr="FFFFFF"/>
            </a:fontRef>
          </p:style>
          <p:txBody>
            <a:bodyPr lIns="101246" tIns="50623" rIns="101246" bIns="50623" rtlCol="0" anchor="ctr"/>
            <a:p>
              <a:pPr algn="ctr"/>
              <a:endParaRPr lang="zh-CN" altLang="en-US" sz="2205">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endParaRPr>
            </a:p>
          </p:txBody>
        </p:sp>
        <p:sp>
          <p:nvSpPr>
            <p:cNvPr id="9" name="平行四边形 8"/>
            <p:cNvSpPr/>
            <p:nvPr/>
          </p:nvSpPr>
          <p:spPr>
            <a:xfrm>
              <a:off x="374740" y="171177"/>
              <a:ext cx="649734" cy="683374"/>
            </a:xfrm>
            <a:prstGeom prst="parallelogram">
              <a:avLst>
                <a:gd name="adj" fmla="val 48207"/>
              </a:avLst>
            </a:prstGeom>
            <a:solidFill>
              <a:srgbClr val="5B9BD5">
                <a:lumMod val="75000"/>
              </a:srgbClr>
            </a:solidFill>
            <a:ln>
              <a:noFill/>
            </a:ln>
          </p:spPr>
          <p:style>
            <a:lnRef idx="2">
              <a:srgbClr val="5B9BD5">
                <a:shade val="50000"/>
              </a:srgbClr>
            </a:lnRef>
            <a:fillRef idx="1">
              <a:srgbClr val="5B9BD5"/>
            </a:fillRef>
            <a:effectRef idx="0">
              <a:srgbClr val="5B9BD5"/>
            </a:effectRef>
            <a:fontRef idx="minor">
              <a:sysClr val="window" lastClr="FFFFFF"/>
            </a:fontRef>
          </p:style>
          <p:txBody>
            <a:bodyPr lIns="101246" tIns="50623" rIns="101246" bIns="50623" rtlCol="0" anchor="ctr"/>
            <a:p>
              <a:pPr algn="ctr"/>
              <a:endParaRPr lang="zh-CN" altLang="en-US" sz="2205">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endParaRPr>
            </a:p>
          </p:txBody>
        </p:sp>
        <p:sp>
          <p:nvSpPr>
            <p:cNvPr id="10" name="文本框 6"/>
            <p:cNvSpPr txBox="1"/>
            <p:nvPr/>
          </p:nvSpPr>
          <p:spPr>
            <a:xfrm>
              <a:off x="421892" y="369138"/>
              <a:ext cx="569115" cy="254223"/>
            </a:xfrm>
            <a:prstGeom prst="rect">
              <a:avLst/>
            </a:prstGeom>
            <a:noFill/>
          </p:spPr>
          <p:txBody>
            <a:bodyPr wrap="square" lIns="0" tIns="0" rIns="0" bIns="0" rtlCol="0">
              <a:spAutoFit/>
            </a:bodyPr>
            <a:p>
              <a:pPr algn="ctr"/>
              <a:r>
                <a:rPr lang="zh-CN" altLang="en-US" sz="5670" b="1" dirty="0">
                  <a:solidFill>
                    <a:sysClr val="window" lastClr="FFFFFF"/>
                  </a:solidFill>
                  <a:latin typeface="微软雅黑" panose="020B0503020204020204" pitchFamily="34" charset="-122"/>
                  <a:ea typeface="微软雅黑" panose="020B0503020204020204" pitchFamily="34" charset="-122"/>
                  <a:cs typeface="宋体" panose="02010600030101010101" pitchFamily="2" charset="-122"/>
                  <a:sym typeface="Arial" panose="020B0604020202020204" pitchFamily="34" charset="0"/>
                </a:rPr>
                <a:t>二</a:t>
              </a:r>
              <a:endParaRPr lang="zh-CN" altLang="en-US" sz="5670" b="1" dirty="0">
                <a:solidFill>
                  <a:sysClr val="window" lastClr="FFFFFF"/>
                </a:solidFill>
                <a:latin typeface="微软雅黑" panose="020B0503020204020204" pitchFamily="34" charset="-122"/>
                <a:ea typeface="微软雅黑" panose="020B0503020204020204" pitchFamily="34" charset="-122"/>
                <a:cs typeface="宋体" panose="02010600030101010101" pitchFamily="2" charset="-122"/>
                <a:sym typeface="Arial" panose="020B0604020202020204" pitchFamily="34" charset="0"/>
              </a:endParaRPr>
            </a:p>
          </p:txBody>
        </p:sp>
      </p:grpSp>
      <p:sp>
        <p:nvSpPr>
          <p:cNvPr id="11" name="文本框 10"/>
          <p:cNvSpPr txBox="1"/>
          <p:nvPr/>
        </p:nvSpPr>
        <p:spPr>
          <a:xfrm>
            <a:off x="2522220" y="3098165"/>
            <a:ext cx="10055225" cy="829945"/>
          </a:xfrm>
          <a:prstGeom prst="rect">
            <a:avLst/>
          </a:prstGeom>
          <a:noFill/>
          <a:ln w="9525">
            <a:noFill/>
          </a:ln>
        </p:spPr>
        <p:txBody>
          <a:bodyPr wrap="square">
            <a:spAutoFit/>
          </a:bodyPr>
          <a:p>
            <a:pPr indent="0" algn="ctr" fontAlgn="auto"/>
            <a:r>
              <a:rPr lang="zh-CN" altLang="en-US" sz="4800" b="1" spc="200" dirty="0">
                <a:solidFill>
                  <a:schemeClr val="bg1"/>
                </a:solidFill>
                <a:uFillTx/>
                <a:latin typeface="微软雅黑" panose="020B0503020204020204" pitchFamily="34" charset="-122"/>
                <a:ea typeface="微软雅黑" panose="020B0503020204020204" pitchFamily="34" charset="-122"/>
                <a:cs typeface="微软雅黑" panose="020B0503020204020204" pitchFamily="34" charset="-122"/>
                <a:sym typeface="+mn-lt"/>
              </a:rPr>
              <a:t>医疗机构设置规划</a:t>
            </a:r>
            <a:endParaRPr lang="zh-CN" altLang="en-US" sz="4800" b="1" spc="200" dirty="0">
              <a:solidFill>
                <a:schemeClr val="bg1"/>
              </a:solidFill>
              <a:uFillTx/>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Title 1"/>
          <p:cNvSpPr txBox="1"/>
          <p:nvPr/>
        </p:nvSpPr>
        <p:spPr>
          <a:xfrm>
            <a:off x="1288415" y="322580"/>
            <a:ext cx="10153650" cy="531495"/>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buClrTx/>
              <a:buSzTx/>
              <a:buFontTx/>
            </a:pPr>
            <a:r>
              <a:rPr lang="zh-CN" altLang="en-US" sz="3600" b="1" spc="200"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lt"/>
              </a:rPr>
              <a:t>医疗机构设置规划</a:t>
            </a:r>
            <a:endParaRPr lang="zh-CN" altLang="en-US" sz="3600" b="1" dirty="0" smtClean="0">
              <a:solidFill>
                <a:srgbClr val="0054AB"/>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14" name="文本框 13"/>
          <p:cNvSpPr txBox="1"/>
          <p:nvPr/>
        </p:nvSpPr>
        <p:spPr>
          <a:xfrm>
            <a:off x="915670" y="1200150"/>
            <a:ext cx="9194800" cy="510185"/>
          </a:xfrm>
          <a:prstGeom prst="roundRect">
            <a:avLst/>
          </a:prstGeom>
          <a:solidFill>
            <a:srgbClr val="1F4E79"/>
          </a:solidFill>
          <a:ln w="9525">
            <a:noFill/>
          </a:ln>
          <a:effectLst>
            <a:outerShdw blurRad="63500" sx="102000" sy="102000" algn="ctr" rotWithShape="0">
              <a:prstClr val="black">
                <a:alpha val="40000"/>
              </a:prstClr>
            </a:outerShdw>
          </a:effectLst>
        </p:spPr>
        <p:txBody>
          <a:bodyPr wrap="square">
            <a:spAutoFit/>
          </a:bodyPr>
          <a:p>
            <a:pPr algn="ctr">
              <a:buClrTx/>
              <a:buSzTx/>
              <a:buFont typeface="Wingdings" panose="05000000000000000000" charset="0"/>
              <a:buNone/>
            </a:pPr>
            <a:r>
              <a:rPr lang="zh-CN" sz="2400" b="1" spc="150">
                <a:solidFill>
                  <a:schemeClr val="bg1"/>
                </a:solidFill>
                <a:latin typeface="微软雅黑" panose="020B0503020204020204" pitchFamily="34" charset="-122"/>
                <a:ea typeface="微软雅黑" panose="020B0503020204020204" pitchFamily="34" charset="-122"/>
              </a:rPr>
              <a:t>积极推进《</a:t>
            </a:r>
            <a:r>
              <a:rPr lang="en-US" altLang="zh-CN" sz="2400" b="1" spc="150">
                <a:solidFill>
                  <a:schemeClr val="bg1"/>
                </a:solidFill>
                <a:latin typeface="微软雅黑" panose="020B0503020204020204" pitchFamily="34" charset="-122"/>
                <a:ea typeface="微软雅黑" panose="020B0503020204020204" pitchFamily="34" charset="-122"/>
              </a:rPr>
              <a:t>“</a:t>
            </a:r>
            <a:r>
              <a:rPr lang="zh-CN" altLang="en-US" sz="2400" b="1" spc="150">
                <a:solidFill>
                  <a:schemeClr val="bg1"/>
                </a:solidFill>
                <a:latin typeface="微软雅黑" panose="020B0503020204020204" pitchFamily="34" charset="-122"/>
                <a:ea typeface="微软雅黑" panose="020B0503020204020204" pitchFamily="34" charset="-122"/>
              </a:rPr>
              <a:t>十</a:t>
            </a:r>
            <a:r>
              <a:rPr lang="zh-CN" sz="2400" b="1" spc="150">
                <a:solidFill>
                  <a:schemeClr val="bg1"/>
                </a:solidFill>
                <a:latin typeface="微软雅黑" panose="020B0503020204020204" pitchFamily="34" charset="-122"/>
                <a:ea typeface="微软雅黑" panose="020B0503020204020204" pitchFamily="34" charset="-122"/>
              </a:rPr>
              <a:t>四五”</a:t>
            </a:r>
            <a:r>
              <a:rPr lang="zh-CN" sz="2400" b="1" spc="150">
                <a:solidFill>
                  <a:schemeClr val="bg1"/>
                </a:solidFill>
                <a:latin typeface="微软雅黑" panose="020B0503020204020204" pitchFamily="34" charset="-122"/>
                <a:ea typeface="微软雅黑" panose="020B0503020204020204" pitchFamily="34" charset="-122"/>
                <a:sym typeface="+mn-lt"/>
              </a:rPr>
              <a:t>医疗机构设置规划》制定工作</a:t>
            </a:r>
            <a:endParaRPr lang="zh-CN" sz="2400" b="1" spc="150">
              <a:solidFill>
                <a:schemeClr val="bg1"/>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824230" y="1612265"/>
            <a:ext cx="11082020" cy="4969510"/>
          </a:xfrm>
          <a:prstGeom prst="rect">
            <a:avLst/>
          </a:prstGeom>
          <a:noFill/>
        </p:spPr>
        <p:txBody>
          <a:bodyPr wrap="square" rtlCol="0" anchor="t">
            <a:spAutoFit/>
          </a:bodyPr>
          <a:p>
            <a:pPr marL="342900" indent="-342900" algn="just">
              <a:lnSpc>
                <a:spcPct val="130000"/>
              </a:lnSpc>
              <a:buClrTx/>
              <a:buSzTx/>
              <a:buFont typeface="Arial" panose="020B0604020202020204" pitchFamily="34" charset="0"/>
              <a:buChar char="•"/>
            </a:pPr>
            <a:endParaRPr sz="2000" b="1" spc="160" dirty="0" smtClean="0">
              <a:ln w="3175">
                <a:noFill/>
                <a:prstDash val="dash"/>
              </a:ln>
              <a:solidFill>
                <a:srgbClr val="1F4E79"/>
              </a:solidFill>
              <a:effectLst/>
              <a:uFillTx/>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lgn="just">
              <a:lnSpc>
                <a:spcPct val="130000"/>
              </a:lnSpc>
              <a:buClrTx/>
              <a:buSzTx/>
              <a:buFont typeface="Wingdings" panose="05000000000000000000" charset="0"/>
              <a:buChar char="Ø"/>
            </a:pPr>
            <a:r>
              <a:rPr lang="zh-CN" altLang="en-US" sz="2800" dirty="0" smtClean="0">
                <a:solidFill>
                  <a:schemeClr val="tx1">
                    <a:lumMod val="85000"/>
                    <a:lumOff val="15000"/>
                  </a:schemeClr>
                </a:solidFill>
                <a:uFillTx/>
                <a:latin typeface="微软雅黑" panose="020B0503020204020204" pitchFamily="34" charset="-122"/>
                <a:ea typeface="微软雅黑" panose="020B0503020204020204" pitchFamily="34" charset="-122"/>
                <a:cs typeface="+mn-ea"/>
              </a:rPr>
              <a:t>目前，根据《基本医疗卫生与健康促进法》《医疗机构管理条例》《“十四五”医疗卫生服务体系规划》等规定，国家委正</a:t>
            </a:r>
            <a:r>
              <a:rPr sz="2800" b="1" spc="160" dirty="0" smtClean="0">
                <a:ln w="3175">
                  <a:noFill/>
                  <a:prstDash val="dash"/>
                </a:ln>
                <a:solidFill>
                  <a:srgbClr val="1F4E79"/>
                </a:solidFill>
                <a:effectLst/>
                <a:uFillTx/>
                <a:latin typeface="微软雅黑" panose="020B0503020204020204" pitchFamily="34" charset="-122"/>
                <a:ea typeface="微软雅黑" panose="020B0503020204020204" pitchFamily="34" charset="-122"/>
                <a:cs typeface="微软雅黑" panose="020B0503020204020204" pitchFamily="34" charset="-122"/>
                <a:sym typeface="+mn-ea"/>
              </a:rPr>
              <a:t>积极推进</a:t>
            </a:r>
            <a:r>
              <a:rPr sz="2800" b="1" spc="160" dirty="0" smtClean="0">
                <a:ln w="3175">
                  <a:noFill/>
                  <a:prstDash val="dash"/>
                </a:ln>
                <a:solidFill>
                  <a:srgbClr val="1F4E79"/>
                </a:solidFill>
                <a:effectLst/>
                <a:uFillTx/>
                <a:latin typeface="微软雅黑" panose="020B0503020204020204" pitchFamily="34" charset="-122"/>
                <a:ea typeface="微软雅黑" panose="020B0503020204020204" pitchFamily="34" charset="-122"/>
                <a:cs typeface="微软雅黑" panose="020B0503020204020204" pitchFamily="34" charset="-122"/>
              </a:rPr>
              <a:t>《“十四五”医疗机构设置规划指导原则</a:t>
            </a:r>
            <a:r>
              <a:rPr lang="zh-CN" sz="2800" b="1" spc="160" dirty="0" smtClean="0">
                <a:ln w="3175">
                  <a:noFill/>
                  <a:prstDash val="dash"/>
                </a:ln>
                <a:solidFill>
                  <a:srgbClr val="1F4E79"/>
                </a:solidFill>
                <a:effectLst/>
                <a:uFillTx/>
                <a:latin typeface="微软雅黑" panose="020B0503020204020204" pitchFamily="34" charset="-122"/>
                <a:ea typeface="微软雅黑" panose="020B0503020204020204" pitchFamily="34" charset="-122"/>
                <a:cs typeface="微软雅黑" panose="020B0503020204020204" pitchFamily="34" charset="-122"/>
              </a:rPr>
              <a:t>》</a:t>
            </a:r>
            <a:r>
              <a:rPr sz="2800" b="1" spc="160" dirty="0" smtClean="0">
                <a:ln w="3175">
                  <a:noFill/>
                  <a:prstDash val="dash"/>
                </a:ln>
                <a:solidFill>
                  <a:srgbClr val="1F4E79"/>
                </a:solidFill>
                <a:effectLst/>
                <a:uFillTx/>
                <a:latin typeface="微软雅黑" panose="020B0503020204020204" pitchFamily="34" charset="-122"/>
                <a:ea typeface="微软雅黑" panose="020B0503020204020204" pitchFamily="34" charset="-122"/>
                <a:cs typeface="微软雅黑" panose="020B0503020204020204" pitchFamily="34" charset="-122"/>
                <a:sym typeface="+mn-ea"/>
              </a:rPr>
              <a:t>制定工作</a:t>
            </a:r>
            <a:r>
              <a:rPr sz="2800" b="1" spc="160" dirty="0" smtClean="0">
                <a:ln w="3175">
                  <a:noFill/>
                  <a:prstDash val="dash"/>
                </a:ln>
                <a:solidFill>
                  <a:srgbClr val="1F4E79"/>
                </a:solidFill>
                <a:effectLst/>
                <a:uFillTx/>
                <a:latin typeface="微软雅黑" panose="020B0503020204020204" pitchFamily="34" charset="-122"/>
                <a:ea typeface="微软雅黑" panose="020B0503020204020204" pitchFamily="34" charset="-122"/>
                <a:cs typeface="微软雅黑" panose="020B0503020204020204" pitchFamily="34" charset="-122"/>
              </a:rPr>
              <a:t>。</a:t>
            </a:r>
            <a:r>
              <a:rPr lang="zh-CN" sz="2800" b="1" spc="160" dirty="0" smtClean="0">
                <a:ln w="3175">
                  <a:noFill/>
                  <a:prstDash val="dash"/>
                </a:ln>
                <a:solidFill>
                  <a:srgbClr val="1F4E79"/>
                </a:solidFill>
                <a:effectLst/>
                <a:uFillTx/>
                <a:latin typeface="微软雅黑" panose="020B0503020204020204" pitchFamily="34" charset="-122"/>
                <a:ea typeface="微软雅黑" panose="020B0503020204020204" pitchFamily="34" charset="-122"/>
                <a:cs typeface="微软雅黑" panose="020B0503020204020204" pitchFamily="34" charset="-122"/>
              </a:rPr>
              <a:t>围绕医疗服务高质量发展和优质医疗资源扩容。</a:t>
            </a:r>
            <a:endParaRPr sz="2800" b="1" spc="160" dirty="0" smtClean="0">
              <a:ln w="3175">
                <a:noFill/>
                <a:prstDash val="dash"/>
              </a:ln>
              <a:solidFill>
                <a:srgbClr val="1F4E79"/>
              </a:solidFill>
              <a:effectLst/>
              <a:uFillTx/>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lgn="just">
              <a:lnSpc>
                <a:spcPct val="130000"/>
              </a:lnSpc>
              <a:buClrTx/>
              <a:buSzTx/>
              <a:buFont typeface="Wingdings" panose="05000000000000000000" charset="0"/>
              <a:buChar char="Ø"/>
            </a:pPr>
            <a:r>
              <a:rPr lang="zh-CN" sz="2800" b="1" spc="160" dirty="0" smtClean="0">
                <a:ln w="3175">
                  <a:noFill/>
                  <a:prstDash val="dash"/>
                </a:ln>
                <a:solidFill>
                  <a:srgbClr val="1F4E79"/>
                </a:solidFill>
                <a:effectLst/>
                <a:uFillTx/>
                <a:latin typeface="微软雅黑" panose="020B0503020204020204" pitchFamily="34" charset="-122"/>
                <a:ea typeface="微软雅黑" panose="020B0503020204020204" pitchFamily="34" charset="-122"/>
                <a:cs typeface="微软雅黑" panose="020B0503020204020204" pitchFamily="34" charset="-122"/>
              </a:rPr>
              <a:t>自治区将在盟市的规划基础上积极推进</a:t>
            </a:r>
            <a:r>
              <a:rPr sz="2800" b="1" spc="160" dirty="0" smtClean="0">
                <a:ln w="3175">
                  <a:noFill/>
                  <a:prstDash val="dash"/>
                </a:ln>
                <a:solidFill>
                  <a:srgbClr val="1F4E79"/>
                </a:solidFill>
                <a:effectLst/>
                <a:uFillTx/>
                <a:latin typeface="微软雅黑" panose="020B0503020204020204" pitchFamily="34" charset="-122"/>
                <a:ea typeface="微软雅黑" panose="020B0503020204020204" pitchFamily="34" charset="-122"/>
                <a:cs typeface="微软雅黑" panose="020B0503020204020204" pitchFamily="34" charset="-122"/>
                <a:sym typeface="+mn-ea"/>
              </a:rPr>
              <a:t>《“十四五”医疗机构设置规划</a:t>
            </a:r>
            <a:r>
              <a:rPr lang="zh-CN" sz="2800" b="1" spc="160" dirty="0" smtClean="0">
                <a:ln w="3175">
                  <a:noFill/>
                  <a:prstDash val="dash"/>
                </a:ln>
                <a:solidFill>
                  <a:srgbClr val="1F4E79"/>
                </a:solidFill>
                <a:effectLst/>
                <a:uFillTx/>
                <a:latin typeface="微软雅黑" panose="020B0503020204020204" pitchFamily="34" charset="-122"/>
                <a:ea typeface="微软雅黑" panose="020B0503020204020204" pitchFamily="34" charset="-122"/>
                <a:cs typeface="微软雅黑" panose="020B0503020204020204" pitchFamily="34" charset="-122"/>
                <a:sym typeface="+mn-ea"/>
              </a:rPr>
              <a:t>》制定</a:t>
            </a:r>
            <a:endParaRPr lang="zh-CN" sz="2800" b="1" spc="160" dirty="0" smtClean="0">
              <a:ln w="3175">
                <a:noFill/>
                <a:prstDash val="dash"/>
              </a:ln>
              <a:solidFill>
                <a:srgbClr val="1F4E79"/>
              </a:solidFill>
              <a:effectLst/>
              <a:uFillTx/>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342900" indent="-342900" algn="just">
              <a:lnSpc>
                <a:spcPct val="130000"/>
              </a:lnSpc>
              <a:buClrTx/>
              <a:buSzTx/>
              <a:buFont typeface="Wingdings" panose="05000000000000000000" charset="0"/>
              <a:buChar char="Ø"/>
            </a:pPr>
            <a:r>
              <a:rPr lang="zh-CN" sz="2800" b="1" spc="160" dirty="0" smtClean="0">
                <a:ln w="3175">
                  <a:noFill/>
                  <a:prstDash val="dash"/>
                </a:ln>
                <a:solidFill>
                  <a:srgbClr val="1F4E79"/>
                </a:solidFill>
                <a:effectLst/>
                <a:uFillTx/>
                <a:latin typeface="微软雅黑" panose="020B0503020204020204" pitchFamily="34" charset="-122"/>
                <a:ea typeface="微软雅黑" panose="020B0503020204020204" pitchFamily="34" charset="-122"/>
                <a:cs typeface="微软雅黑" panose="020B0503020204020204" pitchFamily="34" charset="-122"/>
                <a:sym typeface="+mn-ea"/>
              </a:rPr>
              <a:t>盟市需及早准备</a:t>
            </a:r>
            <a:endParaRPr lang="zh-CN" sz="2800" b="1" spc="160" dirty="0" smtClean="0">
              <a:ln w="3175">
                <a:noFill/>
                <a:prstDash val="dash"/>
              </a:ln>
              <a:solidFill>
                <a:srgbClr val="1F4E79"/>
              </a:solidFill>
              <a:effectLst/>
              <a:uFillTx/>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342900" indent="-342900" algn="just">
              <a:lnSpc>
                <a:spcPct val="130000"/>
              </a:lnSpc>
              <a:buClrTx/>
              <a:buSzTx/>
              <a:buFont typeface="Wingdings" panose="05000000000000000000" charset="0"/>
              <a:buChar char="Ø"/>
            </a:pPr>
            <a:endParaRPr lang="zh-CN" sz="2800" b="1" spc="160" dirty="0" smtClean="0">
              <a:ln w="3175">
                <a:noFill/>
                <a:prstDash val="dash"/>
              </a:ln>
              <a:solidFill>
                <a:srgbClr val="1F4E79"/>
              </a:solidFill>
              <a:effectLst/>
              <a:uFillTx/>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Tm="3000"/>
    </mc:Choice>
    <mc:Fallback>
      <p:transition spd="slow" advTm="3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 name="组合 1"/>
          <p:cNvGrpSpPr/>
          <p:nvPr/>
        </p:nvGrpSpPr>
        <p:grpSpPr>
          <a:xfrm>
            <a:off x="-10001" y="2377631"/>
            <a:ext cx="12830270" cy="2343626"/>
            <a:chOff x="163941" y="171177"/>
            <a:chExt cx="3809937" cy="683374"/>
          </a:xfrm>
        </p:grpSpPr>
        <p:sp>
          <p:nvSpPr>
            <p:cNvPr id="4" name="等腰三角形 3"/>
            <p:cNvSpPr/>
            <p:nvPr/>
          </p:nvSpPr>
          <p:spPr>
            <a:xfrm>
              <a:off x="846577" y="171177"/>
              <a:ext cx="355284" cy="356514"/>
            </a:xfrm>
            <a:prstGeom prst="triangle">
              <a:avLst/>
            </a:prstGeom>
            <a:solidFill>
              <a:srgbClr val="5B9BD5">
                <a:lumMod val="75000"/>
              </a:srgbClr>
            </a:solidFill>
            <a:ln>
              <a:noFill/>
            </a:ln>
          </p:spPr>
          <p:style>
            <a:lnRef idx="2">
              <a:srgbClr val="5B9BD5">
                <a:shade val="50000"/>
              </a:srgbClr>
            </a:lnRef>
            <a:fillRef idx="1">
              <a:srgbClr val="5B9BD5"/>
            </a:fillRef>
            <a:effectRef idx="0">
              <a:srgbClr val="5B9BD5"/>
            </a:effectRef>
            <a:fontRef idx="minor">
              <a:sysClr val="window" lastClr="FFFFFF"/>
            </a:fontRef>
          </p:style>
          <p:txBody>
            <a:bodyPr lIns="101246" tIns="50623" rIns="101246" bIns="50623" rtlCol="0" anchor="ctr"/>
            <a:p>
              <a:pPr algn="ctr"/>
              <a:endParaRPr lang="zh-CN" altLang="en-US" sz="2205">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endParaRPr>
            </a:p>
          </p:txBody>
        </p:sp>
        <p:sp>
          <p:nvSpPr>
            <p:cNvPr id="5" name="等腰三角形 4"/>
            <p:cNvSpPr/>
            <p:nvPr/>
          </p:nvSpPr>
          <p:spPr>
            <a:xfrm flipV="1">
              <a:off x="192412" y="497991"/>
              <a:ext cx="366114" cy="356560"/>
            </a:xfrm>
            <a:prstGeom prst="triangle">
              <a:avLst/>
            </a:prstGeom>
            <a:solidFill>
              <a:srgbClr val="5B9BD5">
                <a:lumMod val="75000"/>
              </a:srgbClr>
            </a:solidFill>
            <a:ln>
              <a:noFill/>
            </a:ln>
          </p:spPr>
          <p:style>
            <a:lnRef idx="2">
              <a:srgbClr val="5B9BD5">
                <a:shade val="50000"/>
              </a:srgbClr>
            </a:lnRef>
            <a:fillRef idx="1">
              <a:srgbClr val="5B9BD5"/>
            </a:fillRef>
            <a:effectRef idx="0">
              <a:srgbClr val="5B9BD5"/>
            </a:effectRef>
            <a:fontRef idx="minor">
              <a:sysClr val="window" lastClr="FFFFFF"/>
            </a:fontRef>
          </p:style>
          <p:txBody>
            <a:bodyPr lIns="101246" tIns="50623" rIns="101246" bIns="50623" rtlCol="0" anchor="ctr"/>
            <a:p>
              <a:pPr algn="ctr"/>
              <a:endParaRPr lang="zh-CN" altLang="en-US" sz="2205">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endParaRPr>
            </a:p>
          </p:txBody>
        </p:sp>
        <p:sp>
          <p:nvSpPr>
            <p:cNvPr id="6" name="矩形 5"/>
            <p:cNvSpPr/>
            <p:nvPr/>
          </p:nvSpPr>
          <p:spPr>
            <a:xfrm>
              <a:off x="163941" y="278300"/>
              <a:ext cx="3809937" cy="435687"/>
            </a:xfrm>
            <a:prstGeom prst="rect">
              <a:avLst/>
            </a:prstGeom>
            <a:solidFill>
              <a:srgbClr val="5B9BD5">
                <a:lumMod val="50000"/>
              </a:srgbClr>
            </a:solidFill>
            <a:ln>
              <a:noFill/>
            </a:ln>
          </p:spPr>
          <p:style>
            <a:lnRef idx="2">
              <a:srgbClr val="5B9BD5">
                <a:shade val="50000"/>
              </a:srgbClr>
            </a:lnRef>
            <a:fillRef idx="1">
              <a:srgbClr val="5B9BD5"/>
            </a:fillRef>
            <a:effectRef idx="0">
              <a:srgbClr val="5B9BD5"/>
            </a:effectRef>
            <a:fontRef idx="minor">
              <a:sysClr val="window" lastClr="FFFFFF"/>
            </a:fontRef>
          </p:style>
          <p:txBody>
            <a:bodyPr lIns="101246" tIns="50623" rIns="101246" bIns="50623" rtlCol="0" anchor="ctr"/>
            <a:p>
              <a:pPr algn="ctr"/>
              <a:endParaRPr lang="zh-CN" altLang="en-US" sz="2205">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endParaRPr>
            </a:p>
          </p:txBody>
        </p:sp>
        <p:sp>
          <p:nvSpPr>
            <p:cNvPr id="9" name="平行四边形 8"/>
            <p:cNvSpPr/>
            <p:nvPr/>
          </p:nvSpPr>
          <p:spPr>
            <a:xfrm>
              <a:off x="374740" y="171177"/>
              <a:ext cx="649734" cy="683374"/>
            </a:xfrm>
            <a:prstGeom prst="parallelogram">
              <a:avLst>
                <a:gd name="adj" fmla="val 48207"/>
              </a:avLst>
            </a:prstGeom>
            <a:solidFill>
              <a:srgbClr val="5B9BD5">
                <a:lumMod val="75000"/>
              </a:srgbClr>
            </a:solidFill>
            <a:ln>
              <a:noFill/>
            </a:ln>
          </p:spPr>
          <p:style>
            <a:lnRef idx="2">
              <a:srgbClr val="5B9BD5">
                <a:shade val="50000"/>
              </a:srgbClr>
            </a:lnRef>
            <a:fillRef idx="1">
              <a:srgbClr val="5B9BD5"/>
            </a:fillRef>
            <a:effectRef idx="0">
              <a:srgbClr val="5B9BD5"/>
            </a:effectRef>
            <a:fontRef idx="minor">
              <a:sysClr val="window" lastClr="FFFFFF"/>
            </a:fontRef>
          </p:style>
          <p:txBody>
            <a:bodyPr lIns="101246" tIns="50623" rIns="101246" bIns="50623" rtlCol="0" anchor="ctr"/>
            <a:p>
              <a:pPr algn="ctr"/>
              <a:endParaRPr lang="zh-CN" altLang="en-US" sz="2205">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endParaRPr>
            </a:p>
          </p:txBody>
        </p:sp>
        <p:sp>
          <p:nvSpPr>
            <p:cNvPr id="10" name="文本框 6"/>
            <p:cNvSpPr txBox="1"/>
            <p:nvPr/>
          </p:nvSpPr>
          <p:spPr>
            <a:xfrm>
              <a:off x="421892" y="369138"/>
              <a:ext cx="569115" cy="254223"/>
            </a:xfrm>
            <a:prstGeom prst="rect">
              <a:avLst/>
            </a:prstGeom>
            <a:noFill/>
          </p:spPr>
          <p:txBody>
            <a:bodyPr wrap="square" lIns="0" tIns="0" rIns="0" bIns="0" rtlCol="0">
              <a:spAutoFit/>
            </a:bodyPr>
            <a:p>
              <a:pPr algn="ctr"/>
              <a:r>
                <a:rPr lang="zh-CN" altLang="en-US" sz="5670" b="1" dirty="0">
                  <a:solidFill>
                    <a:sysClr val="window" lastClr="FFFFFF"/>
                  </a:solidFill>
                  <a:latin typeface="微软雅黑" panose="020B0503020204020204" pitchFamily="34" charset="-122"/>
                  <a:ea typeface="微软雅黑" panose="020B0503020204020204" pitchFamily="34" charset="-122"/>
                  <a:cs typeface="宋体" panose="02010600030101010101" pitchFamily="2" charset="-122"/>
                  <a:sym typeface="Arial" panose="020B0604020202020204" pitchFamily="34" charset="0"/>
                </a:rPr>
                <a:t>三</a:t>
              </a:r>
              <a:endParaRPr lang="zh-CN" altLang="en-US" sz="5670" b="1" dirty="0">
                <a:solidFill>
                  <a:sysClr val="window" lastClr="FFFFFF"/>
                </a:solidFill>
                <a:latin typeface="微软雅黑" panose="020B0503020204020204" pitchFamily="34" charset="-122"/>
                <a:ea typeface="微软雅黑" panose="020B0503020204020204" pitchFamily="34" charset="-122"/>
                <a:cs typeface="宋体" panose="02010600030101010101" pitchFamily="2" charset="-122"/>
                <a:sym typeface="Arial" panose="020B0604020202020204" pitchFamily="34" charset="0"/>
              </a:endParaRPr>
            </a:p>
          </p:txBody>
        </p:sp>
      </p:grpSp>
      <p:sp>
        <p:nvSpPr>
          <p:cNvPr id="11" name="文本框 10"/>
          <p:cNvSpPr txBox="1"/>
          <p:nvPr/>
        </p:nvSpPr>
        <p:spPr>
          <a:xfrm>
            <a:off x="2288540" y="3098165"/>
            <a:ext cx="10055225" cy="829945"/>
          </a:xfrm>
          <a:prstGeom prst="rect">
            <a:avLst/>
          </a:prstGeom>
          <a:noFill/>
          <a:ln w="9525">
            <a:noFill/>
          </a:ln>
        </p:spPr>
        <p:txBody>
          <a:bodyPr wrap="square">
            <a:spAutoFit/>
          </a:bodyPr>
          <a:p>
            <a:pPr indent="0" algn="ctr" fontAlgn="auto"/>
            <a:r>
              <a:rPr lang="zh-CN" altLang="en-US" sz="4800" b="1" spc="1000" dirty="0">
                <a:solidFill>
                  <a:schemeClr val="bg1"/>
                </a:solidFill>
                <a:uFillTx/>
                <a:latin typeface="微软雅黑" panose="020B0503020204020204" pitchFamily="34" charset="-122"/>
                <a:ea typeface="微软雅黑" panose="020B0503020204020204" pitchFamily="34" charset="-122"/>
                <a:cs typeface="微软雅黑" panose="020B0503020204020204" pitchFamily="34" charset="-122"/>
                <a:sym typeface="+mn-lt"/>
              </a:rPr>
              <a:t>分级诊疗体系建设</a:t>
            </a:r>
            <a:endParaRPr lang="zh-CN" altLang="en-US" sz="4800" b="1" spc="1000" dirty="0">
              <a:solidFill>
                <a:schemeClr val="bg1"/>
              </a:solidFill>
              <a:uFillTx/>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a:xfrm>
            <a:off x="1288415" y="250825"/>
            <a:ext cx="10086340" cy="531495"/>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buClrTx/>
              <a:buSzTx/>
              <a:buFontTx/>
            </a:pPr>
            <a:r>
              <a:rPr lang="zh-CN" altLang="en-US" sz="3600" b="1" spc="200"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lt"/>
              </a:rPr>
              <a:t>分级诊疗体系建设</a:t>
            </a:r>
            <a:r>
              <a:rPr lang="zh-CN" altLang="en-US" sz="3600" b="1" dirty="0" smtClean="0">
                <a:solidFill>
                  <a:srgbClr val="0054AB"/>
                </a:solidFill>
                <a:latin typeface="微软雅黑" panose="020B0503020204020204" pitchFamily="34" charset="-122"/>
                <a:ea typeface="微软雅黑" panose="020B0503020204020204" pitchFamily="34" charset="-122"/>
                <a:cs typeface="微软雅黑" panose="020B0503020204020204" pitchFamily="34" charset="-122"/>
                <a:sym typeface="+mn-ea"/>
              </a:rPr>
              <a:t>·工作现状</a:t>
            </a:r>
            <a:endParaRPr lang="zh-CN" altLang="en-US" sz="3600" b="1" dirty="0">
              <a:solidFill>
                <a:schemeClr val="tx1">
                  <a:lumMod val="75000"/>
                  <a:lumOff val="25000"/>
                </a:schemeClr>
              </a:solidFill>
              <a:latin typeface="+mn-lt"/>
              <a:ea typeface="+mn-ea"/>
              <a:cs typeface="+mn-ea"/>
              <a:sym typeface="+mn-ea"/>
            </a:endParaRPr>
          </a:p>
        </p:txBody>
      </p:sp>
      <p:sp>
        <p:nvSpPr>
          <p:cNvPr id="14" name="文本框 13"/>
          <p:cNvSpPr txBox="1"/>
          <p:nvPr/>
        </p:nvSpPr>
        <p:spPr>
          <a:xfrm>
            <a:off x="403860" y="1067435"/>
            <a:ext cx="3946525" cy="510181"/>
          </a:xfrm>
          <a:prstGeom prst="roundRect">
            <a:avLst/>
          </a:prstGeom>
          <a:solidFill>
            <a:srgbClr val="1F4E79"/>
          </a:solidFill>
          <a:ln w="9525">
            <a:noFill/>
          </a:ln>
          <a:effectLst>
            <a:outerShdw blurRad="63500" sx="102000" sy="102000" algn="ctr" rotWithShape="0">
              <a:prstClr val="black">
                <a:alpha val="40000"/>
              </a:prstClr>
            </a:outerShdw>
          </a:effectLst>
        </p:spPr>
        <p:txBody>
          <a:bodyPr wrap="square">
            <a:spAutoFit/>
          </a:bodyPr>
          <a:p>
            <a:pPr indent="0" algn="ctr">
              <a:buFont typeface="Wingdings" panose="05000000000000000000" charset="0"/>
              <a:buNone/>
            </a:pPr>
            <a:r>
              <a:rPr lang="zh-CN" altLang="en-US" sz="2400" b="1" spc="150" noProof="0">
                <a:solidFill>
                  <a:schemeClr val="bg1"/>
                </a:solidFill>
                <a:latin typeface="微软雅黑" panose="020B0503020204020204" pitchFamily="34" charset="-122"/>
                <a:ea typeface="微软雅黑" panose="020B0503020204020204" pitchFamily="34" charset="-122"/>
                <a:sym typeface="+mn-ea"/>
              </a:rPr>
              <a:t>试点推进成效显著</a:t>
            </a:r>
            <a:endParaRPr lang="zh-CN" altLang="en-US" sz="2400" b="1" spc="150" noProof="0">
              <a:solidFill>
                <a:schemeClr val="bg1"/>
              </a:solidFill>
              <a:latin typeface="微软雅黑" panose="020B0503020204020204" pitchFamily="34" charset="-122"/>
              <a:ea typeface="微软雅黑" panose="020B0503020204020204" pitchFamily="34" charset="-122"/>
              <a:sym typeface="+mn-ea"/>
            </a:endParaRPr>
          </a:p>
        </p:txBody>
      </p:sp>
      <p:grpSp>
        <p:nvGrpSpPr>
          <p:cNvPr id="3" name="组合 84"/>
          <p:cNvGrpSpPr/>
          <p:nvPr/>
        </p:nvGrpSpPr>
        <p:grpSpPr>
          <a:xfrm>
            <a:off x="6212226" y="4147126"/>
            <a:ext cx="1675851" cy="1675851"/>
            <a:chOff x="4554393" y="2838351"/>
            <a:chExt cx="1256888" cy="1256888"/>
          </a:xfrm>
          <a:solidFill>
            <a:srgbClr val="9BBB59"/>
          </a:solidFill>
        </p:grpSpPr>
        <p:sp>
          <p:nvSpPr>
            <p:cNvPr id="8" name="矩形: 圆角 9"/>
            <p:cNvSpPr/>
            <p:nvPr/>
          </p:nvSpPr>
          <p:spPr>
            <a:xfrm>
              <a:off x="4554393" y="2838351"/>
              <a:ext cx="1256888" cy="1256888"/>
            </a:xfrm>
            <a:prstGeom prst="roundRect">
              <a:avLst>
                <a:gd name="adj" fmla="val 50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sz="2400">
                <a:cs typeface="+mn-ea"/>
                <a:sym typeface="+mn-lt"/>
              </a:endParaRPr>
            </a:p>
          </p:txBody>
        </p:sp>
        <p:sp>
          <p:nvSpPr>
            <p:cNvPr id="9" name="矩形: 圆角 10"/>
            <p:cNvSpPr/>
            <p:nvPr/>
          </p:nvSpPr>
          <p:spPr>
            <a:xfrm>
              <a:off x="4554393" y="2838351"/>
              <a:ext cx="348682" cy="307900"/>
            </a:xfrm>
            <a:prstGeom prst="roundRect">
              <a:avLst>
                <a:gd name="adj" fmla="val 50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sz="2400">
                <a:cs typeface="+mn-ea"/>
                <a:sym typeface="+mn-lt"/>
              </a:endParaRPr>
            </a:p>
          </p:txBody>
        </p:sp>
      </p:grpSp>
      <p:sp>
        <p:nvSpPr>
          <p:cNvPr id="11" name="矩形: 圆角 7"/>
          <p:cNvSpPr/>
          <p:nvPr/>
        </p:nvSpPr>
        <p:spPr>
          <a:xfrm>
            <a:off x="4614587" y="4147127"/>
            <a:ext cx="1468176" cy="1384535"/>
          </a:xfrm>
          <a:prstGeom prst="roundRect">
            <a:avLst>
              <a:gd name="adj" fmla="val 5067"/>
            </a:avLst>
          </a:prstGeom>
          <a:solidFill>
            <a:srgbClr val="1AA3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sz="2400">
              <a:cs typeface="+mn-ea"/>
              <a:sym typeface="+mn-lt"/>
            </a:endParaRPr>
          </a:p>
        </p:txBody>
      </p:sp>
      <p:grpSp>
        <p:nvGrpSpPr>
          <p:cNvPr id="12" name="组合 83"/>
          <p:cNvGrpSpPr/>
          <p:nvPr/>
        </p:nvGrpSpPr>
        <p:grpSpPr>
          <a:xfrm>
            <a:off x="4350385" y="2303145"/>
            <a:ext cx="1764030" cy="1620520"/>
            <a:chOff x="3082373" y="1373371"/>
            <a:chExt cx="1374923" cy="1399973"/>
          </a:xfrm>
        </p:grpSpPr>
        <p:sp>
          <p:nvSpPr>
            <p:cNvPr id="13" name="矩形: 圆角 3"/>
            <p:cNvSpPr/>
            <p:nvPr/>
          </p:nvSpPr>
          <p:spPr>
            <a:xfrm>
              <a:off x="3082373" y="1373371"/>
              <a:ext cx="1374923" cy="1374923"/>
            </a:xfrm>
            <a:prstGeom prst="roundRect">
              <a:avLst>
                <a:gd name="adj" fmla="val 5067"/>
              </a:avLst>
            </a:prstGeom>
            <a:solidFill>
              <a:srgbClr val="1F74A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sz="2400">
                <a:cs typeface="+mn-ea"/>
                <a:sym typeface="+mn-lt"/>
              </a:endParaRPr>
            </a:p>
          </p:txBody>
        </p:sp>
        <p:sp>
          <p:nvSpPr>
            <p:cNvPr id="18" name="文本框 29"/>
            <p:cNvSpPr txBox="1"/>
            <p:nvPr/>
          </p:nvSpPr>
          <p:spPr>
            <a:xfrm>
              <a:off x="4020701" y="2467972"/>
              <a:ext cx="435455" cy="305372"/>
            </a:xfrm>
            <a:prstGeom prst="rect">
              <a:avLst/>
            </a:prstGeom>
            <a:noFill/>
          </p:spPr>
          <p:txBody>
            <a:bodyPr wrap="none">
              <a:normAutofit/>
            </a:bodyPr>
            <a:p>
              <a:pPr algn="r"/>
              <a:endParaRPr lang="en-US" sz="1400" dirty="0">
                <a:solidFill>
                  <a:schemeClr val="bg1"/>
                </a:solidFill>
                <a:cs typeface="+mn-ea"/>
                <a:sym typeface="+mn-lt"/>
              </a:endParaRPr>
            </a:p>
          </p:txBody>
        </p:sp>
      </p:grpSp>
      <p:sp>
        <p:nvSpPr>
          <p:cNvPr id="19" name="文本框 30"/>
          <p:cNvSpPr txBox="1"/>
          <p:nvPr/>
        </p:nvSpPr>
        <p:spPr>
          <a:xfrm>
            <a:off x="4522516" y="3335207"/>
            <a:ext cx="826159" cy="395475"/>
          </a:xfrm>
          <a:prstGeom prst="rect">
            <a:avLst/>
          </a:prstGeom>
          <a:noFill/>
        </p:spPr>
        <p:txBody>
          <a:bodyPr wrap="none" lIns="0" tIns="0" rIns="0" bIns="0">
            <a:normAutofit/>
          </a:bodyPr>
          <a:p>
            <a:r>
              <a:rPr lang="en-US" altLang="zh-CN" sz="2400" b="1" dirty="0">
                <a:solidFill>
                  <a:schemeClr val="bg1"/>
                </a:solidFill>
                <a:effectLst>
                  <a:innerShdw blurRad="63500" dist="50800" dir="16200000">
                    <a:prstClr val="black">
                      <a:alpha val="50000"/>
                    </a:prstClr>
                  </a:innerShdw>
                </a:effectLst>
                <a:cs typeface="+mn-ea"/>
                <a:sym typeface="+mn-lt"/>
              </a:rPr>
              <a:t>94.7</a:t>
            </a:r>
            <a:r>
              <a:rPr lang="en-US" sz="2400" b="1" dirty="0">
                <a:solidFill>
                  <a:schemeClr val="bg1"/>
                </a:solidFill>
                <a:effectLst>
                  <a:innerShdw blurRad="63500" dist="50800" dir="16200000">
                    <a:prstClr val="black">
                      <a:alpha val="50000"/>
                    </a:prstClr>
                  </a:innerShdw>
                </a:effectLst>
                <a:cs typeface="+mn-ea"/>
                <a:sym typeface="+mn-lt"/>
              </a:rPr>
              <a:t>%</a:t>
            </a:r>
            <a:endParaRPr lang="en-US" sz="2400" b="1" dirty="0">
              <a:solidFill>
                <a:schemeClr val="bg1"/>
              </a:solidFill>
              <a:effectLst>
                <a:innerShdw blurRad="63500" dist="50800" dir="16200000">
                  <a:prstClr val="black">
                    <a:alpha val="50000"/>
                  </a:prstClr>
                </a:innerShdw>
              </a:effectLst>
              <a:cs typeface="+mn-ea"/>
              <a:sym typeface="+mn-lt"/>
            </a:endParaRPr>
          </a:p>
        </p:txBody>
      </p:sp>
      <p:grpSp>
        <p:nvGrpSpPr>
          <p:cNvPr id="20" name="组合 87"/>
          <p:cNvGrpSpPr/>
          <p:nvPr/>
        </p:nvGrpSpPr>
        <p:grpSpPr>
          <a:xfrm>
            <a:off x="6271260" y="2071370"/>
            <a:ext cx="1753870" cy="1748155"/>
            <a:chOff x="4472144" y="1545166"/>
            <a:chExt cx="1109974" cy="1203127"/>
          </a:xfrm>
          <a:solidFill>
            <a:srgbClr val="3498DB"/>
          </a:solidFill>
        </p:grpSpPr>
        <p:sp>
          <p:nvSpPr>
            <p:cNvPr id="22" name="矩形: 圆角 5"/>
            <p:cNvSpPr/>
            <p:nvPr/>
          </p:nvSpPr>
          <p:spPr>
            <a:xfrm>
              <a:off x="4554392" y="1844593"/>
              <a:ext cx="903700" cy="903700"/>
            </a:xfrm>
            <a:prstGeom prst="roundRect">
              <a:avLst>
                <a:gd name="adj" fmla="val 50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sz="2400">
                <a:cs typeface="+mn-ea"/>
                <a:sym typeface="+mn-lt"/>
              </a:endParaRPr>
            </a:p>
          </p:txBody>
        </p:sp>
        <p:sp>
          <p:nvSpPr>
            <p:cNvPr id="24" name="矩形: 圆角 6"/>
            <p:cNvSpPr/>
            <p:nvPr/>
          </p:nvSpPr>
          <p:spPr>
            <a:xfrm>
              <a:off x="4472144" y="1545166"/>
              <a:ext cx="1109974" cy="1180272"/>
            </a:xfrm>
            <a:prstGeom prst="roundRect">
              <a:avLst>
                <a:gd name="adj" fmla="val 50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sz="2400">
                <a:cs typeface="+mn-ea"/>
                <a:sym typeface="+mn-lt"/>
              </a:endParaRPr>
            </a:p>
          </p:txBody>
        </p:sp>
      </p:grpSp>
      <p:sp>
        <p:nvSpPr>
          <p:cNvPr id="25" name="文本框 31"/>
          <p:cNvSpPr txBox="1"/>
          <p:nvPr/>
        </p:nvSpPr>
        <p:spPr>
          <a:xfrm>
            <a:off x="6677135" y="3223763"/>
            <a:ext cx="1192621" cy="415499"/>
          </a:xfrm>
          <a:prstGeom prst="rect">
            <a:avLst/>
          </a:prstGeom>
          <a:noFill/>
        </p:spPr>
        <p:txBody>
          <a:bodyPr wrap="none" lIns="0" tIns="0" rIns="0" bIns="0">
            <a:normAutofit/>
          </a:bodyPr>
          <a:p>
            <a:r>
              <a:rPr lang="en-US" altLang="zh-CN" sz="2400" b="1" dirty="0">
                <a:solidFill>
                  <a:schemeClr val="bg1"/>
                </a:solidFill>
                <a:effectLst>
                  <a:outerShdw blurRad="50800" dist="38100" dir="5400000" algn="t" rotWithShape="0">
                    <a:prstClr val="black">
                      <a:alpha val="40000"/>
                    </a:prstClr>
                  </a:outerShdw>
                </a:effectLst>
                <a:cs typeface="+mn-ea"/>
                <a:sym typeface="+mn-lt"/>
              </a:rPr>
              <a:t>100</a:t>
            </a:r>
            <a:r>
              <a:rPr lang="en-US" sz="2400" b="1" dirty="0">
                <a:solidFill>
                  <a:schemeClr val="bg1"/>
                </a:solidFill>
                <a:effectLst>
                  <a:outerShdw blurRad="50800" dist="38100" dir="5400000" algn="t" rotWithShape="0">
                    <a:prstClr val="black">
                      <a:alpha val="40000"/>
                    </a:prstClr>
                  </a:outerShdw>
                </a:effectLst>
                <a:cs typeface="+mn-ea"/>
                <a:sym typeface="+mn-lt"/>
              </a:rPr>
              <a:t>%</a:t>
            </a:r>
            <a:endParaRPr lang="en-US" sz="2400" b="1" dirty="0">
              <a:solidFill>
                <a:schemeClr val="bg1"/>
              </a:solidFill>
              <a:effectLst>
                <a:outerShdw blurRad="50800" dist="38100" dir="5400000" algn="t" rotWithShape="0">
                  <a:prstClr val="black">
                    <a:alpha val="40000"/>
                  </a:prstClr>
                </a:outerShdw>
              </a:effectLst>
              <a:cs typeface="+mn-ea"/>
              <a:sym typeface="+mn-lt"/>
            </a:endParaRPr>
          </a:p>
        </p:txBody>
      </p:sp>
      <p:sp>
        <p:nvSpPr>
          <p:cNvPr id="26" name="文本框 32"/>
          <p:cNvSpPr txBox="1"/>
          <p:nvPr/>
        </p:nvSpPr>
        <p:spPr>
          <a:xfrm>
            <a:off x="7067459" y="5323912"/>
            <a:ext cx="684202" cy="406733"/>
          </a:xfrm>
          <a:prstGeom prst="rect">
            <a:avLst/>
          </a:prstGeom>
          <a:noFill/>
        </p:spPr>
        <p:txBody>
          <a:bodyPr wrap="none" lIns="0" tIns="0" rIns="0" bIns="0">
            <a:normAutofit/>
          </a:bodyPr>
          <a:p>
            <a:r>
              <a:rPr lang="en-US" altLang="zh-CN" sz="2400" b="1" dirty="0">
                <a:solidFill>
                  <a:schemeClr val="bg1"/>
                </a:solidFill>
                <a:effectLst>
                  <a:outerShdw blurRad="50800" dist="38100" dir="5400000" algn="t" rotWithShape="0">
                    <a:prstClr val="black">
                      <a:alpha val="40000"/>
                    </a:prstClr>
                  </a:outerShdw>
                </a:effectLst>
                <a:cs typeface="+mn-ea"/>
                <a:sym typeface="+mn-lt"/>
              </a:rPr>
              <a:t>95</a:t>
            </a:r>
            <a:r>
              <a:rPr lang="en-US" sz="2400" b="1" dirty="0">
                <a:solidFill>
                  <a:schemeClr val="bg1"/>
                </a:solidFill>
                <a:effectLst>
                  <a:outerShdw blurRad="50800" dist="38100" dir="5400000" algn="t" rotWithShape="0">
                    <a:prstClr val="black">
                      <a:alpha val="40000"/>
                    </a:prstClr>
                  </a:outerShdw>
                </a:effectLst>
                <a:cs typeface="+mn-ea"/>
                <a:sym typeface="+mn-lt"/>
              </a:rPr>
              <a:t>%</a:t>
            </a:r>
            <a:endParaRPr lang="en-US" sz="2400" b="1" dirty="0">
              <a:solidFill>
                <a:schemeClr val="bg1"/>
              </a:solidFill>
              <a:effectLst>
                <a:outerShdw blurRad="50800" dist="38100" dir="5400000" algn="t" rotWithShape="0">
                  <a:prstClr val="black">
                    <a:alpha val="40000"/>
                  </a:prstClr>
                </a:outerShdw>
              </a:effectLst>
              <a:cs typeface="+mn-ea"/>
              <a:sym typeface="+mn-lt"/>
            </a:endParaRPr>
          </a:p>
        </p:txBody>
      </p:sp>
      <p:sp>
        <p:nvSpPr>
          <p:cNvPr id="27" name="文本框 33"/>
          <p:cNvSpPr txBox="1"/>
          <p:nvPr/>
        </p:nvSpPr>
        <p:spPr>
          <a:xfrm>
            <a:off x="4712202" y="5137872"/>
            <a:ext cx="726524" cy="415499"/>
          </a:xfrm>
          <a:prstGeom prst="rect">
            <a:avLst/>
          </a:prstGeom>
          <a:noFill/>
        </p:spPr>
        <p:txBody>
          <a:bodyPr wrap="none" lIns="0" tIns="0" rIns="0" bIns="0">
            <a:normAutofit/>
          </a:bodyPr>
          <a:p>
            <a:r>
              <a:rPr lang="en-US" altLang="zh-CN" sz="2400" b="1" dirty="0">
                <a:solidFill>
                  <a:schemeClr val="bg1"/>
                </a:solidFill>
                <a:effectLst>
                  <a:outerShdw blurRad="50800" dist="38100" dir="5400000" algn="t" rotWithShape="0">
                    <a:prstClr val="black">
                      <a:alpha val="40000"/>
                    </a:prstClr>
                  </a:outerShdw>
                </a:effectLst>
                <a:cs typeface="+mn-ea"/>
                <a:sym typeface="+mn-lt"/>
              </a:rPr>
              <a:t>94</a:t>
            </a:r>
            <a:r>
              <a:rPr lang="en-US" sz="2400" b="1" dirty="0">
                <a:solidFill>
                  <a:schemeClr val="bg1"/>
                </a:solidFill>
                <a:effectLst>
                  <a:outerShdw blurRad="50800" dist="38100" dir="5400000" algn="t" rotWithShape="0">
                    <a:prstClr val="black">
                      <a:alpha val="40000"/>
                    </a:prstClr>
                  </a:outerShdw>
                </a:effectLst>
                <a:cs typeface="+mn-ea"/>
                <a:sym typeface="+mn-lt"/>
              </a:rPr>
              <a:t>%</a:t>
            </a:r>
            <a:endParaRPr lang="en-US" sz="2400" b="1" dirty="0">
              <a:solidFill>
                <a:schemeClr val="bg1"/>
              </a:solidFill>
              <a:effectLst>
                <a:outerShdw blurRad="50800" dist="38100" dir="5400000" algn="t" rotWithShape="0">
                  <a:prstClr val="black">
                    <a:alpha val="40000"/>
                  </a:prstClr>
                </a:outerShdw>
              </a:effectLst>
              <a:cs typeface="+mn-ea"/>
              <a:sym typeface="+mn-lt"/>
            </a:endParaRPr>
          </a:p>
        </p:txBody>
      </p:sp>
      <p:grpSp>
        <p:nvGrpSpPr>
          <p:cNvPr id="28" name="组合 69"/>
          <p:cNvGrpSpPr/>
          <p:nvPr/>
        </p:nvGrpSpPr>
        <p:grpSpPr>
          <a:xfrm>
            <a:off x="900541" y="2071681"/>
            <a:ext cx="3164056" cy="1645734"/>
            <a:chOff x="424556" y="1818121"/>
            <a:chExt cx="3164056" cy="1586495"/>
          </a:xfrm>
        </p:grpSpPr>
        <p:sp>
          <p:nvSpPr>
            <p:cNvPr id="29" name="矩形 28"/>
            <p:cNvSpPr/>
            <p:nvPr/>
          </p:nvSpPr>
          <p:spPr>
            <a:xfrm>
              <a:off x="1424248" y="1818121"/>
              <a:ext cx="1712430" cy="385969"/>
            </a:xfrm>
            <a:prstGeom prst="rect">
              <a:avLst/>
            </a:prstGeom>
          </p:spPr>
          <p:txBody>
            <a:bodyPr wrap="none" lIns="0" tIns="0" rIns="0" bIns="0" anchor="ctr" anchorCtr="0">
              <a:noAutofit/>
            </a:bodyPr>
            <a:p>
              <a:r>
                <a:rPr lang="zh-CN" altLang="en-US" sz="2000" b="1" dirty="0">
                  <a:solidFill>
                    <a:srgbClr val="0161A6"/>
                  </a:solidFill>
                  <a:latin typeface="微软雅黑" panose="020B0503020204020204" pitchFamily="34" charset="-122"/>
                  <a:ea typeface="微软雅黑" panose="020B0503020204020204" pitchFamily="34" charset="-122"/>
                  <a:cs typeface="微软雅黑" panose="020B0503020204020204" pitchFamily="34" charset="-122"/>
                  <a:sym typeface="+mn-lt"/>
                </a:rPr>
                <a:t>分级诊疗试点</a:t>
              </a:r>
              <a:endParaRPr lang="zh-CN" altLang="en-US" sz="2000" b="1" dirty="0">
                <a:solidFill>
                  <a:srgbClr val="0161A6"/>
                </a:solidFill>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
          <p:nvSpPr>
            <p:cNvPr id="30" name="矩形 29"/>
            <p:cNvSpPr/>
            <p:nvPr/>
          </p:nvSpPr>
          <p:spPr>
            <a:xfrm>
              <a:off x="424556" y="2387189"/>
              <a:ext cx="3164056" cy="1017427"/>
            </a:xfrm>
            <a:prstGeom prst="rect">
              <a:avLst/>
            </a:prstGeom>
          </p:spPr>
          <p:txBody>
            <a:bodyPr wrap="square" lIns="0" tIns="0" rIns="0" bIns="0">
              <a:noAutofit/>
            </a:bodyPr>
            <a:p>
              <a:pPr>
                <a:lnSpc>
                  <a:spcPct val="120000"/>
                </a:lnSpc>
              </a:pPr>
              <a:r>
                <a:rPr lang="zh-CN" altLang="en-US" b="1" dirty="0">
                  <a:solidFill>
                    <a:schemeClr val="dk1">
                      <a:lumMod val="100000"/>
                    </a:schemeClr>
                  </a:solidFill>
                  <a:latin typeface="楷体_GB2312" panose="02010609030101010101" pitchFamily="49" charset="-122"/>
                  <a:ea typeface="楷体_GB2312" panose="02010609030101010101" pitchFamily="49" charset="-122"/>
                  <a:cs typeface="华文楷体" panose="02010600040101010101" charset="-122"/>
                  <a:sym typeface="+mn-lt"/>
                </a:rPr>
                <a:t>分级诊疗试点扩大到</a:t>
              </a:r>
              <a:r>
                <a:rPr lang="en-US" altLang="zh-CN" b="1" dirty="0">
                  <a:solidFill>
                    <a:schemeClr val="dk1">
                      <a:lumMod val="100000"/>
                    </a:schemeClr>
                  </a:solidFill>
                  <a:latin typeface="楷体_GB2312" panose="02010609030101010101" pitchFamily="49" charset="-122"/>
                  <a:ea typeface="楷体_GB2312" panose="02010609030101010101" pitchFamily="49" charset="-122"/>
                  <a:cs typeface="华文楷体" panose="02010600040101010101" charset="-122"/>
                  <a:sym typeface="+mn-lt"/>
                </a:rPr>
                <a:t>12</a:t>
              </a:r>
              <a:r>
                <a:rPr lang="zh-CN" altLang="en-US" b="1" dirty="0">
                  <a:solidFill>
                    <a:srgbClr val="FF0000"/>
                  </a:solidFill>
                  <a:latin typeface="楷体_GB2312" panose="02010609030101010101" pitchFamily="49" charset="-122"/>
                  <a:ea typeface="楷体_GB2312" panose="02010609030101010101" pitchFamily="49" charset="-122"/>
                  <a:cs typeface="华文楷体" panose="02010600040101010101" charset="-122"/>
                  <a:sym typeface="+mn-lt"/>
                </a:rPr>
                <a:t>个盟</a:t>
              </a:r>
              <a:r>
                <a:rPr lang="zh-CN" altLang="en-US" b="1" dirty="0">
                  <a:solidFill>
                    <a:schemeClr val="dk1">
                      <a:lumMod val="100000"/>
                    </a:schemeClr>
                  </a:solidFill>
                  <a:latin typeface="楷体_GB2312" panose="02010609030101010101" pitchFamily="49" charset="-122"/>
                  <a:ea typeface="楷体_GB2312" panose="02010609030101010101" pitchFamily="49" charset="-122"/>
                  <a:cs typeface="华文楷体" panose="02010600040101010101" charset="-122"/>
                  <a:sym typeface="+mn-lt"/>
                </a:rPr>
                <a:t>市。</a:t>
              </a:r>
              <a:endParaRPr lang="zh-CN" altLang="en-US" b="1" dirty="0">
                <a:solidFill>
                  <a:schemeClr val="dk1">
                    <a:lumMod val="100000"/>
                  </a:schemeClr>
                </a:solidFill>
                <a:latin typeface="楷体_GB2312" panose="02010609030101010101" pitchFamily="49" charset="-122"/>
                <a:ea typeface="楷体_GB2312" panose="02010609030101010101" pitchFamily="49" charset="-122"/>
                <a:cs typeface="华文楷体" panose="02010600040101010101" charset="-122"/>
                <a:sym typeface="+mn-lt"/>
              </a:endParaRPr>
            </a:p>
          </p:txBody>
        </p:sp>
      </p:grpSp>
      <p:grpSp>
        <p:nvGrpSpPr>
          <p:cNvPr id="31" name="组合 20"/>
          <p:cNvGrpSpPr/>
          <p:nvPr/>
        </p:nvGrpSpPr>
        <p:grpSpPr>
          <a:xfrm>
            <a:off x="581621" y="4794058"/>
            <a:ext cx="3562694" cy="1094721"/>
            <a:chOff x="-82733" y="4967274"/>
            <a:chExt cx="3614141" cy="766340"/>
          </a:xfrm>
        </p:grpSpPr>
        <p:sp>
          <p:nvSpPr>
            <p:cNvPr id="32" name="矩形 31"/>
            <p:cNvSpPr/>
            <p:nvPr/>
          </p:nvSpPr>
          <p:spPr>
            <a:xfrm>
              <a:off x="1018999" y="4967274"/>
              <a:ext cx="1659415" cy="257099"/>
            </a:xfrm>
            <a:prstGeom prst="rect">
              <a:avLst/>
            </a:prstGeom>
          </p:spPr>
          <p:txBody>
            <a:bodyPr wrap="none" lIns="0" tIns="0" rIns="0" bIns="0" anchor="ctr" anchorCtr="0">
              <a:noAutofit/>
            </a:bodyPr>
            <a:p>
              <a:r>
                <a:rPr lang="zh-CN" altLang="en-US" sz="2000" b="1" dirty="0">
                  <a:solidFill>
                    <a:srgbClr val="0161A6"/>
                  </a:solidFill>
                  <a:latin typeface="微软雅黑" panose="020B0503020204020204" pitchFamily="34" charset="-122"/>
                  <a:ea typeface="微软雅黑" panose="020B0503020204020204" pitchFamily="34" charset="-122"/>
                  <a:cs typeface="微软雅黑" panose="020B0503020204020204" pitchFamily="34" charset="-122"/>
                  <a:sym typeface="+mn-lt"/>
                </a:rPr>
                <a:t>县域内就诊率</a:t>
              </a:r>
              <a:endParaRPr lang="zh-CN" altLang="en-US" sz="2000" b="1" dirty="0">
                <a:solidFill>
                  <a:srgbClr val="0161A6"/>
                </a:solidFill>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
          <p:nvSpPr>
            <p:cNvPr id="33" name="矩形 32"/>
            <p:cNvSpPr/>
            <p:nvPr/>
          </p:nvSpPr>
          <p:spPr>
            <a:xfrm>
              <a:off x="-82733" y="5333135"/>
              <a:ext cx="3614141" cy="400479"/>
            </a:xfrm>
            <a:prstGeom prst="rect">
              <a:avLst/>
            </a:prstGeom>
          </p:spPr>
          <p:txBody>
            <a:bodyPr wrap="square" lIns="0" tIns="0" rIns="0" bIns="0">
              <a:noAutofit/>
            </a:bodyPr>
            <a:p>
              <a:pPr algn="just">
                <a:lnSpc>
                  <a:spcPct val="120000"/>
                </a:lnSpc>
              </a:pPr>
              <a:r>
                <a:rPr lang="zh-CN" altLang="en-US" b="1" dirty="0">
                  <a:solidFill>
                    <a:schemeClr val="dk1">
                      <a:lumMod val="100000"/>
                    </a:schemeClr>
                  </a:solidFill>
                  <a:latin typeface="楷体_GB2312" panose="02010609030101010101" pitchFamily="49" charset="-122"/>
                  <a:ea typeface="楷体_GB2312" panose="02010609030101010101" pitchFamily="49" charset="-122"/>
                  <a:cs typeface="华文楷体" panose="02010600040101010101" charset="-122"/>
                  <a:sym typeface="+mn-lt"/>
                </a:rPr>
                <a:t>截至</a:t>
              </a:r>
              <a:r>
                <a:rPr lang="en-US" altLang="zh-CN" b="1" dirty="0">
                  <a:solidFill>
                    <a:schemeClr val="dk1">
                      <a:lumMod val="100000"/>
                    </a:schemeClr>
                  </a:solidFill>
                  <a:latin typeface="楷体_GB2312" panose="02010609030101010101" pitchFamily="49" charset="-122"/>
                  <a:ea typeface="楷体_GB2312" panose="02010609030101010101" pitchFamily="49" charset="-122"/>
                  <a:cs typeface="华文楷体" panose="02010600040101010101" charset="-122"/>
                  <a:sym typeface="+mn-lt"/>
                </a:rPr>
                <a:t>2020</a:t>
              </a:r>
              <a:r>
                <a:rPr lang="zh-CN" altLang="en-US" b="1" dirty="0">
                  <a:solidFill>
                    <a:schemeClr val="dk1">
                      <a:lumMod val="100000"/>
                    </a:schemeClr>
                  </a:solidFill>
                  <a:latin typeface="楷体_GB2312" panose="02010609030101010101" pitchFamily="49" charset="-122"/>
                  <a:ea typeface="楷体_GB2312" panose="02010609030101010101" pitchFamily="49" charset="-122"/>
                  <a:cs typeface="华文楷体" panose="02010600040101010101" charset="-122"/>
                  <a:sym typeface="+mn-lt"/>
                </a:rPr>
                <a:t>年，全区县域内就诊率达</a:t>
              </a:r>
              <a:r>
                <a:rPr lang="en-US" altLang="zh-CN" b="1" dirty="0">
                  <a:solidFill>
                    <a:schemeClr val="dk1">
                      <a:lumMod val="100000"/>
                    </a:schemeClr>
                  </a:solidFill>
                  <a:latin typeface="楷体_GB2312" panose="02010609030101010101" pitchFamily="49" charset="-122"/>
                  <a:ea typeface="楷体_GB2312" panose="02010609030101010101" pitchFamily="49" charset="-122"/>
                  <a:cs typeface="华文楷体" panose="02010600040101010101" charset="-122"/>
                  <a:sym typeface="+mn-lt"/>
                </a:rPr>
                <a:t>80</a:t>
              </a:r>
              <a:r>
                <a:rPr lang="en-US" altLang="zh-CN" b="1" dirty="0">
                  <a:solidFill>
                    <a:srgbClr val="FF0000"/>
                  </a:solidFill>
                  <a:latin typeface="楷体_GB2312" panose="02010609030101010101" pitchFamily="49" charset="-122"/>
                  <a:ea typeface="楷体_GB2312" panose="02010609030101010101" pitchFamily="49" charset="-122"/>
                  <a:cs typeface="华文楷体" panose="02010600040101010101" charset="-122"/>
                  <a:sym typeface="+mn-lt"/>
                </a:rPr>
                <a:t>%</a:t>
              </a:r>
              <a:r>
                <a:rPr lang="zh-CN" altLang="en-US" b="1" dirty="0">
                  <a:solidFill>
                    <a:srgbClr val="FF0000"/>
                  </a:solidFill>
                  <a:latin typeface="楷体_GB2312" panose="02010609030101010101" pitchFamily="49" charset="-122"/>
                  <a:ea typeface="楷体_GB2312" panose="02010609030101010101" pitchFamily="49" charset="-122"/>
                  <a:cs typeface="华文楷体" panose="02010600040101010101" charset="-122"/>
                  <a:sym typeface="+mn-lt"/>
                </a:rPr>
                <a:t>以上</a:t>
              </a:r>
              <a:r>
                <a:rPr lang="zh-CN" altLang="en-US" b="1" dirty="0">
                  <a:solidFill>
                    <a:schemeClr val="dk1">
                      <a:lumMod val="100000"/>
                    </a:schemeClr>
                  </a:solidFill>
                  <a:latin typeface="楷体_GB2312" panose="02010609030101010101" pitchFamily="49" charset="-122"/>
                  <a:ea typeface="楷体_GB2312" panose="02010609030101010101" pitchFamily="49" charset="-122"/>
                  <a:cs typeface="华文楷体" panose="02010600040101010101" charset="-122"/>
                  <a:sym typeface="+mn-lt"/>
                </a:rPr>
                <a:t>。</a:t>
              </a:r>
              <a:endParaRPr lang="zh-CN" altLang="en-US" b="1" dirty="0">
                <a:solidFill>
                  <a:schemeClr val="dk1">
                    <a:lumMod val="100000"/>
                  </a:schemeClr>
                </a:solidFill>
                <a:latin typeface="楷体_GB2312" panose="02010609030101010101" pitchFamily="49" charset="-122"/>
                <a:ea typeface="楷体_GB2312" panose="02010609030101010101" pitchFamily="49" charset="-122"/>
                <a:cs typeface="华文楷体" panose="02010600040101010101" charset="-122"/>
                <a:sym typeface="+mn-lt"/>
              </a:endParaRPr>
            </a:p>
          </p:txBody>
        </p:sp>
      </p:grpSp>
      <p:grpSp>
        <p:nvGrpSpPr>
          <p:cNvPr id="34" name="组合 40"/>
          <p:cNvGrpSpPr/>
          <p:nvPr/>
        </p:nvGrpSpPr>
        <p:grpSpPr>
          <a:xfrm>
            <a:off x="8182167" y="1913830"/>
            <a:ext cx="3699139" cy="1619113"/>
            <a:chOff x="8327266" y="1536583"/>
            <a:chExt cx="3005468" cy="1297204"/>
          </a:xfrm>
        </p:grpSpPr>
        <p:sp>
          <p:nvSpPr>
            <p:cNvPr id="35" name="矩形 34"/>
            <p:cNvSpPr/>
            <p:nvPr/>
          </p:nvSpPr>
          <p:spPr>
            <a:xfrm>
              <a:off x="8842886" y="1536583"/>
              <a:ext cx="1453285" cy="311723"/>
            </a:xfrm>
            <a:prstGeom prst="rect">
              <a:avLst/>
            </a:prstGeom>
          </p:spPr>
          <p:txBody>
            <a:bodyPr wrap="none" lIns="0" tIns="0" rIns="0" bIns="0" anchor="ctr" anchorCtr="0">
              <a:normAutofit/>
            </a:bodyPr>
            <a:p>
              <a:pPr algn="r"/>
              <a:r>
                <a:rPr lang="zh-CN" altLang="en-US" sz="2000" b="1" dirty="0">
                  <a:solidFill>
                    <a:srgbClr val="0161A6"/>
                  </a:solidFill>
                  <a:latin typeface="微软雅黑" panose="020B0503020204020204" pitchFamily="34" charset="-122"/>
                  <a:ea typeface="微软雅黑" panose="020B0503020204020204" pitchFamily="34" charset="-122"/>
                  <a:cs typeface="微软雅黑" panose="020B0503020204020204" pitchFamily="34" charset="-122"/>
                  <a:sym typeface="+mn-lt"/>
                </a:rPr>
                <a:t>医联体建设</a:t>
              </a:r>
              <a:endParaRPr lang="zh-CN" altLang="en-US" sz="2000" b="1" dirty="0">
                <a:solidFill>
                  <a:srgbClr val="0161A6"/>
                </a:solidFill>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
          <p:nvSpPr>
            <p:cNvPr id="36" name="矩形 35"/>
            <p:cNvSpPr/>
            <p:nvPr/>
          </p:nvSpPr>
          <p:spPr>
            <a:xfrm>
              <a:off x="8327266" y="2116021"/>
              <a:ext cx="3005468" cy="717766"/>
            </a:xfrm>
            <a:prstGeom prst="rect">
              <a:avLst/>
            </a:prstGeom>
          </p:spPr>
          <p:txBody>
            <a:bodyPr wrap="square" lIns="0" tIns="0" rIns="0" bIns="0" anchor="ctr" anchorCtr="0">
              <a:noAutofit/>
            </a:bodyPr>
            <a:p>
              <a:pPr algn="just">
                <a:lnSpc>
                  <a:spcPct val="120000"/>
                </a:lnSpc>
              </a:pPr>
              <a:r>
                <a:rPr b="1" dirty="0">
                  <a:latin typeface="楷体_GB2312" panose="02010609030101010101" pitchFamily="49" charset="-122"/>
                  <a:ea typeface="楷体_GB2312" panose="02010609030101010101" pitchFamily="49" charset="-122"/>
                  <a:cs typeface="华文楷体" panose="02010600040101010101" charset="-122"/>
                  <a:sym typeface="+mn-lt"/>
                </a:rPr>
                <a:t>开展城市医联体网格化建设试点，12个盟市的城区医疗集团共划分为46个网格，11个盟市80个旗县医共体共划分127个网格。</a:t>
              </a:r>
              <a:endParaRPr b="1" dirty="0">
                <a:latin typeface="楷体_GB2312" panose="02010609030101010101" pitchFamily="49" charset="-122"/>
                <a:ea typeface="楷体_GB2312" panose="02010609030101010101" pitchFamily="49" charset="-122"/>
                <a:cs typeface="华文楷体" panose="02010600040101010101" charset="-122"/>
                <a:sym typeface="+mn-lt"/>
              </a:endParaRPr>
            </a:p>
          </p:txBody>
        </p:sp>
      </p:grpSp>
      <p:grpSp>
        <p:nvGrpSpPr>
          <p:cNvPr id="37" name="组合 25"/>
          <p:cNvGrpSpPr/>
          <p:nvPr/>
        </p:nvGrpSpPr>
        <p:grpSpPr>
          <a:xfrm>
            <a:off x="8276148" y="4529981"/>
            <a:ext cx="3698876" cy="1487805"/>
            <a:chOff x="8871583" y="939688"/>
            <a:chExt cx="3411233" cy="1315561"/>
          </a:xfrm>
        </p:grpSpPr>
        <p:sp>
          <p:nvSpPr>
            <p:cNvPr id="38" name="矩形 37"/>
            <p:cNvSpPr/>
            <p:nvPr/>
          </p:nvSpPr>
          <p:spPr>
            <a:xfrm>
              <a:off x="9500082" y="939688"/>
              <a:ext cx="1563754" cy="245958"/>
            </a:xfrm>
            <a:prstGeom prst="rect">
              <a:avLst/>
            </a:prstGeom>
          </p:spPr>
          <p:txBody>
            <a:bodyPr wrap="none" lIns="0" tIns="0" rIns="0" bIns="0" anchor="ctr" anchorCtr="0">
              <a:noAutofit/>
            </a:bodyPr>
            <a:p>
              <a:pPr algn="r"/>
              <a:r>
                <a:rPr lang="zh-CN" altLang="en-US" sz="2000" b="1" dirty="0">
                  <a:solidFill>
                    <a:srgbClr val="0161A6"/>
                  </a:solidFill>
                  <a:latin typeface="微软雅黑" panose="020B0503020204020204" pitchFamily="34" charset="-122"/>
                  <a:ea typeface="微软雅黑" panose="020B0503020204020204" pitchFamily="34" charset="-122"/>
                  <a:cs typeface="微软雅黑" panose="020B0503020204020204" pitchFamily="34" charset="-122"/>
                  <a:sym typeface="+mn-lt"/>
                </a:rPr>
                <a:t>家庭医生签约服务</a:t>
              </a:r>
              <a:endParaRPr lang="zh-CN" altLang="en-US" sz="2000" b="1" dirty="0">
                <a:solidFill>
                  <a:srgbClr val="0161A6"/>
                </a:solidFill>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
          <p:nvSpPr>
            <p:cNvPr id="39" name="矩形 38"/>
            <p:cNvSpPr/>
            <p:nvPr/>
          </p:nvSpPr>
          <p:spPr>
            <a:xfrm>
              <a:off x="8871583" y="1278264"/>
              <a:ext cx="3411233" cy="976985"/>
            </a:xfrm>
            <a:prstGeom prst="rect">
              <a:avLst/>
            </a:prstGeom>
          </p:spPr>
          <p:txBody>
            <a:bodyPr wrap="square" lIns="0" tIns="0" rIns="0" bIns="0" anchor="ctr" anchorCtr="0">
              <a:noAutofit/>
            </a:bodyPr>
            <a:p>
              <a:pPr>
                <a:lnSpc>
                  <a:spcPct val="120000"/>
                </a:lnSpc>
              </a:pPr>
              <a:r>
                <a:rPr lang="zh-CN" altLang="zh-CN" b="1" dirty="0">
                  <a:solidFill>
                    <a:schemeClr val="dk1">
                      <a:lumMod val="100000"/>
                    </a:schemeClr>
                  </a:solidFill>
                  <a:latin typeface="楷体_GB2312" panose="02010609030101010101" pitchFamily="49" charset="-122"/>
                  <a:ea typeface="楷体_GB2312" panose="02010609030101010101" pitchFamily="49" charset="-122"/>
                  <a:cs typeface="华文楷体" panose="02010600040101010101" charset="-122"/>
                </a:rPr>
                <a:t>全区开展家庭医生签约服务工作，整体签约率</a:t>
              </a:r>
              <a:r>
                <a:rPr lang="en-US" altLang="zh-CN" b="1" dirty="0">
                  <a:solidFill>
                    <a:srgbClr val="FF0000"/>
                  </a:solidFill>
                  <a:latin typeface="楷体_GB2312" panose="02010609030101010101" pitchFamily="49" charset="-122"/>
                  <a:ea typeface="楷体_GB2312" panose="02010609030101010101" pitchFamily="49" charset="-122"/>
                  <a:cs typeface="华文楷体" panose="02010600040101010101" charset="-122"/>
                </a:rPr>
                <a:t>60%</a:t>
              </a:r>
              <a:r>
                <a:rPr lang="zh-CN" altLang="zh-CN" b="1" dirty="0">
                  <a:solidFill>
                    <a:schemeClr val="dk1">
                      <a:lumMod val="100000"/>
                    </a:schemeClr>
                  </a:solidFill>
                  <a:latin typeface="楷体_GB2312" panose="02010609030101010101" pitchFamily="49" charset="-122"/>
                  <a:ea typeface="楷体_GB2312" panose="02010609030101010101" pitchFamily="49" charset="-122"/>
                  <a:cs typeface="华文楷体" panose="02010600040101010101" charset="-122"/>
                </a:rPr>
                <a:t>、重点人群签约率达</a:t>
              </a:r>
              <a:r>
                <a:rPr lang="en-US" altLang="zh-CN" b="1" dirty="0">
                  <a:solidFill>
                    <a:schemeClr val="dk1">
                      <a:lumMod val="100000"/>
                    </a:schemeClr>
                  </a:solidFill>
                  <a:latin typeface="楷体_GB2312" panose="02010609030101010101" pitchFamily="49" charset="-122"/>
                  <a:ea typeface="楷体_GB2312" panose="02010609030101010101" pitchFamily="49" charset="-122"/>
                  <a:cs typeface="华文楷体" panose="02010600040101010101" charset="-122"/>
                </a:rPr>
                <a:t>6</a:t>
              </a:r>
              <a:r>
                <a:rPr lang="en-US" altLang="zh-CN" b="1" dirty="0">
                  <a:solidFill>
                    <a:srgbClr val="FF0000"/>
                  </a:solidFill>
                  <a:latin typeface="楷体_GB2312" panose="02010609030101010101" pitchFamily="49" charset="-122"/>
                  <a:ea typeface="楷体_GB2312" panose="02010609030101010101" pitchFamily="49" charset="-122"/>
                  <a:cs typeface="华文楷体" panose="02010600040101010101" charset="-122"/>
                </a:rPr>
                <a:t>5%</a:t>
              </a:r>
              <a:r>
                <a:rPr lang="zh-CN" altLang="zh-CN" b="1" dirty="0">
                  <a:solidFill>
                    <a:schemeClr val="dk1">
                      <a:lumMod val="100000"/>
                    </a:schemeClr>
                  </a:solidFill>
                  <a:latin typeface="楷体_GB2312" panose="02010609030101010101" pitchFamily="49" charset="-122"/>
                  <a:ea typeface="楷体_GB2312" panose="02010609030101010101" pitchFamily="49" charset="-122"/>
                  <a:cs typeface="华文楷体" panose="02010600040101010101" charset="-122"/>
                </a:rPr>
                <a:t>的目标 </a:t>
              </a:r>
              <a:r>
                <a:rPr lang="zh-CN" altLang="en-US" b="1" dirty="0">
                  <a:solidFill>
                    <a:schemeClr val="dk1">
                      <a:lumMod val="100000"/>
                    </a:schemeClr>
                  </a:solidFill>
                  <a:latin typeface="楷体_GB2312" panose="02010609030101010101" pitchFamily="49" charset="-122"/>
                  <a:ea typeface="楷体_GB2312" panose="02010609030101010101" pitchFamily="49" charset="-122"/>
                  <a:cs typeface="华文楷体" panose="02010600040101010101" charset="-122"/>
                  <a:sym typeface="+mn-lt"/>
                </a:rPr>
                <a:t>。</a:t>
              </a:r>
              <a:endParaRPr lang="zh-CN" altLang="en-US" b="1" dirty="0">
                <a:solidFill>
                  <a:schemeClr val="dk1">
                    <a:lumMod val="100000"/>
                  </a:schemeClr>
                </a:solidFill>
                <a:latin typeface="楷体_GB2312" panose="02010609030101010101" pitchFamily="49" charset="-122"/>
                <a:ea typeface="楷体_GB2312" panose="02010609030101010101" pitchFamily="49" charset="-122"/>
                <a:cs typeface="华文楷体" panose="02010600040101010101" charset="-122"/>
                <a:sym typeface="+mn-lt"/>
              </a:endParaRPr>
            </a:p>
          </p:txBody>
        </p:sp>
      </p:grpSp>
      <p:pic>
        <p:nvPicPr>
          <p:cNvPr id="43" name="图片 4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770500" y="1845449"/>
            <a:ext cx="943690" cy="622061"/>
          </a:xfrm>
          <a:prstGeom prst="rect">
            <a:avLst/>
          </a:prstGeom>
        </p:spPr>
      </p:pic>
      <p:pic>
        <p:nvPicPr>
          <p:cNvPr id="44" name="图片 4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37503" y="3889013"/>
            <a:ext cx="1144380" cy="1024220"/>
          </a:xfrm>
          <a:prstGeom prst="rect">
            <a:avLst/>
          </a:prstGeom>
        </p:spPr>
      </p:pic>
      <p:pic>
        <p:nvPicPr>
          <p:cNvPr id="45" name="图片 44"/>
          <p:cNvPicPr>
            <a:picLocks noChangeAspect="1"/>
          </p:cNvPicPr>
          <p:nvPr/>
        </p:nvPicPr>
        <p:blipFill rotWithShape="1">
          <a:blip r:embed="rId3">
            <a:extLst>
              <a:ext uri="{28A0092B-C50C-407E-A947-70E740481C1C}">
                <a14:useLocalDpi xmlns:a14="http://schemas.microsoft.com/office/drawing/2010/main" val="0"/>
              </a:ext>
            </a:extLst>
          </a:blip>
          <a:srcRect l="13718" t="1354" r="15341" b="19056"/>
          <a:stretch>
            <a:fillRect/>
          </a:stretch>
        </p:blipFill>
        <p:spPr>
          <a:xfrm>
            <a:off x="300855" y="4302647"/>
            <a:ext cx="1250511" cy="878261"/>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50" advTm="3000"/>
    </mc:Choice>
    <mc:Fallback>
      <p:transition spd="slow" advTm="3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a:xfrm>
            <a:off x="1288415" y="250825"/>
            <a:ext cx="10086340" cy="531495"/>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buClrTx/>
              <a:buSzTx/>
              <a:buFontTx/>
            </a:pPr>
            <a:r>
              <a:rPr lang="zh-CN" altLang="en-US" sz="3600" b="1" spc="200"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lt"/>
              </a:rPr>
              <a:t>分级诊疗体系</a:t>
            </a:r>
            <a:r>
              <a:rPr lang="zh-CN" altLang="en-US" sz="3600" b="1" spc="200"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lt"/>
              </a:rPr>
              <a:t>建设</a:t>
            </a:r>
            <a:r>
              <a:rPr lang="zh-CN" altLang="en-US" sz="3600" b="1" dirty="0" smtClean="0">
                <a:solidFill>
                  <a:srgbClr val="0054AB"/>
                </a:solidFill>
                <a:latin typeface="微软雅黑" panose="020B0503020204020204" pitchFamily="34" charset="-122"/>
                <a:ea typeface="微软雅黑" panose="020B0503020204020204" pitchFamily="34" charset="-122"/>
                <a:cs typeface="微软雅黑" panose="020B0503020204020204" pitchFamily="34" charset="-122"/>
                <a:sym typeface="+mn-ea"/>
              </a:rPr>
              <a:t>·工作现状</a:t>
            </a:r>
            <a:endParaRPr lang="zh-CN" altLang="en-US" sz="3600" b="1" dirty="0">
              <a:solidFill>
                <a:schemeClr val="tx1">
                  <a:lumMod val="75000"/>
                  <a:lumOff val="25000"/>
                </a:schemeClr>
              </a:solidFill>
              <a:latin typeface="+mn-lt"/>
              <a:ea typeface="+mn-ea"/>
              <a:cs typeface="+mn-ea"/>
              <a:sym typeface="+mn-ea"/>
            </a:endParaRPr>
          </a:p>
        </p:txBody>
      </p:sp>
      <p:sp>
        <p:nvSpPr>
          <p:cNvPr id="14" name="文本框 13"/>
          <p:cNvSpPr txBox="1"/>
          <p:nvPr/>
        </p:nvSpPr>
        <p:spPr>
          <a:xfrm>
            <a:off x="403860" y="1067435"/>
            <a:ext cx="4945380" cy="510565"/>
          </a:xfrm>
          <a:prstGeom prst="roundRect">
            <a:avLst/>
          </a:prstGeom>
          <a:solidFill>
            <a:srgbClr val="1F4E79"/>
          </a:solidFill>
          <a:ln w="9525">
            <a:noFill/>
          </a:ln>
          <a:effectLst>
            <a:outerShdw blurRad="63500" sx="102000" sy="102000" algn="ctr" rotWithShape="0">
              <a:prstClr val="black">
                <a:alpha val="40000"/>
              </a:prstClr>
            </a:outerShdw>
          </a:effectLst>
        </p:spPr>
        <p:txBody>
          <a:bodyPr wrap="square">
            <a:spAutoFit/>
          </a:bodyPr>
          <a:p>
            <a:pPr indent="0" algn="ctr">
              <a:buFont typeface="Wingdings" panose="05000000000000000000" charset="0"/>
              <a:buNone/>
            </a:pPr>
            <a:r>
              <a:rPr lang="zh-CN" altLang="en-US" sz="2400" b="1" dirty="0">
                <a:solidFill>
                  <a:schemeClr val="bg1"/>
                </a:solidFill>
                <a:latin typeface="微软雅黑" panose="020B0503020204020204" pitchFamily="34" charset="-122"/>
                <a:ea typeface="微软雅黑" panose="020B0503020204020204" pitchFamily="34" charset="-122"/>
                <a:sym typeface="+mn-ea"/>
              </a:rPr>
              <a:t>形成四种成熟的医联体建设模式</a:t>
            </a:r>
            <a:endParaRPr lang="zh-CN" altLang="en-US" sz="2400" b="1" spc="150" noProof="0" dirty="0">
              <a:solidFill>
                <a:schemeClr val="bg1"/>
              </a:solidFill>
              <a:latin typeface="微软雅黑" panose="020B0503020204020204" pitchFamily="34" charset="-122"/>
              <a:ea typeface="微软雅黑" panose="020B0503020204020204" pitchFamily="34" charset="-122"/>
              <a:sym typeface="+mn-ea"/>
            </a:endParaRPr>
          </a:p>
        </p:txBody>
      </p:sp>
      <p:grpSp>
        <p:nvGrpSpPr>
          <p:cNvPr id="128" name="组合 127"/>
          <p:cNvGrpSpPr/>
          <p:nvPr>
            <p:custDataLst>
              <p:tags r:id="rId1"/>
            </p:custDataLst>
          </p:nvPr>
        </p:nvGrpSpPr>
        <p:grpSpPr>
          <a:xfrm>
            <a:off x="705485" y="1894205"/>
            <a:ext cx="6390005" cy="4304030"/>
            <a:chOff x="1828799" y="32758"/>
            <a:chExt cx="9044247" cy="9044247"/>
          </a:xfrm>
        </p:grpSpPr>
        <p:sp>
          <p:nvSpPr>
            <p:cNvPr id="129" name="箭头: 十字 28"/>
            <p:cNvSpPr/>
            <p:nvPr>
              <p:custDataLst>
                <p:tags r:id="rId2"/>
              </p:custDataLst>
            </p:nvPr>
          </p:nvSpPr>
          <p:spPr>
            <a:xfrm>
              <a:off x="1828799" y="32758"/>
              <a:ext cx="9044247" cy="9044247"/>
            </a:xfrm>
            <a:prstGeom prst="quadArrow">
              <a:avLst>
                <a:gd name="adj1" fmla="val 2000"/>
                <a:gd name="adj2" fmla="val 4000"/>
                <a:gd name="adj3" fmla="val 5000"/>
              </a:avLst>
            </a:prstGeom>
            <a:solidFill>
              <a:srgbClr val="4D576B">
                <a:lumMod val="75000"/>
                <a:lumOff val="25000"/>
              </a:srgbClr>
            </a:solidFill>
          </p:spPr>
          <p:style>
            <a:lnRef idx="0">
              <a:srgbClr val="1F74AD">
                <a:hueOff val="0"/>
                <a:satOff val="0"/>
                <a:lumOff val="0"/>
                <a:alphaOff val="0"/>
              </a:srgbClr>
            </a:lnRef>
            <a:fillRef idx="1">
              <a:scrgbClr r="0" g="0" b="0"/>
            </a:fillRef>
            <a:effectRef idx="0">
              <a:srgbClr val="1F74AD">
                <a:tint val="40000"/>
                <a:hueOff val="0"/>
                <a:satOff val="0"/>
                <a:lumOff val="0"/>
                <a:alphaOff val="0"/>
              </a:srgbClr>
            </a:effectRef>
            <a:fontRef idx="minor">
              <a:srgbClr val="000000">
                <a:hueOff val="0"/>
                <a:satOff val="0"/>
                <a:lumOff val="0"/>
                <a:alphaOff val="0"/>
              </a:srgbClr>
            </a:fontRef>
          </p:style>
        </p:sp>
        <p:sp>
          <p:nvSpPr>
            <p:cNvPr id="130" name="任意多边形: 形状 29"/>
            <p:cNvSpPr/>
            <p:nvPr>
              <p:custDataLst>
                <p:tags r:id="rId3"/>
              </p:custDataLst>
            </p:nvPr>
          </p:nvSpPr>
          <p:spPr>
            <a:xfrm>
              <a:off x="2249439" y="620635"/>
              <a:ext cx="3617698" cy="3617698"/>
            </a:xfrm>
            <a:prstGeom prst="roundRect">
              <a:avLst/>
            </a:prstGeom>
            <a:effectLst>
              <a:outerShdw blurRad="63500" sx="102000" sy="102000" algn="ctr" rotWithShape="0">
                <a:prstClr val="black">
                  <a:alpha val="40000"/>
                </a:prstClr>
              </a:outerShdw>
            </a:effectLst>
          </p:spPr>
          <p:style>
            <a:lnRef idx="0">
              <a:sysClr val="window" lastClr="FFFFFF">
                <a:hueOff val="0"/>
                <a:satOff val="0"/>
                <a:lumOff val="0"/>
                <a:alphaOff val="0"/>
              </a:sysClr>
            </a:lnRef>
            <a:fillRef idx="1">
              <a:srgbClr val="1F74AD">
                <a:hueOff val="0"/>
                <a:satOff val="0"/>
                <a:lumOff val="0"/>
                <a:alphaOff val="0"/>
              </a:srgbClr>
            </a:fillRef>
            <a:effectRef idx="2">
              <a:srgbClr val="1F74AD">
                <a:hueOff val="0"/>
                <a:satOff val="0"/>
                <a:lumOff val="0"/>
                <a:alphaOff val="0"/>
              </a:srgbClr>
            </a:effectRef>
            <a:fontRef idx="minor">
              <a:sysClr val="window" lastClr="FFFFFF"/>
            </a:fontRef>
          </p:style>
          <p:txBody>
            <a:bodyPr spcFirstLastPara="0" vert="horz" wrap="square" lIns="56250" tIns="29250" rIns="56250" bIns="29250" numCol="1" spcCol="1270" anchor="ctr" anchorCtr="0">
              <a:normAutofit/>
              <a:sp3d extrusionH="28000" prstMaterial="matte"/>
            </a:bodyPr>
            <a:p>
              <a:pPr algn="ctr" defTabSz="1724025">
                <a:lnSpc>
                  <a:spcPct val="90000"/>
                </a:lnSpc>
                <a:spcAft>
                  <a:spcPct val="35000"/>
                </a:spcAft>
                <a:buClrTx/>
                <a:buSzTx/>
                <a:buFontTx/>
              </a:pPr>
              <a:r>
                <a:rPr lang="zh-CN" altLang="en-US" sz="2200" b="1" spc="300">
                  <a:solidFill>
                    <a:schemeClr val="bg1"/>
                  </a:solidFill>
                  <a:latin typeface="微软雅黑" panose="020B0503020204020204" pitchFamily="34" charset="-122"/>
                  <a:ea typeface="微软雅黑" panose="020B0503020204020204" pitchFamily="34" charset="-122"/>
                </a:rPr>
                <a:t>城市医疗集团</a:t>
              </a:r>
              <a:endParaRPr lang="zh-CN" altLang="en-US" sz="2200" b="1" spc="300">
                <a:solidFill>
                  <a:srgbClr val="1F74AD"/>
                </a:solidFill>
                <a:latin typeface="微软雅黑" panose="020B0503020204020204" pitchFamily="34" charset="-122"/>
                <a:ea typeface="微软雅黑" panose="020B0503020204020204" pitchFamily="34" charset="-122"/>
              </a:endParaRPr>
            </a:p>
          </p:txBody>
        </p:sp>
        <p:sp>
          <p:nvSpPr>
            <p:cNvPr id="131" name="任意多边形: 形状 30"/>
            <p:cNvSpPr/>
            <p:nvPr>
              <p:custDataLst>
                <p:tags r:id="rId4"/>
              </p:custDataLst>
            </p:nvPr>
          </p:nvSpPr>
          <p:spPr>
            <a:xfrm>
              <a:off x="6667471" y="620635"/>
              <a:ext cx="3617698" cy="3617698"/>
            </a:xfrm>
            <a:prstGeom prst="roundRect">
              <a:avLst/>
            </a:prstGeom>
            <a:solidFill>
              <a:srgbClr val="3498DB"/>
            </a:solidFill>
            <a:effectLst>
              <a:outerShdw blurRad="63500" sx="102000" sy="102000" algn="ctr" rotWithShape="0">
                <a:prstClr val="black">
                  <a:alpha val="40000"/>
                </a:prstClr>
              </a:outerShdw>
            </a:effectLst>
          </p:spPr>
          <p:style>
            <a:lnRef idx="0">
              <a:sysClr val="window" lastClr="FFFFFF">
                <a:hueOff val="0"/>
                <a:satOff val="0"/>
                <a:lumOff val="0"/>
                <a:alphaOff val="0"/>
              </a:sysClr>
            </a:lnRef>
            <a:fillRef idx="1">
              <a:scrgbClr r="0" g="0" b="0"/>
            </a:fillRef>
            <a:effectRef idx="2">
              <a:srgbClr val="1F74AD">
                <a:hueOff val="0"/>
                <a:satOff val="0"/>
                <a:lumOff val="0"/>
                <a:alphaOff val="0"/>
              </a:srgbClr>
            </a:effectRef>
            <a:fontRef idx="minor">
              <a:sysClr val="window" lastClr="FFFFFF"/>
            </a:fontRef>
          </p:style>
          <p:txBody>
            <a:bodyPr spcFirstLastPara="0" vert="horz" wrap="square" lIns="56250" tIns="29250" rIns="56250" bIns="29250" numCol="1" spcCol="1270" anchor="ctr" anchorCtr="0">
              <a:normAutofit/>
              <a:sp3d extrusionH="28000" prstMaterial="matte"/>
            </a:bodyPr>
            <a:p>
              <a:pPr algn="ctr" defTabSz="1724025">
                <a:lnSpc>
                  <a:spcPct val="120000"/>
                </a:lnSpc>
                <a:spcBef>
                  <a:spcPct val="0"/>
                </a:spcBef>
                <a:spcAft>
                  <a:spcPct val="35000"/>
                </a:spcAft>
              </a:pPr>
              <a:r>
                <a:rPr lang="zh-CN" altLang="en-US" sz="2200" b="1" spc="300">
                  <a:latin typeface="微软雅黑" panose="020B0503020204020204" pitchFamily="34" charset="-122"/>
                  <a:ea typeface="微软雅黑" panose="020B0503020204020204" pitchFamily="34" charset="-122"/>
                </a:rPr>
                <a:t>县域医共体</a:t>
              </a:r>
              <a:endParaRPr lang="zh-CN" altLang="en-US" sz="2200" b="1" spc="300">
                <a:latin typeface="微软雅黑" panose="020B0503020204020204" pitchFamily="34" charset="-122"/>
                <a:ea typeface="微软雅黑" panose="020B0503020204020204" pitchFamily="34" charset="-122"/>
              </a:endParaRPr>
            </a:p>
          </p:txBody>
        </p:sp>
        <p:sp>
          <p:nvSpPr>
            <p:cNvPr id="132" name="任意多边形: 形状 31"/>
            <p:cNvSpPr/>
            <p:nvPr>
              <p:custDataLst>
                <p:tags r:id="rId5"/>
              </p:custDataLst>
            </p:nvPr>
          </p:nvSpPr>
          <p:spPr>
            <a:xfrm>
              <a:off x="2330523" y="5119752"/>
              <a:ext cx="3617698" cy="3617698"/>
            </a:xfrm>
            <a:prstGeom prst="roundRect">
              <a:avLst/>
            </a:prstGeom>
            <a:solidFill>
              <a:srgbClr val="1AA3AA"/>
            </a:solidFill>
            <a:effectLst>
              <a:outerShdw blurRad="63500" sx="102000" sy="102000" algn="ctr" rotWithShape="0">
                <a:prstClr val="black">
                  <a:alpha val="40000"/>
                </a:prstClr>
              </a:outerShdw>
            </a:effectLst>
          </p:spPr>
          <p:style>
            <a:lnRef idx="0">
              <a:sysClr val="window" lastClr="FFFFFF">
                <a:hueOff val="0"/>
                <a:satOff val="0"/>
                <a:lumOff val="0"/>
                <a:alphaOff val="0"/>
              </a:sysClr>
            </a:lnRef>
            <a:fillRef idx="1">
              <a:scrgbClr r="0" g="0" b="0"/>
            </a:fillRef>
            <a:effectRef idx="2">
              <a:srgbClr val="1F74AD">
                <a:hueOff val="0"/>
                <a:satOff val="0"/>
                <a:lumOff val="0"/>
                <a:alphaOff val="0"/>
              </a:srgbClr>
            </a:effectRef>
            <a:fontRef idx="minor">
              <a:sysClr val="window" lastClr="FFFFFF"/>
            </a:fontRef>
          </p:style>
          <p:txBody>
            <a:bodyPr spcFirstLastPara="0" vert="horz" wrap="square" lIns="56250" tIns="29250" rIns="56250" bIns="29250" numCol="1" spcCol="1270" anchor="ctr" anchorCtr="0">
              <a:normAutofit/>
              <a:sp3d extrusionH="28000" prstMaterial="matte"/>
            </a:bodyPr>
            <a:p>
              <a:pPr algn="ctr" defTabSz="1724025">
                <a:lnSpc>
                  <a:spcPct val="90000"/>
                </a:lnSpc>
                <a:spcAft>
                  <a:spcPct val="35000"/>
                </a:spcAft>
                <a:buClrTx/>
                <a:buSzTx/>
                <a:buNone/>
              </a:pPr>
              <a:r>
                <a:rPr lang="zh-CN" altLang="en-US" sz="2200" b="1" spc="300">
                  <a:latin typeface="微软雅黑" panose="020B0503020204020204" pitchFamily="34" charset="-122"/>
                  <a:ea typeface="微软雅黑" panose="020B0503020204020204" pitchFamily="34" charset="-122"/>
                </a:rPr>
                <a:t>专科联盟</a:t>
              </a:r>
              <a:endParaRPr lang="zh-CN" altLang="en-US" sz="2200" b="1" spc="300">
                <a:latin typeface="微软雅黑" panose="020B0503020204020204" pitchFamily="34" charset="-122"/>
                <a:ea typeface="微软雅黑" panose="020B0503020204020204" pitchFamily="34" charset="-122"/>
              </a:endParaRPr>
            </a:p>
          </p:txBody>
        </p:sp>
        <p:sp>
          <p:nvSpPr>
            <p:cNvPr id="133" name="任意多边形: 形状 32"/>
            <p:cNvSpPr/>
            <p:nvPr>
              <p:custDataLst>
                <p:tags r:id="rId6"/>
              </p:custDataLst>
            </p:nvPr>
          </p:nvSpPr>
          <p:spPr>
            <a:xfrm>
              <a:off x="6611725" y="5119752"/>
              <a:ext cx="3617698" cy="3617698"/>
            </a:xfrm>
            <a:prstGeom prst="roundRect">
              <a:avLst/>
            </a:prstGeom>
            <a:solidFill>
              <a:srgbClr val="9BBB59"/>
            </a:solidFill>
            <a:effectLst>
              <a:outerShdw blurRad="63500" sx="102000" sy="102000" algn="ctr" rotWithShape="0">
                <a:prstClr val="black">
                  <a:alpha val="40000"/>
                </a:prstClr>
              </a:outerShdw>
            </a:effectLst>
          </p:spPr>
          <p:style>
            <a:lnRef idx="0">
              <a:sysClr val="window" lastClr="FFFFFF">
                <a:hueOff val="0"/>
                <a:satOff val="0"/>
                <a:lumOff val="0"/>
                <a:alphaOff val="0"/>
              </a:sysClr>
            </a:lnRef>
            <a:fillRef idx="1">
              <a:scrgbClr r="0" g="0" b="0"/>
            </a:fillRef>
            <a:effectRef idx="2">
              <a:srgbClr val="1F74AD">
                <a:hueOff val="0"/>
                <a:satOff val="0"/>
                <a:lumOff val="0"/>
                <a:alphaOff val="0"/>
              </a:srgbClr>
            </a:effectRef>
            <a:fontRef idx="minor">
              <a:sysClr val="window" lastClr="FFFFFF"/>
            </a:fontRef>
          </p:style>
          <p:txBody>
            <a:bodyPr spcFirstLastPara="0" vert="horz" wrap="square" lIns="56250" tIns="29250" rIns="56250" bIns="29250" numCol="1" spcCol="1270" anchor="ctr" anchorCtr="0">
              <a:normAutofit/>
              <a:sp3d extrusionH="28000" prstMaterial="matte"/>
            </a:bodyPr>
            <a:p>
              <a:pPr algn="ctr" defTabSz="1724025">
                <a:lnSpc>
                  <a:spcPct val="90000"/>
                </a:lnSpc>
                <a:spcBef>
                  <a:spcPct val="0"/>
                </a:spcBef>
                <a:spcAft>
                  <a:spcPct val="35000"/>
                </a:spcAft>
              </a:pPr>
              <a:r>
                <a:rPr lang="zh-CN" altLang="en-US" sz="2200" b="1" spc="300">
                  <a:latin typeface="微软雅黑" panose="020B0503020204020204" pitchFamily="34" charset="-122"/>
                  <a:ea typeface="微软雅黑" panose="020B0503020204020204" pitchFamily="34" charset="-122"/>
                </a:rPr>
                <a:t>远程医疗</a:t>
              </a:r>
              <a:endParaRPr lang="zh-CN" altLang="en-US" sz="2200" b="1" spc="300">
                <a:latin typeface="微软雅黑" panose="020B0503020204020204" pitchFamily="34" charset="-122"/>
                <a:ea typeface="微软雅黑" panose="020B0503020204020204" pitchFamily="34" charset="-122"/>
              </a:endParaRPr>
            </a:p>
            <a:p>
              <a:pPr algn="ctr" defTabSz="1724025">
                <a:lnSpc>
                  <a:spcPct val="90000"/>
                </a:lnSpc>
                <a:spcBef>
                  <a:spcPct val="0"/>
                </a:spcBef>
                <a:spcAft>
                  <a:spcPct val="35000"/>
                </a:spcAft>
              </a:pPr>
              <a:r>
                <a:rPr lang="zh-CN" altLang="en-US" sz="2200" b="1" spc="300">
                  <a:latin typeface="微软雅黑" panose="020B0503020204020204" pitchFamily="34" charset="-122"/>
                  <a:ea typeface="微软雅黑" panose="020B0503020204020204" pitchFamily="34" charset="-122"/>
                </a:rPr>
                <a:t>协作网</a:t>
              </a:r>
              <a:endParaRPr lang="zh-CN" altLang="en-US" sz="2200" b="1" spc="300">
                <a:latin typeface="微软雅黑" panose="020B0503020204020204" pitchFamily="34" charset="-122"/>
                <a:ea typeface="微软雅黑" panose="020B0503020204020204" pitchFamily="34" charset="-122"/>
              </a:endParaRPr>
            </a:p>
          </p:txBody>
        </p:sp>
      </p:grpSp>
      <p:grpSp>
        <p:nvGrpSpPr>
          <p:cNvPr id="134" name="组合 133"/>
          <p:cNvGrpSpPr/>
          <p:nvPr/>
        </p:nvGrpSpPr>
        <p:grpSpPr>
          <a:xfrm>
            <a:off x="7374255" y="1159510"/>
            <a:ext cx="4417060" cy="5158740"/>
            <a:chOff x="11271" y="1645"/>
            <a:chExt cx="6956" cy="8124"/>
          </a:xfrm>
        </p:grpSpPr>
        <p:grpSp>
          <p:nvGrpSpPr>
            <p:cNvPr id="135" name="组合 134"/>
            <p:cNvGrpSpPr/>
            <p:nvPr/>
          </p:nvGrpSpPr>
          <p:grpSpPr>
            <a:xfrm rot="0">
              <a:off x="11271" y="1645"/>
              <a:ext cx="6956" cy="2035"/>
              <a:chOff x="12858" y="2176"/>
              <a:chExt cx="6956" cy="2035"/>
            </a:xfrm>
          </p:grpSpPr>
          <p:sp>
            <p:nvSpPr>
              <p:cNvPr id="136" name="Oval 3"/>
              <p:cNvSpPr/>
              <p:nvPr>
                <p:custDataLst>
                  <p:tags r:id="rId7"/>
                </p:custDataLst>
              </p:nvPr>
            </p:nvSpPr>
            <p:spPr>
              <a:xfrm>
                <a:off x="12858" y="2341"/>
                <a:ext cx="902" cy="902"/>
              </a:xfrm>
              <a:prstGeom prst="ellipse">
                <a:avLst/>
              </a:prstGeom>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p>
                <a:pPr algn="ctr"/>
                <a:r>
                  <a:rPr lang="en-US" b="1" dirty="0">
                    <a:solidFill>
                      <a:srgbClr val="E7E6E6"/>
                    </a:solidFill>
                    <a:latin typeface="微软雅黑" panose="020B0503020204020204" pitchFamily="34" charset="-122"/>
                    <a:ea typeface="微软雅黑" panose="020B0503020204020204" pitchFamily="34" charset="-122"/>
                  </a:rPr>
                  <a:t>1</a:t>
                </a:r>
                <a:endParaRPr lang="en-US" b="1" dirty="0">
                  <a:solidFill>
                    <a:srgbClr val="E7E6E6"/>
                  </a:solidFill>
                  <a:latin typeface="微软雅黑" panose="020B0503020204020204" pitchFamily="34" charset="-122"/>
                  <a:ea typeface="微软雅黑" panose="020B0503020204020204" pitchFamily="34" charset="-122"/>
                </a:endParaRPr>
              </a:p>
            </p:txBody>
          </p:sp>
          <p:sp>
            <p:nvSpPr>
              <p:cNvPr id="137" name="文本框 136"/>
              <p:cNvSpPr txBox="1"/>
              <p:nvPr/>
            </p:nvSpPr>
            <p:spPr>
              <a:xfrm>
                <a:off x="13937" y="2747"/>
                <a:ext cx="5877" cy="1464"/>
              </a:xfrm>
              <a:prstGeom prst="rect">
                <a:avLst/>
              </a:prstGeom>
              <a:noFill/>
            </p:spPr>
            <p:txBody>
              <a:bodyPr wrap="square" rtlCol="0" anchor="t">
                <a:spAutoFit/>
              </a:bodyPr>
              <a:p>
                <a:pPr marL="285750" indent="-285750">
                  <a:lnSpc>
                    <a:spcPct val="130000"/>
                  </a:lnSpc>
                  <a:buFont typeface="Wingdings" panose="05000000000000000000" charset="0"/>
                  <a:buChar char="v"/>
                </a:pPr>
                <a:r>
                  <a:rPr lang="zh-CN" altLang="en-US" sz="1400" b="1" dirty="0" smtClean="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实现优质医疗资源下沉和区域内资源共享</a:t>
                </a:r>
                <a:endParaRPr lang="en-US" altLang="zh-CN" sz="1400" dirty="0" smtClean="0">
                  <a:solidFill>
                    <a:sysClr val="windowText" lastClr="000000"/>
                  </a:solidFill>
                  <a:latin typeface="微软雅黑" panose="020B0503020204020204" pitchFamily="34" charset="-122"/>
                  <a:ea typeface="微软雅黑" panose="020B0503020204020204" pitchFamily="34" charset="-122"/>
                  <a:cs typeface="微软雅黑" panose="020B0503020204020204" pitchFamily="34" charset="-122"/>
                  <a:sym typeface="+mn-lt"/>
                </a:endParaRPr>
              </a:p>
              <a:p>
                <a:pPr>
                  <a:lnSpc>
                    <a:spcPct val="130000"/>
                  </a:lnSpc>
                </a:pPr>
                <a:r>
                  <a:rPr lang="zh-CN" altLang="en-US" sz="1400" dirty="0" smtClean="0">
                    <a:solidFill>
                      <a:sysClr val="windowText" lastClr="000000"/>
                    </a:solidFill>
                    <a:latin typeface="微软雅黑" panose="020B0503020204020204" pitchFamily="34" charset="-122"/>
                    <a:ea typeface="微软雅黑" panose="020B0503020204020204" pitchFamily="34" charset="-122"/>
                    <a:cs typeface="微软雅黑" panose="020B0503020204020204" pitchFamily="34" charset="-122"/>
                    <a:sym typeface="+mn-lt"/>
                  </a:rPr>
                  <a:t>如：国家试点包头、鄂尔多斯、赤峰</a:t>
                </a:r>
                <a:endParaRPr lang="zh-CN" altLang="en-US" sz="1400" dirty="0" smtClean="0">
                  <a:solidFill>
                    <a:sysClr val="windowText" lastClr="000000"/>
                  </a:solidFill>
                  <a:latin typeface="微软雅黑" panose="020B0503020204020204" pitchFamily="34" charset="-122"/>
                  <a:ea typeface="微软雅黑" panose="020B0503020204020204" pitchFamily="34" charset="-122"/>
                  <a:cs typeface="微软雅黑" panose="020B0503020204020204" pitchFamily="34" charset="-122"/>
                  <a:sym typeface="+mn-lt"/>
                </a:endParaRPr>
              </a:p>
              <a:p>
                <a:pPr>
                  <a:lnSpc>
                    <a:spcPct val="130000"/>
                  </a:lnSpc>
                </a:pPr>
                <a:r>
                  <a:rPr lang="zh-CN" altLang="en-US" sz="1400" dirty="0" smtClean="0">
                    <a:solidFill>
                      <a:sysClr val="windowText" lastClr="000000"/>
                    </a:solidFill>
                    <a:latin typeface="微软雅黑" panose="020B0503020204020204" pitchFamily="34" charset="-122"/>
                    <a:ea typeface="微软雅黑" panose="020B0503020204020204" pitchFamily="34" charset="-122"/>
                    <a:cs typeface="微软雅黑" panose="020B0503020204020204" pitchFamily="34" charset="-122"/>
                    <a:sym typeface="+mn-lt"/>
                  </a:rPr>
                  <a:t>今年将开展绩效考核工作</a:t>
                </a:r>
                <a:endParaRPr lang="zh-CN" altLang="en-US" sz="1400" dirty="0" smtClean="0">
                  <a:solidFill>
                    <a:sysClr val="windowText" lastClr="000000"/>
                  </a:solidFill>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grpSp>
            <p:nvGrpSpPr>
              <p:cNvPr id="138" name="组合 137"/>
              <p:cNvGrpSpPr/>
              <p:nvPr/>
            </p:nvGrpSpPr>
            <p:grpSpPr>
              <a:xfrm>
                <a:off x="13937" y="2176"/>
                <a:ext cx="4135" cy="616"/>
                <a:chOff x="13937" y="2176"/>
                <a:chExt cx="4135" cy="616"/>
              </a:xfrm>
            </p:grpSpPr>
            <p:sp>
              <p:nvSpPr>
                <p:cNvPr id="139" name="文本框 138"/>
                <p:cNvSpPr txBox="1"/>
                <p:nvPr>
                  <p:custDataLst>
                    <p:tags r:id="rId8"/>
                  </p:custDataLst>
                </p:nvPr>
              </p:nvSpPr>
              <p:spPr>
                <a:xfrm>
                  <a:off x="13937" y="2176"/>
                  <a:ext cx="4135" cy="537"/>
                </a:xfrm>
                <a:prstGeom prst="rect">
                  <a:avLst/>
                </a:prstGeom>
                <a:noFill/>
              </p:spPr>
              <p:txBody>
                <a:bodyPr wrap="square" bIns="0" rtlCol="0" anchor="b" anchorCtr="0">
                  <a:normAutofit/>
                </a:bodyPr>
                <a:p>
                  <a:pPr algn="l">
                    <a:lnSpc>
                      <a:spcPct val="120000"/>
                    </a:lnSpc>
                    <a:buClrTx/>
                    <a:buSzTx/>
                    <a:buFontTx/>
                  </a:pPr>
                  <a:r>
                    <a:rPr lang="zh-CN" altLang="en-US" sz="1600" b="1" spc="150" dirty="0">
                      <a:solidFill>
                        <a:schemeClr val="tx1">
                          <a:lumMod val="85000"/>
                          <a:lumOff val="15000"/>
                        </a:schemeClr>
                      </a:solidFill>
                      <a:uFillTx/>
                      <a:latin typeface="微软雅黑" panose="020B0503020204020204" pitchFamily="34" charset="-122"/>
                      <a:ea typeface="微软雅黑" panose="020B0503020204020204" pitchFamily="34" charset="-122"/>
                    </a:rPr>
                    <a:t>城市医疗集团</a:t>
                  </a:r>
                  <a:endParaRPr lang="zh-CN" altLang="en-US" sz="1600" b="1" spc="150" dirty="0">
                    <a:solidFill>
                      <a:schemeClr val="tx1">
                        <a:lumMod val="85000"/>
                        <a:lumOff val="15000"/>
                      </a:schemeClr>
                    </a:solidFill>
                    <a:uFillTx/>
                    <a:latin typeface="微软雅黑" panose="020B0503020204020204" pitchFamily="34" charset="-122"/>
                    <a:ea typeface="微软雅黑" panose="020B0503020204020204" pitchFamily="34" charset="-122"/>
                  </a:endParaRPr>
                </a:p>
              </p:txBody>
            </p:sp>
            <p:cxnSp>
              <p:nvCxnSpPr>
                <p:cNvPr id="140" name="直接连接符 139"/>
                <p:cNvCxnSpPr/>
                <p:nvPr>
                  <p:custDataLst>
                    <p:tags r:id="rId9"/>
                  </p:custDataLst>
                </p:nvPr>
              </p:nvCxnSpPr>
              <p:spPr>
                <a:xfrm>
                  <a:off x="14087" y="2792"/>
                  <a:ext cx="2154" cy="0"/>
                </a:xfrm>
                <a:prstGeom prst="line">
                  <a:avLst/>
                </a:prstGeom>
                <a:ln w="12700">
                  <a:solidFill>
                    <a:schemeClr val="bg1">
                      <a:lumMod val="50000"/>
                    </a:schemeClr>
                  </a:solidFill>
                </a:ln>
              </p:spPr>
              <p:style>
                <a:lnRef idx="1">
                  <a:srgbClr val="E779A3"/>
                </a:lnRef>
                <a:fillRef idx="0">
                  <a:srgbClr val="E779A3"/>
                </a:fillRef>
                <a:effectRef idx="0">
                  <a:srgbClr val="E779A3"/>
                </a:effectRef>
                <a:fontRef idx="minor">
                  <a:srgbClr val="5F5F5F"/>
                </a:fontRef>
              </p:style>
            </p:cxnSp>
          </p:grpSp>
        </p:grpSp>
        <p:grpSp>
          <p:nvGrpSpPr>
            <p:cNvPr id="141" name="组合 140"/>
            <p:cNvGrpSpPr/>
            <p:nvPr/>
          </p:nvGrpSpPr>
          <p:grpSpPr>
            <a:xfrm rot="0">
              <a:off x="11271" y="3571"/>
              <a:ext cx="6951" cy="2080"/>
              <a:chOff x="11783" y="4670"/>
              <a:chExt cx="6951" cy="2080"/>
            </a:xfrm>
          </p:grpSpPr>
          <p:sp>
            <p:nvSpPr>
              <p:cNvPr id="142" name="文本框 141"/>
              <p:cNvSpPr txBox="1"/>
              <p:nvPr/>
            </p:nvSpPr>
            <p:spPr>
              <a:xfrm>
                <a:off x="12857" y="5286"/>
                <a:ext cx="5877" cy="1464"/>
              </a:xfrm>
              <a:prstGeom prst="rect">
                <a:avLst/>
              </a:prstGeom>
              <a:noFill/>
            </p:spPr>
            <p:txBody>
              <a:bodyPr wrap="square" rtlCol="0" anchor="t">
                <a:spAutoFit/>
              </a:bodyPr>
              <a:p>
                <a:pPr marL="285750" indent="-285750">
                  <a:lnSpc>
                    <a:spcPct val="130000"/>
                  </a:lnSpc>
                  <a:buFont typeface="Wingdings" panose="05000000000000000000" charset="0"/>
                  <a:buChar char="v"/>
                </a:pPr>
                <a:r>
                  <a:rPr lang="zh-CN" altLang="en-US" sz="1400" b="1" dirty="0" smtClean="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实行县乡村一体化管理，构建三级联动的县域医疗服务体系</a:t>
                </a:r>
                <a:endParaRPr lang="zh-CN" altLang="en-US" sz="1400" b="1" dirty="0" smtClean="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endParaRPr>
              </a:p>
              <a:p>
                <a:pPr>
                  <a:lnSpc>
                    <a:spcPct val="130000"/>
                  </a:lnSpc>
                </a:pPr>
                <a:r>
                  <a:rPr lang="en-US" altLang="zh-CN" sz="1400" dirty="0" smtClean="0">
                    <a:solidFill>
                      <a:sysClr val="windowText" lastClr="000000"/>
                    </a:solidFill>
                    <a:latin typeface="微软雅黑" panose="020B0503020204020204" pitchFamily="34" charset="-122"/>
                    <a:ea typeface="微软雅黑" panose="020B0503020204020204" pitchFamily="34" charset="-122"/>
                    <a:cs typeface="微软雅黑" panose="020B0503020204020204" pitchFamily="34" charset="-122"/>
                    <a:sym typeface="+mn-lt"/>
                  </a:rPr>
                  <a:t>11</a:t>
                </a:r>
                <a:r>
                  <a:rPr lang="zh-CN" altLang="en-US" sz="1400" dirty="0" smtClean="0">
                    <a:solidFill>
                      <a:sysClr val="windowText" lastClr="000000"/>
                    </a:solidFill>
                    <a:latin typeface="微软雅黑" panose="020B0503020204020204" pitchFamily="34" charset="-122"/>
                    <a:ea typeface="微软雅黑" panose="020B0503020204020204" pitchFamily="34" charset="-122"/>
                    <a:cs typeface="微软雅黑" panose="020B0503020204020204" pitchFamily="34" charset="-122"/>
                    <a:sym typeface="+mn-lt"/>
                  </a:rPr>
                  <a:t>家试点</a:t>
                </a:r>
                <a:endParaRPr lang="zh-CN" altLang="en-US" sz="1400" dirty="0" smtClean="0">
                  <a:solidFill>
                    <a:sysClr val="windowText" lastClr="000000"/>
                  </a:solidFill>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
            <p:nvSpPr>
              <p:cNvPr id="143" name="Oval 15"/>
              <p:cNvSpPr/>
              <p:nvPr>
                <p:custDataLst>
                  <p:tags r:id="rId10"/>
                </p:custDataLst>
              </p:nvPr>
            </p:nvSpPr>
            <p:spPr>
              <a:xfrm>
                <a:off x="11783" y="4670"/>
                <a:ext cx="902" cy="902"/>
              </a:xfrm>
              <a:prstGeom prst="ellipse">
                <a:avLst/>
              </a:prstGeom>
              <a:solidFill>
                <a:srgbClr val="3498DB"/>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p>
                <a:pPr algn="ctr"/>
                <a:r>
                  <a:rPr lang="en-US" sz="1800" b="1" dirty="0">
                    <a:solidFill>
                      <a:srgbClr val="E7E6E6"/>
                    </a:solidFill>
                    <a:latin typeface="微软雅黑" panose="020B0503020204020204" pitchFamily="34" charset="-122"/>
                    <a:ea typeface="微软雅黑" panose="020B0503020204020204" pitchFamily="34" charset="-122"/>
                  </a:rPr>
                  <a:t>2</a:t>
                </a:r>
                <a:endParaRPr lang="en-US" altLang="zh-CN" sz="1780" dirty="0">
                  <a:solidFill>
                    <a:srgbClr val="E7E6E6"/>
                  </a:solidFill>
                  <a:latin typeface="Arial" panose="020B0604020202020204" pitchFamily="34" charset="0"/>
                  <a:ea typeface="微软雅黑" panose="020B0503020204020204" pitchFamily="34" charset="-122"/>
                </a:endParaRPr>
              </a:p>
            </p:txBody>
          </p:sp>
          <p:grpSp>
            <p:nvGrpSpPr>
              <p:cNvPr id="144" name="组合 143"/>
              <p:cNvGrpSpPr/>
              <p:nvPr/>
            </p:nvGrpSpPr>
            <p:grpSpPr>
              <a:xfrm>
                <a:off x="12937" y="4670"/>
                <a:ext cx="4135" cy="616"/>
                <a:chOff x="13907" y="2176"/>
                <a:chExt cx="4135" cy="616"/>
              </a:xfrm>
            </p:grpSpPr>
            <p:sp>
              <p:nvSpPr>
                <p:cNvPr id="145" name="文本框 144"/>
                <p:cNvSpPr txBox="1"/>
                <p:nvPr>
                  <p:custDataLst>
                    <p:tags r:id="rId11"/>
                  </p:custDataLst>
                </p:nvPr>
              </p:nvSpPr>
              <p:spPr>
                <a:xfrm>
                  <a:off x="13907" y="2176"/>
                  <a:ext cx="4135" cy="537"/>
                </a:xfrm>
                <a:prstGeom prst="rect">
                  <a:avLst/>
                </a:prstGeom>
                <a:noFill/>
              </p:spPr>
              <p:txBody>
                <a:bodyPr wrap="square" bIns="0" rtlCol="0" anchor="b" anchorCtr="0">
                  <a:normAutofit/>
                </a:bodyPr>
                <a:p>
                  <a:pPr algn="l">
                    <a:lnSpc>
                      <a:spcPct val="120000"/>
                    </a:lnSpc>
                    <a:buClrTx/>
                    <a:buSzTx/>
                    <a:buFontTx/>
                  </a:pPr>
                  <a:r>
                    <a:rPr lang="zh-CN" altLang="en-US" sz="1600" b="1" spc="150" dirty="0">
                      <a:solidFill>
                        <a:schemeClr val="tx1">
                          <a:lumMod val="85000"/>
                          <a:lumOff val="15000"/>
                        </a:schemeClr>
                      </a:solidFill>
                      <a:uFillTx/>
                      <a:latin typeface="微软雅黑" panose="020B0503020204020204" pitchFamily="34" charset="-122"/>
                      <a:ea typeface="微软雅黑" panose="020B0503020204020204" pitchFamily="34" charset="-122"/>
                    </a:rPr>
                    <a:t>县域医共体</a:t>
                  </a:r>
                  <a:endParaRPr lang="zh-CN" altLang="en-US" sz="1600" b="1" spc="150" dirty="0">
                    <a:solidFill>
                      <a:schemeClr val="tx1">
                        <a:lumMod val="85000"/>
                        <a:lumOff val="15000"/>
                      </a:schemeClr>
                    </a:solidFill>
                    <a:uFillTx/>
                    <a:latin typeface="微软雅黑" panose="020B0503020204020204" pitchFamily="34" charset="-122"/>
                    <a:ea typeface="微软雅黑" panose="020B0503020204020204" pitchFamily="34" charset="-122"/>
                  </a:endParaRPr>
                </a:p>
              </p:txBody>
            </p:sp>
            <p:cxnSp>
              <p:nvCxnSpPr>
                <p:cNvPr id="146" name="直接连接符 145"/>
                <p:cNvCxnSpPr/>
                <p:nvPr>
                  <p:custDataLst>
                    <p:tags r:id="rId12"/>
                  </p:custDataLst>
                </p:nvPr>
              </p:nvCxnSpPr>
              <p:spPr>
                <a:xfrm>
                  <a:off x="14040" y="2792"/>
                  <a:ext cx="1758" cy="0"/>
                </a:xfrm>
                <a:prstGeom prst="line">
                  <a:avLst/>
                </a:prstGeom>
                <a:ln w="12700">
                  <a:solidFill>
                    <a:schemeClr val="bg1">
                      <a:lumMod val="50000"/>
                    </a:schemeClr>
                  </a:solidFill>
                </a:ln>
              </p:spPr>
              <p:style>
                <a:lnRef idx="1">
                  <a:srgbClr val="E779A3"/>
                </a:lnRef>
                <a:fillRef idx="0">
                  <a:srgbClr val="E779A3"/>
                </a:fillRef>
                <a:effectRef idx="0">
                  <a:srgbClr val="E779A3"/>
                </a:effectRef>
                <a:fontRef idx="minor">
                  <a:srgbClr val="5F5F5F"/>
                </a:fontRef>
              </p:style>
            </p:cxnSp>
          </p:grpSp>
        </p:grpSp>
        <p:grpSp>
          <p:nvGrpSpPr>
            <p:cNvPr id="147" name="组合 146"/>
            <p:cNvGrpSpPr/>
            <p:nvPr/>
          </p:nvGrpSpPr>
          <p:grpSpPr>
            <a:xfrm rot="0">
              <a:off x="11271" y="5894"/>
              <a:ext cx="6951" cy="1615"/>
              <a:chOff x="11738" y="6776"/>
              <a:chExt cx="6951" cy="1615"/>
            </a:xfrm>
          </p:grpSpPr>
          <p:sp>
            <p:nvSpPr>
              <p:cNvPr id="148" name="文本框 147"/>
              <p:cNvSpPr txBox="1"/>
              <p:nvPr/>
            </p:nvSpPr>
            <p:spPr>
              <a:xfrm>
                <a:off x="12812" y="7367"/>
                <a:ext cx="5877" cy="1024"/>
              </a:xfrm>
              <a:prstGeom prst="rect">
                <a:avLst/>
              </a:prstGeom>
              <a:noFill/>
            </p:spPr>
            <p:txBody>
              <a:bodyPr wrap="square" rtlCol="0" anchor="t">
                <a:spAutoFit/>
              </a:bodyPr>
              <a:p>
                <a:pPr marL="285750" indent="-285750">
                  <a:lnSpc>
                    <a:spcPct val="130000"/>
                  </a:lnSpc>
                  <a:buFont typeface="Wingdings" panose="05000000000000000000" charset="0"/>
                  <a:buChar char="v"/>
                </a:pPr>
                <a:r>
                  <a:rPr lang="zh-CN" altLang="en-US" sz="1400" b="1" dirty="0" smtClean="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有效补齐薄弱学科短板</a:t>
                </a:r>
                <a:endParaRPr lang="zh-CN" altLang="en-US" sz="1400" b="1" dirty="0" smtClean="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endParaRPr>
              </a:p>
              <a:p>
                <a:pPr>
                  <a:lnSpc>
                    <a:spcPct val="130000"/>
                  </a:lnSpc>
                </a:pPr>
                <a:r>
                  <a:rPr lang="zh-CN" altLang="en-US" sz="1400" dirty="0" smtClean="0">
                    <a:solidFill>
                      <a:sysClr val="windowText" lastClr="000000"/>
                    </a:solidFill>
                    <a:latin typeface="微软雅黑" panose="020B0503020204020204" pitchFamily="34" charset="-122"/>
                    <a:ea typeface="微软雅黑" panose="020B0503020204020204" pitchFamily="34" charset="-122"/>
                    <a:cs typeface="微软雅黑" panose="020B0503020204020204" pitchFamily="34" charset="-122"/>
                    <a:sym typeface="+mn-lt"/>
                  </a:rPr>
                  <a:t>如： 胸痛中心、卒中中心</a:t>
                </a:r>
                <a:endParaRPr lang="zh-CN" altLang="en-US" sz="1400" dirty="0" smtClean="0">
                  <a:solidFill>
                    <a:sysClr val="windowText" lastClr="000000"/>
                  </a:solidFill>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
            <p:nvSpPr>
              <p:cNvPr id="149" name="Oval 12"/>
              <p:cNvSpPr/>
              <p:nvPr>
                <p:custDataLst>
                  <p:tags r:id="rId13"/>
                </p:custDataLst>
              </p:nvPr>
            </p:nvSpPr>
            <p:spPr>
              <a:xfrm>
                <a:off x="11738" y="6836"/>
                <a:ext cx="902" cy="902"/>
              </a:xfrm>
              <a:prstGeom prst="ellipse">
                <a:avLst/>
              </a:prstGeom>
              <a:solidFill>
                <a:srgbClr val="1AA3AA"/>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p>
                <a:pPr algn="ctr"/>
                <a:r>
                  <a:rPr lang="en-US" sz="1800" b="1" dirty="0">
                    <a:solidFill>
                      <a:srgbClr val="E7E6E6"/>
                    </a:solidFill>
                    <a:latin typeface="微软雅黑" panose="020B0503020204020204" pitchFamily="34" charset="-122"/>
                    <a:ea typeface="微软雅黑" panose="020B0503020204020204" pitchFamily="34" charset="-122"/>
                  </a:rPr>
                  <a:t>3</a:t>
                </a:r>
                <a:endParaRPr lang="en-US" altLang="zh-CN" sz="1780" dirty="0">
                  <a:solidFill>
                    <a:srgbClr val="E7E6E6"/>
                  </a:solidFill>
                  <a:latin typeface="Arial" panose="020B0604020202020204" pitchFamily="34" charset="0"/>
                  <a:ea typeface="微软雅黑" panose="020B0503020204020204" pitchFamily="34" charset="-122"/>
                </a:endParaRPr>
              </a:p>
            </p:txBody>
          </p:sp>
          <p:grpSp>
            <p:nvGrpSpPr>
              <p:cNvPr id="150" name="组合 149"/>
              <p:cNvGrpSpPr/>
              <p:nvPr/>
            </p:nvGrpSpPr>
            <p:grpSpPr>
              <a:xfrm>
                <a:off x="12858" y="6776"/>
                <a:ext cx="4135" cy="591"/>
                <a:chOff x="13937" y="2176"/>
                <a:chExt cx="4135" cy="591"/>
              </a:xfrm>
            </p:grpSpPr>
            <p:sp>
              <p:nvSpPr>
                <p:cNvPr id="151" name="文本框 150"/>
                <p:cNvSpPr txBox="1"/>
                <p:nvPr>
                  <p:custDataLst>
                    <p:tags r:id="rId14"/>
                  </p:custDataLst>
                </p:nvPr>
              </p:nvSpPr>
              <p:spPr>
                <a:xfrm>
                  <a:off x="13937" y="2176"/>
                  <a:ext cx="4135" cy="537"/>
                </a:xfrm>
                <a:prstGeom prst="rect">
                  <a:avLst/>
                </a:prstGeom>
                <a:noFill/>
              </p:spPr>
              <p:txBody>
                <a:bodyPr wrap="square" bIns="0" rtlCol="0" anchor="b" anchorCtr="0">
                  <a:normAutofit/>
                </a:bodyPr>
                <a:p>
                  <a:pPr algn="l">
                    <a:lnSpc>
                      <a:spcPct val="120000"/>
                    </a:lnSpc>
                    <a:buClrTx/>
                    <a:buSzTx/>
                    <a:buFontTx/>
                  </a:pPr>
                  <a:r>
                    <a:rPr lang="zh-CN" altLang="en-US" sz="1600" b="1" spc="150" dirty="0">
                      <a:solidFill>
                        <a:schemeClr val="tx1">
                          <a:lumMod val="85000"/>
                          <a:lumOff val="15000"/>
                        </a:schemeClr>
                      </a:solidFill>
                      <a:uFillTx/>
                      <a:latin typeface="微软雅黑" panose="020B0503020204020204" pitchFamily="34" charset="-122"/>
                      <a:ea typeface="微软雅黑" panose="020B0503020204020204" pitchFamily="34" charset="-122"/>
                    </a:rPr>
                    <a:t>专科联盟</a:t>
                  </a:r>
                  <a:endParaRPr lang="zh-CN" altLang="en-US" sz="1600" b="1" spc="150" dirty="0">
                    <a:solidFill>
                      <a:schemeClr val="tx1">
                        <a:lumMod val="85000"/>
                        <a:lumOff val="15000"/>
                      </a:schemeClr>
                    </a:solidFill>
                    <a:uFillTx/>
                    <a:latin typeface="微软雅黑" panose="020B0503020204020204" pitchFamily="34" charset="-122"/>
                    <a:ea typeface="微软雅黑" panose="020B0503020204020204" pitchFamily="34" charset="-122"/>
                  </a:endParaRPr>
                </a:p>
              </p:txBody>
            </p:sp>
            <p:cxnSp>
              <p:nvCxnSpPr>
                <p:cNvPr id="152" name="直接连接符 151"/>
                <p:cNvCxnSpPr/>
                <p:nvPr>
                  <p:custDataLst>
                    <p:tags r:id="rId15"/>
                  </p:custDataLst>
                </p:nvPr>
              </p:nvCxnSpPr>
              <p:spPr>
                <a:xfrm>
                  <a:off x="14046" y="2767"/>
                  <a:ext cx="1531" cy="0"/>
                </a:xfrm>
                <a:prstGeom prst="line">
                  <a:avLst/>
                </a:prstGeom>
                <a:ln w="12700">
                  <a:solidFill>
                    <a:schemeClr val="bg1">
                      <a:lumMod val="50000"/>
                    </a:schemeClr>
                  </a:solidFill>
                </a:ln>
              </p:spPr>
              <p:style>
                <a:lnRef idx="1">
                  <a:srgbClr val="E779A3"/>
                </a:lnRef>
                <a:fillRef idx="0">
                  <a:srgbClr val="E779A3"/>
                </a:fillRef>
                <a:effectRef idx="0">
                  <a:srgbClr val="E779A3"/>
                </a:effectRef>
                <a:fontRef idx="minor">
                  <a:srgbClr val="5F5F5F"/>
                </a:fontRef>
              </p:style>
            </p:cxnSp>
          </p:grpSp>
        </p:grpSp>
        <p:grpSp>
          <p:nvGrpSpPr>
            <p:cNvPr id="153" name="组合 152"/>
            <p:cNvGrpSpPr/>
            <p:nvPr/>
          </p:nvGrpSpPr>
          <p:grpSpPr>
            <a:xfrm rot="0">
              <a:off x="11271" y="8118"/>
              <a:ext cx="6889" cy="1651"/>
              <a:chOff x="11791" y="8709"/>
              <a:chExt cx="6889" cy="1651"/>
            </a:xfrm>
          </p:grpSpPr>
          <p:sp>
            <p:nvSpPr>
              <p:cNvPr id="154" name="文本框 153"/>
              <p:cNvSpPr txBox="1"/>
              <p:nvPr/>
            </p:nvSpPr>
            <p:spPr>
              <a:xfrm>
                <a:off x="12803" y="9336"/>
                <a:ext cx="5877" cy="1024"/>
              </a:xfrm>
              <a:prstGeom prst="rect">
                <a:avLst/>
              </a:prstGeom>
              <a:noFill/>
            </p:spPr>
            <p:txBody>
              <a:bodyPr wrap="square" rtlCol="0" anchor="t">
                <a:spAutoFit/>
              </a:bodyPr>
              <a:p>
                <a:pPr marL="285750" indent="-285750">
                  <a:lnSpc>
                    <a:spcPct val="130000"/>
                  </a:lnSpc>
                  <a:buFont typeface="Wingdings" panose="05000000000000000000" charset="0"/>
                  <a:buChar char="v"/>
                </a:pPr>
                <a:r>
                  <a:rPr lang="zh-CN" altLang="en-US" sz="1400" b="1" dirty="0" smtClean="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覆盖范围进一步扩大，促进基层能力提升</a:t>
                </a:r>
                <a:endParaRPr lang="zh-CN" altLang="en-US" sz="1400" b="1" dirty="0" smtClean="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endParaRPr>
              </a:p>
              <a:p>
                <a:pPr>
                  <a:lnSpc>
                    <a:spcPct val="130000"/>
                  </a:lnSpc>
                </a:pPr>
                <a:r>
                  <a:rPr lang="zh-CN" altLang="en-US" sz="1400" dirty="0" smtClean="0">
                    <a:solidFill>
                      <a:sysClr val="windowText" lastClr="000000"/>
                    </a:solidFill>
                    <a:latin typeface="微软雅黑" panose="020B0503020204020204" pitchFamily="34" charset="-122"/>
                    <a:ea typeface="微软雅黑" panose="020B0503020204020204" pitchFamily="34" charset="-122"/>
                    <a:cs typeface="微软雅黑" panose="020B0503020204020204" pitchFamily="34" charset="-122"/>
                    <a:sym typeface="+mn-lt"/>
                  </a:rPr>
                  <a:t>如：自治区人民医院远程医疗中心</a:t>
                </a:r>
                <a:endParaRPr lang="zh-CN" altLang="en-US" sz="1400" dirty="0" smtClean="0">
                  <a:solidFill>
                    <a:sysClr val="windowText" lastClr="000000"/>
                  </a:solidFill>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
            <p:nvSpPr>
              <p:cNvPr id="155" name="Oval 9"/>
              <p:cNvSpPr/>
              <p:nvPr>
                <p:custDataLst>
                  <p:tags r:id="rId16"/>
                </p:custDataLst>
              </p:nvPr>
            </p:nvSpPr>
            <p:spPr>
              <a:xfrm>
                <a:off x="11791" y="8829"/>
                <a:ext cx="902" cy="902"/>
              </a:xfrm>
              <a:prstGeom prst="ellipse">
                <a:avLst/>
              </a:prstGeom>
              <a:solidFill>
                <a:srgbClr val="9BBB59"/>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p>
                <a:pPr algn="ctr"/>
                <a:r>
                  <a:rPr lang="en-US" sz="1800" b="1" dirty="0">
                    <a:solidFill>
                      <a:srgbClr val="E7E6E6"/>
                    </a:solidFill>
                    <a:latin typeface="微软雅黑" panose="020B0503020204020204" pitchFamily="34" charset="-122"/>
                    <a:ea typeface="微软雅黑" panose="020B0503020204020204" pitchFamily="34" charset="-122"/>
                  </a:rPr>
                  <a:t>4</a:t>
                </a:r>
                <a:endParaRPr lang="en-US" altLang="zh-CN" sz="1780" dirty="0">
                  <a:solidFill>
                    <a:srgbClr val="E7E6E6"/>
                  </a:solidFill>
                  <a:latin typeface="Arial" panose="020B0604020202020204" pitchFamily="34" charset="0"/>
                  <a:ea typeface="微软雅黑" panose="020B0503020204020204" pitchFamily="34" charset="-122"/>
                </a:endParaRPr>
              </a:p>
            </p:txBody>
          </p:sp>
          <p:grpSp>
            <p:nvGrpSpPr>
              <p:cNvPr id="156" name="组合 155"/>
              <p:cNvGrpSpPr/>
              <p:nvPr/>
            </p:nvGrpSpPr>
            <p:grpSpPr>
              <a:xfrm>
                <a:off x="12858" y="8709"/>
                <a:ext cx="4135" cy="616"/>
                <a:chOff x="13937" y="2176"/>
                <a:chExt cx="4135" cy="616"/>
              </a:xfrm>
            </p:grpSpPr>
            <p:sp>
              <p:nvSpPr>
                <p:cNvPr id="157" name="文本框 156"/>
                <p:cNvSpPr txBox="1"/>
                <p:nvPr>
                  <p:custDataLst>
                    <p:tags r:id="rId17"/>
                  </p:custDataLst>
                </p:nvPr>
              </p:nvSpPr>
              <p:spPr>
                <a:xfrm>
                  <a:off x="13937" y="2176"/>
                  <a:ext cx="4135" cy="537"/>
                </a:xfrm>
                <a:prstGeom prst="rect">
                  <a:avLst/>
                </a:prstGeom>
                <a:noFill/>
              </p:spPr>
              <p:txBody>
                <a:bodyPr wrap="square" bIns="0" rtlCol="0" anchor="b" anchorCtr="0">
                  <a:normAutofit/>
                </a:bodyPr>
                <a:p>
                  <a:pPr algn="l">
                    <a:lnSpc>
                      <a:spcPct val="120000"/>
                    </a:lnSpc>
                    <a:buClrTx/>
                    <a:buSzTx/>
                    <a:buFontTx/>
                  </a:pPr>
                  <a:r>
                    <a:rPr lang="zh-CN" altLang="en-US" sz="1600" b="1" spc="150" dirty="0">
                      <a:solidFill>
                        <a:schemeClr val="tx1">
                          <a:lumMod val="85000"/>
                          <a:lumOff val="15000"/>
                        </a:schemeClr>
                      </a:solidFill>
                      <a:uFillTx/>
                      <a:latin typeface="微软雅黑" panose="020B0503020204020204" pitchFamily="34" charset="-122"/>
                      <a:ea typeface="微软雅黑" panose="020B0503020204020204" pitchFamily="34" charset="-122"/>
                    </a:rPr>
                    <a:t>远程医疗协作网</a:t>
                  </a:r>
                  <a:endParaRPr lang="zh-CN" altLang="en-US" sz="1600" b="1" spc="150" dirty="0">
                    <a:solidFill>
                      <a:schemeClr val="tx1">
                        <a:lumMod val="85000"/>
                        <a:lumOff val="15000"/>
                      </a:schemeClr>
                    </a:solidFill>
                    <a:uFillTx/>
                    <a:latin typeface="微软雅黑" panose="020B0503020204020204" pitchFamily="34" charset="-122"/>
                    <a:ea typeface="微软雅黑" panose="020B0503020204020204" pitchFamily="34" charset="-122"/>
                  </a:endParaRPr>
                </a:p>
              </p:txBody>
            </p:sp>
            <p:cxnSp>
              <p:nvCxnSpPr>
                <p:cNvPr id="158" name="直接连接符 157"/>
                <p:cNvCxnSpPr/>
                <p:nvPr>
                  <p:custDataLst>
                    <p:tags r:id="rId18"/>
                  </p:custDataLst>
                </p:nvPr>
              </p:nvCxnSpPr>
              <p:spPr>
                <a:xfrm>
                  <a:off x="14087" y="2792"/>
                  <a:ext cx="2438" cy="0"/>
                </a:xfrm>
                <a:prstGeom prst="line">
                  <a:avLst/>
                </a:prstGeom>
                <a:ln w="12700">
                  <a:solidFill>
                    <a:schemeClr val="bg1">
                      <a:lumMod val="50000"/>
                    </a:schemeClr>
                  </a:solidFill>
                </a:ln>
              </p:spPr>
              <p:style>
                <a:lnRef idx="1">
                  <a:srgbClr val="E779A3"/>
                </a:lnRef>
                <a:fillRef idx="0">
                  <a:srgbClr val="E779A3"/>
                </a:fillRef>
                <a:effectRef idx="0">
                  <a:srgbClr val="E779A3"/>
                </a:effectRef>
                <a:fontRef idx="minor">
                  <a:srgbClr val="5F5F5F"/>
                </a:fontRef>
              </p:style>
            </p:cxnSp>
          </p:grpSp>
        </p:grpSp>
      </p:grpSp>
    </p:spTree>
  </p:cSld>
  <p:clrMapOvr>
    <a:masterClrMapping/>
  </p:clrMapOvr>
  <mc:AlternateContent xmlns:mc="http://schemas.openxmlformats.org/markup-compatibility/2006">
    <mc:Choice xmlns:p14="http://schemas.microsoft.com/office/powerpoint/2010/main" Requires="p14">
      <p:transition spd="slow" p14:dur="1250" advTm="3000"/>
    </mc:Choice>
    <mc:Fallback>
      <p:transition spd="slow" advTm="3000"/>
    </mc:Fallback>
  </mc:AlternateContent>
  <p:timing>
    <p:tnLst>
      <p:par>
        <p:cTn id="1" dur="indefinite" restart="never" nodeType="tmRoot"/>
      </p:par>
    </p:tn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00180_3*m_h_i*1_1_2"/>
  <p:tag name="KSO_WM_TEMPLATE_CATEGORY" val="diagram"/>
  <p:tag name="KSO_WM_TEMPLATE_INDEX" val="20200180"/>
  <p:tag name="KSO_WM_UNIT_LAYERLEVEL" val="1_1_1"/>
  <p:tag name="KSO_WM_TAG_VERSION" val="1.0"/>
  <p:tag name="KSO_WM_BEAUTIFY_FLAG" val="#wm#"/>
  <p:tag name="KSO_WM_UNIT_TEXT_FILL_FORE_SCHEMECOLOR_INDEX" val="5"/>
  <p:tag name="KSO_WM_UNIT_TEXT_FILL_TYPE" val="1"/>
</p:tagLst>
</file>

<file path=ppt/tags/tag101.xml><?xml version="1.0" encoding="utf-8"?>
<p:tagLst xmlns:p="http://schemas.openxmlformats.org/presentationml/2006/main">
  <p:tag name="KSO_WM_UNIT_ISCONTENTSTITLE" val="0"/>
  <p:tag name="KSO_WM_UNIT_NOCLEAR" val="0"/>
  <p:tag name="KSO_WM_UNIT_VALUE" val="15"/>
  <p:tag name="KSO_WM_UNIT_HIGHLIGHT" val="0"/>
  <p:tag name="KSO_WM_UNIT_COMPATIBLE" val="0"/>
  <p:tag name="KSO_WM_UNIT_DIAGRAM_ISNUMVISUAL" val="0"/>
  <p:tag name="KSO_WM_UNIT_DIAGRAM_ISREFERUNIT" val="0"/>
  <p:tag name="KSO_WM_DIAGRAM_GROUP_CODE" val="m1-1"/>
  <p:tag name="KSO_WM_UNIT_TYPE" val="m_h_a"/>
  <p:tag name="KSO_WM_UNIT_INDEX" val="1_1_1"/>
  <p:tag name="KSO_WM_UNIT_ID" val="diagram20200180_3*m_h_a*1_1_1"/>
  <p:tag name="KSO_WM_TEMPLATE_CATEGORY" val="diagram"/>
  <p:tag name="KSO_WM_TEMPLATE_INDEX" val="20200180"/>
  <p:tag name="KSO_WM_UNIT_LAYERLEVEL" val="1_1_1"/>
  <p:tag name="KSO_WM_TAG_VERSION" val="1.0"/>
  <p:tag name="KSO_WM_BEAUTIFY_FLAG" val="#wm#"/>
  <p:tag name="KSO_WM_UNIT_PRESET_TEXT" val="单击此处添加标题"/>
  <p:tag name="KSO_WM_UNIT_TEXT_FILL_FORE_SCHEMECOLOR_INDEX" val="13"/>
  <p:tag name="KSO_WM_UNIT_TEXT_FILL_TYPE" val="1"/>
</p:tagLst>
</file>

<file path=ppt/tags/tag102.xml><?xml version="1.0" encoding="utf-8"?>
<p:tagLst xmlns:p="http://schemas.openxmlformats.org/presentationml/2006/main">
  <p:tag name="KSO_WM_BEAUTIFY_FLAG" val="#wm#"/>
  <p:tag name="KSO_WM_TEMPLATE_CATEGORY" val="custom"/>
  <p:tag name="KSO_WM_TEMPLATE_INDEX" val="20186697"/>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i"/>
  <p:tag name="KSO_WM_UNIT_INDEX" val="1_1"/>
  <p:tag name="KSO_WM_UNIT_ID" val="diagram20200180_3*m_i*1_1"/>
  <p:tag name="KSO_WM_TEMPLATE_CATEGORY" val="diagram"/>
  <p:tag name="KSO_WM_TEMPLATE_INDEX" val="20200180"/>
  <p:tag name="KSO_WM_UNIT_LAYERLEVEL" val="1_1"/>
  <p:tag name="KSO_WM_TAG_VERSION" val="1.0"/>
  <p:tag name="KSO_WM_BEAUTIFY_FLAG" val="#wm#"/>
  <p:tag name="KSO_WM_UNIT_LINE_FORE_SCHEMECOLOR_INDEX" val="14"/>
  <p:tag name="KSO_WM_UNIT_LINE_FILL_TYPE" val="2"/>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3_3"/>
  <p:tag name="KSO_WM_UNIT_ID" val="diagram20200180_3*m_h_i*1_3_3"/>
  <p:tag name="KSO_WM_TEMPLATE_CATEGORY" val="diagram"/>
  <p:tag name="KSO_WM_TEMPLATE_INDEX" val="20200180"/>
  <p:tag name="KSO_WM_UNIT_LAYERLEVEL" val="1_1_1"/>
  <p:tag name="KSO_WM_TAG_VERSION" val="1.0"/>
  <p:tag name="KSO_WM_BEAUTIFY_FLAG" val="#wm#"/>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1"/>
  <p:tag name="KSO_WM_UNIT_ID" val="diagram20200180_3*m_h_i*1_1_1"/>
  <p:tag name="KSO_WM_TEMPLATE_CATEGORY" val="diagram"/>
  <p:tag name="KSO_WM_TEMPLATE_INDEX" val="20200180"/>
  <p:tag name="KSO_WM_UNIT_LAYERLEVEL" val="1_1_1"/>
  <p:tag name="KSO_WM_TAG_VERSION" val="1.0"/>
  <p:tag name="KSO_WM_BEAUTIFY_FLAG" val="#wm#"/>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Lst>
</file>

<file path=ppt/tags/tag106.xml><?xml version="1.0" encoding="utf-8"?>
<p:tagLst xmlns:p="http://schemas.openxmlformats.org/presentationml/2006/main">
  <p:tag name="KSO_WM_UNIT_NOCLEAR" val="0"/>
  <p:tag name="KSO_WM_UNIT_VALUE" val="46"/>
  <p:tag name="KSO_WM_UNIT_HIGHLIGHT" val="0"/>
  <p:tag name="KSO_WM_UNIT_COMPATIBLE" val="0"/>
  <p:tag name="KSO_WM_UNIT_DIAGRAM_ISNUMVISUAL" val="0"/>
  <p:tag name="KSO_WM_UNIT_DIAGRAM_ISREFERUNIT" val="0"/>
  <p:tag name="KSO_WM_DIAGRAM_GROUP_CODE" val="m1-1"/>
  <p:tag name="KSO_WM_UNIT_TYPE" val="m_h_h_f"/>
  <p:tag name="KSO_WM_UNIT_INDEX" val="1_3_1_1"/>
  <p:tag name="KSO_WM_UNIT_ID" val="diagram20200180_3*m_h_h_f*1_3_1_1"/>
  <p:tag name="KSO_WM_TEMPLATE_CATEGORY" val="diagram"/>
  <p:tag name="KSO_WM_TEMPLATE_INDEX" val="20200180"/>
  <p:tag name="KSO_WM_UNIT_LAYERLEVEL" val="1_1_1_1"/>
  <p:tag name="KSO_WM_TAG_VERSION" val="1.0"/>
  <p:tag name="KSO_WM_BEAUTIFY_FLAG" val="#wm#"/>
  <p:tag name="KSO_WM_UNIT_PRESET_TEXT" val="单击此处添加文本具体内容，简明扼要的阐述您的观点。"/>
  <p:tag name="KSO_WM_UNIT_TEXT_FILL_FORE_SCHEMECOLOR_INDEX" val="14"/>
  <p:tag name="KSO_WM_UNIT_TEXT_FILL_TYPE" val="1"/>
</p:tagLst>
</file>

<file path=ppt/tags/tag107.xml><?xml version="1.0" encoding="utf-8"?>
<p:tagLst xmlns:p="http://schemas.openxmlformats.org/presentationml/2006/main">
  <p:tag name="KSO_WM_UNIT_ISCONTENTSTITLE" val="0"/>
  <p:tag name="KSO_WM_UNIT_NOCLEAR" val="0"/>
  <p:tag name="KSO_WM_UNIT_VALUE" val="15"/>
  <p:tag name="KSO_WM_UNIT_HIGHLIGHT" val="0"/>
  <p:tag name="KSO_WM_UNIT_COMPATIBLE" val="0"/>
  <p:tag name="KSO_WM_UNIT_DIAGRAM_ISNUMVISUAL" val="0"/>
  <p:tag name="KSO_WM_UNIT_DIAGRAM_ISREFERUNIT" val="0"/>
  <p:tag name="KSO_WM_DIAGRAM_GROUP_CODE" val="m1-1"/>
  <p:tag name="KSO_WM_UNIT_TYPE" val="m_h_a"/>
  <p:tag name="KSO_WM_UNIT_INDEX" val="1_1_1"/>
  <p:tag name="KSO_WM_UNIT_ID" val="diagram20200180_3*m_h_a*1_1_1"/>
  <p:tag name="KSO_WM_TEMPLATE_CATEGORY" val="diagram"/>
  <p:tag name="KSO_WM_TEMPLATE_INDEX" val="20200180"/>
  <p:tag name="KSO_WM_UNIT_LAYERLEVEL" val="1_1_1"/>
  <p:tag name="KSO_WM_TAG_VERSION" val="1.0"/>
  <p:tag name="KSO_WM_BEAUTIFY_FLAG" val="#wm#"/>
  <p:tag name="KSO_WM_UNIT_PRESET_TEXT" val="单击此处添加标题"/>
  <p:tag name="KSO_WM_UNIT_TEXT_FILL_FORE_SCHEMECOLOR_INDEX" val="13"/>
  <p:tag name="KSO_WM_UNIT_TEXT_FILL_TYPE" val="1"/>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00180_3*m_h_i*1_1_2"/>
  <p:tag name="KSO_WM_TEMPLATE_CATEGORY" val="diagram"/>
  <p:tag name="KSO_WM_TEMPLATE_INDEX" val="20200180"/>
  <p:tag name="KSO_WM_UNIT_LAYERLEVEL" val="1_1_1"/>
  <p:tag name="KSO_WM_TAG_VERSION" val="1.0"/>
  <p:tag name="KSO_WM_BEAUTIFY_FLAG" val="#wm#"/>
  <p:tag name="KSO_WM_UNIT_TEXT_FILL_FORE_SCHEMECOLOR_INDEX" val="5"/>
  <p:tag name="KSO_WM_UNIT_TEXT_FILL_TYPE" val="1"/>
</p:tagLst>
</file>

<file path=ppt/tags/tag109.xml><?xml version="1.0" encoding="utf-8"?>
<p:tagLst xmlns:p="http://schemas.openxmlformats.org/presentationml/2006/main">
  <p:tag name="KSO_WM_UNIT_ISCONTENTSTITLE" val="0"/>
  <p:tag name="KSO_WM_UNIT_NOCLEAR" val="0"/>
  <p:tag name="KSO_WM_UNIT_VALUE" val="15"/>
  <p:tag name="KSO_WM_UNIT_HIGHLIGHT" val="0"/>
  <p:tag name="KSO_WM_UNIT_COMPATIBLE" val="0"/>
  <p:tag name="KSO_WM_UNIT_DIAGRAM_ISNUMVISUAL" val="0"/>
  <p:tag name="KSO_WM_UNIT_DIAGRAM_ISREFERUNIT" val="0"/>
  <p:tag name="KSO_WM_DIAGRAM_GROUP_CODE" val="m1-1"/>
  <p:tag name="KSO_WM_UNIT_TYPE" val="m_h_a"/>
  <p:tag name="KSO_WM_UNIT_INDEX" val="1_1_1"/>
  <p:tag name="KSO_WM_UNIT_ID" val="diagram20200180_3*m_h_a*1_1_1"/>
  <p:tag name="KSO_WM_TEMPLATE_CATEGORY" val="diagram"/>
  <p:tag name="KSO_WM_TEMPLATE_INDEX" val="20200180"/>
  <p:tag name="KSO_WM_UNIT_LAYERLEVEL" val="1_1_1"/>
  <p:tag name="KSO_WM_TAG_VERSION" val="1.0"/>
  <p:tag name="KSO_WM_BEAUTIFY_FLAG" val="#wm#"/>
  <p:tag name="KSO_WM_UNIT_PRESET_TEXT" val="单击此处添加标题"/>
  <p:tag name="KSO_WM_UNIT_TEXT_FILL_FORE_SCHEMECOLOR_INDEX" val="13"/>
  <p:tag name="KSO_WM_UNIT_TEXT_FILL_TYPE" val="1"/>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00180_3*m_h_i*1_1_2"/>
  <p:tag name="KSO_WM_TEMPLATE_CATEGORY" val="diagram"/>
  <p:tag name="KSO_WM_TEMPLATE_INDEX" val="20200180"/>
  <p:tag name="KSO_WM_UNIT_LAYERLEVEL" val="1_1_1"/>
  <p:tag name="KSO_WM_TAG_VERSION" val="1.0"/>
  <p:tag name="KSO_WM_BEAUTIFY_FLAG" val="#wm#"/>
  <p:tag name="KSO_WM_UNIT_TEXT_FILL_FORE_SCHEMECOLOR_INDEX" val="5"/>
  <p:tag name="KSO_WM_UNIT_TEXT_FILL_TYPE" val="1"/>
</p:tagLst>
</file>

<file path=ppt/tags/tag111.xml><?xml version="1.0" encoding="utf-8"?>
<p:tagLst xmlns:p="http://schemas.openxmlformats.org/presentationml/2006/main">
  <p:tag name="KSO_WM_BEAUTIFY_FLAG" val="#wm#"/>
  <p:tag name="KSO_WM_TEMPLATE_CATEGORY" val="custom"/>
  <p:tag name="KSO_WM_TEMPLATE_INDEX" val="20186697"/>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200270_1*l_h_i*1_3_1"/>
  <p:tag name="KSO_WM_TEMPLATE_CATEGORY" val="diagram"/>
  <p:tag name="KSO_WM_TEMPLATE_INDEX" val="20200270"/>
  <p:tag name="KSO_WM_UNIT_LAYERLEVEL" val="1_1_1"/>
  <p:tag name="KSO_WM_TAG_VERSION" val="1.0"/>
  <p:tag name="KSO_WM_BEAUTIFY_FLAG" val="#wm#"/>
  <p:tag name="KSO_WM_UNIT_FILL_FORE_SCHEMECOLOR_INDEX" val="6"/>
  <p:tag name="KSO_WM_UNIT_FILL_TYPE" val="1"/>
  <p:tag name="KSO_WM_UNIT_TEXT_FILL_FORE_SCHEMECOLOR_INDEX" val="2"/>
  <p:tag name="KSO_WM_UNIT_TEXT_FILL_TYPE" val="1"/>
</p:tagLst>
</file>

<file path=ppt/tags/tag113.xml><?xml version="1.0" encoding="utf-8"?>
<p:tagLst xmlns:p="http://schemas.openxmlformats.org/presentationml/2006/main">
  <p:tag name="KSO_WM_UNIT_PRESET_TEXT" val="单击此处添加文本具体内容，简明扼要的阐述您的观点。根据需要可酌情增减文字，以便观者准确的理解您传达的思想。"/>
  <p:tag name="KSO_WM_UNIT_NOCLEAR" val="0"/>
  <p:tag name="KSO_WM_UNIT_VALUE" val="75"/>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200270_1*l_h_f*1_1_1"/>
  <p:tag name="KSO_WM_TEMPLATE_CATEGORY" val="diagram"/>
  <p:tag name="KSO_WM_TEMPLATE_INDEX" val="20200270"/>
  <p:tag name="KSO_WM_UNIT_LAYERLEVEL" val="1_1_1"/>
  <p:tag name="KSO_WM_TAG_VERSION" val="1.0"/>
  <p:tag name="KSO_WM_BEAUTIFY_FLAG" val="#wm#"/>
  <p:tag name="KSO_WM_UNIT_TEXT_FILL_FORE_SCHEMECOLOR_INDEX" val="13"/>
  <p:tag name="KSO_WM_UNIT_TEXT_FILL_TYPE" val="1"/>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200270_1*l_h_i*1_3_1"/>
  <p:tag name="KSO_WM_TEMPLATE_CATEGORY" val="diagram"/>
  <p:tag name="KSO_WM_TEMPLATE_INDEX" val="20200270"/>
  <p:tag name="KSO_WM_UNIT_LAYERLEVEL" val="1_1_1"/>
  <p:tag name="KSO_WM_TAG_VERSION" val="1.0"/>
  <p:tag name="KSO_WM_BEAUTIFY_FLAG" val="#wm#"/>
  <p:tag name="KSO_WM_UNIT_FILL_FORE_SCHEMECOLOR_INDEX" val="6"/>
  <p:tag name="KSO_WM_UNIT_FILL_TYPE" val="1"/>
  <p:tag name="KSO_WM_UNIT_TEXT_FILL_FORE_SCHEMECOLOR_INDEX" val="2"/>
  <p:tag name="KSO_WM_UNIT_TEXT_FILL_TYPE" val="1"/>
</p:tagLst>
</file>

<file path=ppt/tags/tag115.xml><?xml version="1.0" encoding="utf-8"?>
<p:tagLst xmlns:p="http://schemas.openxmlformats.org/presentationml/2006/main">
  <p:tag name="KSO_WM_UNIT_PRESET_TEXT" val="单击此处添加文本具体内容，简明扼要的阐述您的观点。根据需要可酌情增减文字，以便观者准确的理解您传达的思想。"/>
  <p:tag name="KSO_WM_UNIT_NOCLEAR" val="0"/>
  <p:tag name="KSO_WM_UNIT_VALUE" val="75"/>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200270_1*l_h_f*1_1_1"/>
  <p:tag name="KSO_WM_TEMPLATE_CATEGORY" val="diagram"/>
  <p:tag name="KSO_WM_TEMPLATE_INDEX" val="20200270"/>
  <p:tag name="KSO_WM_UNIT_LAYERLEVEL" val="1_1_1"/>
  <p:tag name="KSO_WM_TAG_VERSION" val="1.0"/>
  <p:tag name="KSO_WM_BEAUTIFY_FLAG" val="#wm#"/>
  <p:tag name="KSO_WM_UNIT_TEXT_FILL_FORE_SCHEMECOLOR_INDEX" val="13"/>
  <p:tag name="KSO_WM_UNIT_TEXT_FILL_TYPE" val="1"/>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200270_1*l_h_i*1_3_1"/>
  <p:tag name="KSO_WM_TEMPLATE_CATEGORY" val="diagram"/>
  <p:tag name="KSO_WM_TEMPLATE_INDEX" val="20200270"/>
  <p:tag name="KSO_WM_UNIT_LAYERLEVEL" val="1_1_1"/>
  <p:tag name="KSO_WM_TAG_VERSION" val="1.0"/>
  <p:tag name="KSO_WM_BEAUTIFY_FLAG" val="#wm#"/>
  <p:tag name="KSO_WM_UNIT_FILL_FORE_SCHEMECOLOR_INDEX" val="6"/>
  <p:tag name="KSO_WM_UNIT_FILL_TYPE" val="1"/>
  <p:tag name="KSO_WM_UNIT_TEXT_FILL_FORE_SCHEMECOLOR_INDEX" val="2"/>
  <p:tag name="KSO_WM_UNIT_TEXT_FILL_TYPE" val="1"/>
</p:tagLst>
</file>

<file path=ppt/tags/tag117.xml><?xml version="1.0" encoding="utf-8"?>
<p:tagLst xmlns:p="http://schemas.openxmlformats.org/presentationml/2006/main">
  <p:tag name="KSO_WM_UNIT_PRESET_TEXT" val="单击此处添加文本具体内容，简明扼要的阐述您的观点。根据需要可酌情增减文字，以便观者准确的理解您传达的思想。"/>
  <p:tag name="KSO_WM_UNIT_NOCLEAR" val="0"/>
  <p:tag name="KSO_WM_UNIT_VALUE" val="75"/>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200270_1*l_h_f*1_1_1"/>
  <p:tag name="KSO_WM_TEMPLATE_CATEGORY" val="diagram"/>
  <p:tag name="KSO_WM_TEMPLATE_INDEX" val="20200270"/>
  <p:tag name="KSO_WM_UNIT_LAYERLEVEL" val="1_1_1"/>
  <p:tag name="KSO_WM_TAG_VERSION" val="1.0"/>
  <p:tag name="KSO_WM_BEAUTIFY_FLAG" val="#wm#"/>
  <p:tag name="KSO_WM_UNIT_TEXT_FILL_FORE_SCHEMECOLOR_INDEX" val="13"/>
  <p:tag name="KSO_WM_UNIT_TEXT_FILL_TYPE" val="1"/>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200270_1*l_h_i*1_3_1"/>
  <p:tag name="KSO_WM_TEMPLATE_CATEGORY" val="diagram"/>
  <p:tag name="KSO_WM_TEMPLATE_INDEX" val="20200270"/>
  <p:tag name="KSO_WM_UNIT_LAYERLEVEL" val="1_1_1"/>
  <p:tag name="KSO_WM_TAG_VERSION" val="1.0"/>
  <p:tag name="KSO_WM_BEAUTIFY_FLAG" val="#wm#"/>
  <p:tag name="KSO_WM_UNIT_FILL_FORE_SCHEMECOLOR_INDEX" val="6"/>
  <p:tag name="KSO_WM_UNIT_FILL_TYPE" val="1"/>
  <p:tag name="KSO_WM_UNIT_TEXT_FILL_FORE_SCHEMECOLOR_INDEX" val="2"/>
  <p:tag name="KSO_WM_UNIT_TEXT_FILL_TYPE" val="1"/>
</p:tagLst>
</file>

<file path=ppt/tags/tag119.xml><?xml version="1.0" encoding="utf-8"?>
<p:tagLst xmlns:p="http://schemas.openxmlformats.org/presentationml/2006/main">
  <p:tag name="KSO_WM_UNIT_PRESET_TEXT" val="单击此处添加文本具体内容，简明扼要的阐述您的观点。根据需要可酌情增减文字，以便观者准确的理解您传达的思想。"/>
  <p:tag name="KSO_WM_UNIT_NOCLEAR" val="0"/>
  <p:tag name="KSO_WM_UNIT_VALUE" val="75"/>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200270_1*l_h_f*1_1_1"/>
  <p:tag name="KSO_WM_TEMPLATE_CATEGORY" val="diagram"/>
  <p:tag name="KSO_WM_TEMPLATE_INDEX" val="20200270"/>
  <p:tag name="KSO_WM_UNIT_LAYERLEVEL" val="1_1_1"/>
  <p:tag name="KSO_WM_TAG_VERSION" val="1.0"/>
  <p:tag name="KSO_WM_BEAUTIFY_FLAG" val="#wm#"/>
  <p:tag name="KSO_WM_UNIT_TEXT_FILL_FORE_SCHEMECOLOR_INDEX" val="13"/>
  <p:tag name="KSO_WM_UNIT_TEXT_FILL_TYPE" val="1"/>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200270_1*l_h_i*1_3_1"/>
  <p:tag name="KSO_WM_TEMPLATE_CATEGORY" val="diagram"/>
  <p:tag name="KSO_WM_TEMPLATE_INDEX" val="20200270"/>
  <p:tag name="KSO_WM_UNIT_LAYERLEVEL" val="1_1_1"/>
  <p:tag name="KSO_WM_TAG_VERSION" val="1.0"/>
  <p:tag name="KSO_WM_BEAUTIFY_FLAG" val="#wm#"/>
  <p:tag name="KSO_WM_UNIT_FILL_FORE_SCHEMECOLOR_INDEX" val="6"/>
  <p:tag name="KSO_WM_UNIT_FILL_TYPE" val="1"/>
  <p:tag name="KSO_WM_UNIT_TEXT_FILL_FORE_SCHEMECOLOR_INDEX" val="2"/>
  <p:tag name="KSO_WM_UNIT_TEXT_FILL_TYPE" val="1"/>
</p:tagLst>
</file>

<file path=ppt/tags/tag121.xml><?xml version="1.0" encoding="utf-8"?>
<p:tagLst xmlns:p="http://schemas.openxmlformats.org/presentationml/2006/main">
  <p:tag name="KSO_WM_UNIT_PRESET_TEXT" val="单击此处添加文本具体内容，简明扼要的阐述您的观点。根据需要可酌情增减文字，以便观者准确的理解您传达的思想。"/>
  <p:tag name="KSO_WM_UNIT_NOCLEAR" val="0"/>
  <p:tag name="KSO_WM_UNIT_VALUE" val="75"/>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200270_1*l_h_f*1_1_1"/>
  <p:tag name="KSO_WM_TEMPLATE_CATEGORY" val="diagram"/>
  <p:tag name="KSO_WM_TEMPLATE_INDEX" val="20200270"/>
  <p:tag name="KSO_WM_UNIT_LAYERLEVEL" val="1_1_1"/>
  <p:tag name="KSO_WM_TAG_VERSION" val="1.0"/>
  <p:tag name="KSO_WM_BEAUTIFY_FLAG" val="#wm#"/>
  <p:tag name="KSO_WM_UNIT_TEXT_FILL_FORE_SCHEMECOLOR_INDEX" val="13"/>
  <p:tag name="KSO_WM_UNIT_TEXT_FILL_TYPE" val="1"/>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200270_1*l_h_i*1_3_1"/>
  <p:tag name="KSO_WM_TEMPLATE_CATEGORY" val="diagram"/>
  <p:tag name="KSO_WM_TEMPLATE_INDEX" val="20200270"/>
  <p:tag name="KSO_WM_UNIT_LAYERLEVEL" val="1_1_1"/>
  <p:tag name="KSO_WM_TAG_VERSION" val="1.0"/>
  <p:tag name="KSO_WM_BEAUTIFY_FLAG" val="#wm#"/>
  <p:tag name="KSO_WM_UNIT_FILL_FORE_SCHEMECOLOR_INDEX" val="6"/>
  <p:tag name="KSO_WM_UNIT_FILL_TYPE" val="1"/>
  <p:tag name="KSO_WM_UNIT_TEXT_FILL_FORE_SCHEMECOLOR_INDEX" val="2"/>
  <p:tag name="KSO_WM_UNIT_TEXT_FILL_TYPE" val="1"/>
</p:tagLst>
</file>

<file path=ppt/tags/tag123.xml><?xml version="1.0" encoding="utf-8"?>
<p:tagLst xmlns:p="http://schemas.openxmlformats.org/presentationml/2006/main">
  <p:tag name="KSO_WM_UNIT_PRESET_TEXT" val="单击此处添加文本具体内容，简明扼要的阐述您的观点。根据需要可酌情增减文字，以便观者准确的理解您传达的思想。"/>
  <p:tag name="KSO_WM_UNIT_NOCLEAR" val="0"/>
  <p:tag name="KSO_WM_UNIT_VALUE" val="75"/>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200270_1*l_h_f*1_1_1"/>
  <p:tag name="KSO_WM_TEMPLATE_CATEGORY" val="diagram"/>
  <p:tag name="KSO_WM_TEMPLATE_INDEX" val="20200270"/>
  <p:tag name="KSO_WM_UNIT_LAYERLEVEL" val="1_1_1"/>
  <p:tag name="KSO_WM_TAG_VERSION" val="1.0"/>
  <p:tag name="KSO_WM_BEAUTIFY_FLAG" val="#wm#"/>
  <p:tag name="KSO_WM_UNIT_TEXT_FILL_FORE_SCHEMECOLOR_INDEX" val="13"/>
  <p:tag name="KSO_WM_UNIT_TEXT_FILL_TYPE" val="1"/>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200270_1*l_h_i*1_3_1"/>
  <p:tag name="KSO_WM_TEMPLATE_CATEGORY" val="diagram"/>
  <p:tag name="KSO_WM_TEMPLATE_INDEX" val="20200270"/>
  <p:tag name="KSO_WM_UNIT_LAYERLEVEL" val="1_1_1"/>
  <p:tag name="KSO_WM_TAG_VERSION" val="1.0"/>
  <p:tag name="KSO_WM_BEAUTIFY_FLAG" val="#wm#"/>
  <p:tag name="KSO_WM_UNIT_FILL_FORE_SCHEMECOLOR_INDEX" val="6"/>
  <p:tag name="KSO_WM_UNIT_FILL_TYPE" val="1"/>
  <p:tag name="KSO_WM_UNIT_TEXT_FILL_FORE_SCHEMECOLOR_INDEX" val="2"/>
  <p:tag name="KSO_WM_UNIT_TEXT_FILL_TYPE" val="1"/>
</p:tagLst>
</file>

<file path=ppt/tags/tag125.xml><?xml version="1.0" encoding="utf-8"?>
<p:tagLst xmlns:p="http://schemas.openxmlformats.org/presentationml/2006/main">
  <p:tag name="KSO_WM_UNIT_PRESET_TEXT" val="单击此处添加文本具体内容，简明扼要的阐述您的观点。根据需要可酌情增减文字，以便观者准确的理解您传达的思想。"/>
  <p:tag name="KSO_WM_UNIT_NOCLEAR" val="0"/>
  <p:tag name="KSO_WM_UNIT_VALUE" val="75"/>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200270_1*l_h_f*1_1_1"/>
  <p:tag name="KSO_WM_TEMPLATE_CATEGORY" val="diagram"/>
  <p:tag name="KSO_WM_TEMPLATE_INDEX" val="20200270"/>
  <p:tag name="KSO_WM_UNIT_LAYERLEVEL" val="1_1_1"/>
  <p:tag name="KSO_WM_TAG_VERSION" val="1.0"/>
  <p:tag name="KSO_WM_BEAUTIFY_FLAG" val="#wm#"/>
  <p:tag name="KSO_WM_UNIT_TEXT_FILL_FORE_SCHEMECOLOR_INDEX" val="13"/>
  <p:tag name="KSO_WM_UNIT_TEXT_FILL_TYPE" val="1"/>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200270_1*l_h_i*1_3_1"/>
  <p:tag name="KSO_WM_TEMPLATE_CATEGORY" val="diagram"/>
  <p:tag name="KSO_WM_TEMPLATE_INDEX" val="20200270"/>
  <p:tag name="KSO_WM_UNIT_LAYERLEVEL" val="1_1_1"/>
  <p:tag name="KSO_WM_TAG_VERSION" val="1.0"/>
  <p:tag name="KSO_WM_BEAUTIFY_FLAG" val="#wm#"/>
  <p:tag name="KSO_WM_UNIT_FILL_FORE_SCHEMECOLOR_INDEX" val="6"/>
  <p:tag name="KSO_WM_UNIT_FILL_TYPE" val="1"/>
  <p:tag name="KSO_WM_UNIT_TEXT_FILL_FORE_SCHEMECOLOR_INDEX" val="2"/>
  <p:tag name="KSO_WM_UNIT_TEXT_FILL_TYPE" val="1"/>
</p:tagLst>
</file>

<file path=ppt/tags/tag127.xml><?xml version="1.0" encoding="utf-8"?>
<p:tagLst xmlns:p="http://schemas.openxmlformats.org/presentationml/2006/main">
  <p:tag name="KSO_WM_UNIT_PRESET_TEXT" val="单击此处添加文本具体内容，简明扼要的阐述您的观点。根据需要可酌情增减文字，以便观者准确的理解您传达的思想。"/>
  <p:tag name="KSO_WM_UNIT_NOCLEAR" val="0"/>
  <p:tag name="KSO_WM_UNIT_VALUE" val="75"/>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200270_1*l_h_f*1_1_1"/>
  <p:tag name="KSO_WM_TEMPLATE_CATEGORY" val="diagram"/>
  <p:tag name="KSO_WM_TEMPLATE_INDEX" val="20200270"/>
  <p:tag name="KSO_WM_UNIT_LAYERLEVEL" val="1_1_1"/>
  <p:tag name="KSO_WM_TAG_VERSION" val="1.0"/>
  <p:tag name="KSO_WM_BEAUTIFY_FLAG" val="#wm#"/>
  <p:tag name="KSO_WM_UNIT_TEXT_FILL_FORE_SCHEMECOLOR_INDEX" val="13"/>
  <p:tag name="KSO_WM_UNIT_TEXT_FILL_TYPE" val="1"/>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200270_1*l_h_i*1_3_1"/>
  <p:tag name="KSO_WM_TEMPLATE_CATEGORY" val="diagram"/>
  <p:tag name="KSO_WM_TEMPLATE_INDEX" val="20200270"/>
  <p:tag name="KSO_WM_UNIT_LAYERLEVEL" val="1_1_1"/>
  <p:tag name="KSO_WM_TAG_VERSION" val="1.0"/>
  <p:tag name="KSO_WM_BEAUTIFY_FLAG" val="#wm#"/>
  <p:tag name="KSO_WM_UNIT_FILL_FORE_SCHEMECOLOR_INDEX" val="6"/>
  <p:tag name="KSO_WM_UNIT_FILL_TYPE" val="1"/>
  <p:tag name="KSO_WM_UNIT_TEXT_FILL_FORE_SCHEMECOLOR_INDEX" val="2"/>
  <p:tag name="KSO_WM_UNIT_TEXT_FILL_TYPE" val="1"/>
</p:tagLst>
</file>

<file path=ppt/tags/tag129.xml><?xml version="1.0" encoding="utf-8"?>
<p:tagLst xmlns:p="http://schemas.openxmlformats.org/presentationml/2006/main">
  <p:tag name="KSO_WM_UNIT_PRESET_TEXT" val="单击此处添加文本具体内容，简明扼要的阐述您的观点。根据需要可酌情增减文字，以便观者准确的理解您传达的思想。"/>
  <p:tag name="KSO_WM_UNIT_NOCLEAR" val="0"/>
  <p:tag name="KSO_WM_UNIT_VALUE" val="75"/>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200270_1*l_h_f*1_1_1"/>
  <p:tag name="KSO_WM_TEMPLATE_CATEGORY" val="diagram"/>
  <p:tag name="KSO_WM_TEMPLATE_INDEX" val="20200270"/>
  <p:tag name="KSO_WM_UNIT_LAYERLEVEL" val="1_1_1"/>
  <p:tag name="KSO_WM_TAG_VERSION" val="1.0"/>
  <p:tag name="KSO_WM_BEAUTIFY_FLAG" val="#wm#"/>
  <p:tag name="KSO_WM_UNIT_TEXT_FILL_FORE_SCHEMECOLOR_INDEX" val="13"/>
  <p:tag name="KSO_WM_UNIT_TEXT_FILL_TYPE" val="1"/>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00180_3*m_h_i*1_1_2"/>
  <p:tag name="KSO_WM_TEMPLATE_CATEGORY" val="diagram"/>
  <p:tag name="KSO_WM_TEMPLATE_INDEX" val="20200180"/>
  <p:tag name="KSO_WM_UNIT_LAYERLEVEL" val="1_1_1"/>
  <p:tag name="KSO_WM_TAG_VERSION" val="1.0"/>
  <p:tag name="KSO_WM_BEAUTIFY_FLAG" val="#wm#"/>
  <p:tag name="KSO_WM_UNIT_TEXT_FILL_FORE_SCHEMECOLOR_INDEX" val="5"/>
  <p:tag name="KSO_WM_UNIT_TEXT_FILL_TYPE" val="1"/>
</p:tagLst>
</file>

<file path=ppt/tags/tag13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00180_3*m_h_i*1_1_2"/>
  <p:tag name="KSO_WM_TEMPLATE_CATEGORY" val="diagram"/>
  <p:tag name="KSO_WM_TEMPLATE_INDEX" val="20200180"/>
  <p:tag name="KSO_WM_UNIT_LAYERLEVEL" val="1_1_1"/>
  <p:tag name="KSO_WM_TAG_VERSION" val="1.0"/>
  <p:tag name="KSO_WM_BEAUTIFY_FLAG" val="#wm#"/>
  <p:tag name="KSO_WM_UNIT_TEXT_FILL_FORE_SCHEMECOLOR_INDEX" val="5"/>
  <p:tag name="KSO_WM_UNIT_TEXT_FILL_TYPE" val="1"/>
</p:tagLst>
</file>

<file path=ppt/tags/tag13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00180_3*m_h_i*1_1_2"/>
  <p:tag name="KSO_WM_TEMPLATE_CATEGORY" val="diagram"/>
  <p:tag name="KSO_WM_TEMPLATE_INDEX" val="20200180"/>
  <p:tag name="KSO_WM_UNIT_LAYERLEVEL" val="1_1_1"/>
  <p:tag name="KSO_WM_TAG_VERSION" val="1.0"/>
  <p:tag name="KSO_WM_BEAUTIFY_FLAG" val="#wm#"/>
  <p:tag name="KSO_WM_UNIT_TEXT_FILL_FORE_SCHEMECOLOR_INDEX" val="5"/>
  <p:tag name="KSO_WM_UNIT_TEXT_FILL_TYPE" val="1"/>
</p:tagLst>
</file>

<file path=ppt/tags/tag13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i"/>
  <p:tag name="KSO_WM_UNIT_INDEX" val="1_1"/>
  <p:tag name="KSO_WM_UNIT_ID" val="diagram20200180_3*m_i*1_1"/>
  <p:tag name="KSO_WM_TEMPLATE_CATEGORY" val="diagram"/>
  <p:tag name="KSO_WM_TEMPLATE_INDEX" val="20200180"/>
  <p:tag name="KSO_WM_UNIT_LAYERLEVEL" val="1_1"/>
  <p:tag name="KSO_WM_TAG_VERSION" val="1.0"/>
  <p:tag name="KSO_WM_BEAUTIFY_FLAG" val="#wm#"/>
  <p:tag name="KSO_WM_UNIT_LINE_FORE_SCHEMECOLOR_INDEX" val="14"/>
  <p:tag name="KSO_WM_UNIT_LINE_FILL_TYPE" val="2"/>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1"/>
  <p:tag name="KSO_WM_UNIT_ID" val="diagram20200180_3*m_h_i*1_1_1"/>
  <p:tag name="KSO_WM_TEMPLATE_CATEGORY" val="diagram"/>
  <p:tag name="KSO_WM_TEMPLATE_INDEX" val="20200180"/>
  <p:tag name="KSO_WM_UNIT_LAYERLEVEL" val="1_1_1"/>
  <p:tag name="KSO_WM_TAG_VERSION" val="1.0"/>
  <p:tag name="KSO_WM_BEAUTIFY_FLAG" val="#wm#"/>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1"/>
  <p:tag name="KSO_WM_UNIT_ID" val="diagram20200180_3*m_h_i*1_1_1"/>
  <p:tag name="KSO_WM_TEMPLATE_CATEGORY" val="diagram"/>
  <p:tag name="KSO_WM_TEMPLATE_INDEX" val="20200180"/>
  <p:tag name="KSO_WM_UNIT_LAYERLEVEL" val="1_1_1"/>
  <p:tag name="KSO_WM_TAG_VERSION" val="1.0"/>
  <p:tag name="KSO_WM_BEAUTIFY_FLAG" val="#wm#"/>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Lst>
</file>

<file path=ppt/tags/tag13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1"/>
  <p:tag name="KSO_WM_UNIT_ID" val="diagram20200180_3*m_h_i*1_1_1"/>
  <p:tag name="KSO_WM_TEMPLATE_CATEGORY" val="diagram"/>
  <p:tag name="KSO_WM_TEMPLATE_INDEX" val="20200180"/>
  <p:tag name="KSO_WM_UNIT_LAYERLEVEL" val="1_1_1"/>
  <p:tag name="KSO_WM_TAG_VERSION" val="1.0"/>
  <p:tag name="KSO_WM_BEAUTIFY_FLAG" val="#wm#"/>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Lst>
</file>

<file path=ppt/tags/tag137.xml><?xml version="1.0" encoding="utf-8"?>
<p:tagLst xmlns:p="http://schemas.openxmlformats.org/presentationml/2006/main">
  <p:tag name="KSO_WM_TAG_VERSION" val="1.0"/>
  <p:tag name="KSO_WM_BEAUTIFY_FLAG" val="#wm#"/>
  <p:tag name="KSO_WM_UNIT_TYPE" val="i"/>
  <p:tag name="KSO_WM_UNIT_ID" val="diagram160290_2*i*0"/>
  <p:tag name="KSO_WM_TEMPLATE_CATEGORY" val="diagram"/>
  <p:tag name="KSO_WM_TEMPLATE_INDEX" val="160290"/>
  <p:tag name="KSO_WM_UNIT_INDEX" val="0"/>
</p:tagLst>
</file>

<file path=ppt/tags/tag138.xml><?xml version="1.0" encoding="utf-8"?>
<p:tagLst xmlns:p="http://schemas.openxmlformats.org/presentationml/2006/main">
  <p:tag name="KSO_WM_TAG_VERSION" val="1.0"/>
  <p:tag name="KSO_WM_TEMPLATE_CATEGORY" val="diagram"/>
  <p:tag name="KSO_WM_TEMPLATE_INDEX" val="160290"/>
  <p:tag name="KSO_WM_UNIT_TYPE" val="m_i"/>
  <p:tag name="KSO_WM_UNIT_INDEX" val="1_1"/>
  <p:tag name="KSO_WM_UNIT_ID" val="257*m_i*1_1"/>
  <p:tag name="KSO_WM_UNIT_CLEAR" val="1"/>
  <p:tag name="KSO_WM_UNIT_LAYERLEVEL" val="1_1"/>
  <p:tag name="KSO_WM_BEAUTIFY_FLAG" val="#wm#"/>
  <p:tag name="KSO_WM_DIAGRAM_GROUP_CODE" val="m1-1"/>
  <p:tag name="KSO_WM_UNIT_FILL_FORE_SCHEMECOLOR_INDEX" val="5"/>
  <p:tag name="KSO_WM_UNIT_FILL_TYPE" val="1"/>
  <p:tag name="KSO_WM_UNIT_DIAGRAM_SCHEMECOLOR_ID" val="1"/>
</p:tagLst>
</file>

<file path=ppt/tags/tag139.xml><?xml version="1.0" encoding="utf-8"?>
<p:tagLst xmlns:p="http://schemas.openxmlformats.org/presentationml/2006/main">
  <p:tag name="KSO_WM_TAG_VERSION" val="1.0"/>
  <p:tag name="KSO_WM_TEMPLATE_CATEGORY" val="diagram"/>
  <p:tag name="KSO_WM_TEMPLATE_INDEX" val="160290"/>
  <p:tag name="KSO_WM_UNIT_TYPE" val="m_i"/>
  <p:tag name="KSO_WM_UNIT_INDEX" val="1_2"/>
  <p:tag name="KSO_WM_UNIT_ID" val="257*m_i*1_2"/>
  <p:tag name="KSO_WM_UNIT_CLEAR" val="1"/>
  <p:tag name="KSO_WM_UNIT_LAYERLEVEL" val="1_1"/>
  <p:tag name="KSO_WM_BEAUTIFY_FLAG" val="#wm#"/>
  <p:tag name="KSO_WM_DIAGRAM_GROUP_CODE" val="m1-1"/>
  <p:tag name="KSO_WM_UNIT_FILL_FORE_SCHEMECOLOR_INDEX" val="5"/>
  <p:tag name="KSO_WM_UNIT_FILL_TYPE" val="1"/>
  <p:tag name="KSO_WM_UNIT_TEXT_FILL_FORE_SCHEMECOLOR_INDEX" val="14"/>
  <p:tag name="KSO_WM_UNIT_TEXT_FILL_TYPE" val="1"/>
  <p:tag name="KSO_WM_UNIT_DIAGRAM_SCHEMECOLOR_ID" val="1"/>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0.xml><?xml version="1.0" encoding="utf-8"?>
<p:tagLst xmlns:p="http://schemas.openxmlformats.org/presentationml/2006/main">
  <p:tag name="KSO_WM_TAG_VERSION" val="1.0"/>
  <p:tag name="KSO_WM_TEMPLATE_CATEGORY" val="diagram"/>
  <p:tag name="KSO_WM_TEMPLATE_INDEX" val="160290"/>
  <p:tag name="KSO_WM_UNIT_TYPE" val="m_i"/>
  <p:tag name="KSO_WM_UNIT_INDEX" val="1_3"/>
  <p:tag name="KSO_WM_UNIT_ID" val="257*m_i*1_3"/>
  <p:tag name="KSO_WM_UNIT_CLEAR" val="1"/>
  <p:tag name="KSO_WM_UNIT_LAYERLEVEL" val="1_1"/>
  <p:tag name="KSO_WM_BEAUTIFY_FLAG" val="#wm#"/>
  <p:tag name="KSO_WM_DIAGRAM_GROUP_CODE" val="m1-1"/>
  <p:tag name="KSO_WM_UNIT_FILL_FORE_SCHEMECOLOR_INDEX" val="5"/>
  <p:tag name="KSO_WM_UNIT_FILL_TYPE" val="1"/>
  <p:tag name="KSO_WM_UNIT_TEXT_FILL_FORE_SCHEMECOLOR_INDEX" val="13"/>
  <p:tag name="KSO_WM_UNIT_TEXT_FILL_TYPE" val="1"/>
  <p:tag name="KSO_WM_UNIT_DIAGRAM_SCHEMECOLOR_ID" val="1"/>
</p:tagLst>
</file>

<file path=ppt/tags/tag141.xml><?xml version="1.0" encoding="utf-8"?>
<p:tagLst xmlns:p="http://schemas.openxmlformats.org/presentationml/2006/main">
  <p:tag name="KSO_WM_TAG_VERSION" val="1.0"/>
  <p:tag name="KSO_WM_TEMPLATE_CATEGORY" val="diagram"/>
  <p:tag name="KSO_WM_TEMPLATE_INDEX" val="160290"/>
  <p:tag name="KSO_WM_UNIT_TYPE" val="m_h_a"/>
  <p:tag name="KSO_WM_UNIT_INDEX" val="1_1_1"/>
  <p:tag name="KSO_WM_UNIT_ID" val="257*m_h_a*1_1_1"/>
  <p:tag name="KSO_WM_UNIT_CLEAR" val="1"/>
  <p:tag name="KSO_WM_UNIT_LAYERLEVEL" val="1_1_1"/>
  <p:tag name="KSO_WM_UNIT_VALUE" val="18"/>
  <p:tag name="KSO_WM_UNIT_HIGHLIGHT" val="0"/>
  <p:tag name="KSO_WM_UNIT_COMPATIBLE" val="0"/>
  <p:tag name="KSO_WM_BEAUTIFY_FLAG" val="#wm#"/>
  <p:tag name="KSO_WM_DIAGRAM_GROUP_CODE" val="m1-1"/>
  <p:tag name="KSO_WM_UNIT_PRESET_TEXT" val="LOREM IPSUM"/>
  <p:tag name="KSO_WM_UNIT_TEXT_FILL_FORE_SCHEMECOLOR_INDEX" val="5"/>
  <p:tag name="KSO_WM_UNIT_TEXT_FILL_TYPE" val="1"/>
  <p:tag name="KSO_WM_UNIT_DIAGRAM_SCHEMECOLOR_ID" val="1"/>
</p:tagLst>
</file>

<file path=ppt/tags/tag142.xml><?xml version="1.0" encoding="utf-8"?>
<p:tagLst xmlns:p="http://schemas.openxmlformats.org/presentationml/2006/main">
  <p:tag name="KSO_WM_TAG_VERSION" val="1.0"/>
  <p:tag name="KSO_WM_TEMPLATE_CATEGORY" val="diagram"/>
  <p:tag name="KSO_WM_TEMPLATE_INDEX" val="160290"/>
  <p:tag name="KSO_WM_UNIT_TYPE" val="m_i"/>
  <p:tag name="KSO_WM_UNIT_INDEX" val="1_4"/>
  <p:tag name="KSO_WM_UNIT_ID" val="257*m_i*1_4"/>
  <p:tag name="KSO_WM_UNIT_CLEAR" val="1"/>
  <p:tag name="KSO_WM_UNIT_LAYERLEVEL" val="1_1"/>
  <p:tag name="KSO_WM_BEAUTIFY_FLAG" val="#wm#"/>
  <p:tag name="KSO_WM_DIAGRAM_GROUP_CODE" val="m1-1"/>
  <p:tag name="KSO_WM_UNIT_DIAGRAM_SCHEMECOLOR_ID" val="1"/>
</p:tagLst>
</file>

<file path=ppt/tags/tag143.xml><?xml version="1.0" encoding="utf-8"?>
<p:tagLst xmlns:p="http://schemas.openxmlformats.org/presentationml/2006/main">
  <p:tag name="KSO_WM_TAG_VERSION" val="1.0"/>
  <p:tag name="KSO_WM_BEAUTIFY_FLAG" val="#wm#"/>
  <p:tag name="KSO_WM_UNIT_TYPE" val="i"/>
  <p:tag name="KSO_WM_UNIT_ID" val="diagram160290_2*i*0"/>
  <p:tag name="KSO_WM_TEMPLATE_CATEGORY" val="diagram"/>
  <p:tag name="KSO_WM_TEMPLATE_INDEX" val="160290"/>
  <p:tag name="KSO_WM_UNIT_INDEX" val="0"/>
</p:tagLst>
</file>

<file path=ppt/tags/tag144.xml><?xml version="1.0" encoding="utf-8"?>
<p:tagLst xmlns:p="http://schemas.openxmlformats.org/presentationml/2006/main">
  <p:tag name="KSO_WM_TAG_VERSION" val="1.0"/>
  <p:tag name="KSO_WM_TEMPLATE_CATEGORY" val="diagram"/>
  <p:tag name="KSO_WM_TEMPLATE_INDEX" val="160290"/>
  <p:tag name="KSO_WM_UNIT_TYPE" val="m_i"/>
  <p:tag name="KSO_WM_UNIT_INDEX" val="1_1"/>
  <p:tag name="KSO_WM_UNIT_ID" val="257*m_i*1_1"/>
  <p:tag name="KSO_WM_UNIT_CLEAR" val="1"/>
  <p:tag name="KSO_WM_UNIT_LAYERLEVEL" val="1_1"/>
  <p:tag name="KSO_WM_BEAUTIFY_FLAG" val="#wm#"/>
  <p:tag name="KSO_WM_DIAGRAM_GROUP_CODE" val="m1-1"/>
  <p:tag name="KSO_WM_UNIT_FILL_FORE_SCHEMECOLOR_INDEX" val="5"/>
  <p:tag name="KSO_WM_UNIT_FILL_TYPE" val="1"/>
  <p:tag name="KSO_WM_UNIT_DIAGRAM_SCHEMECOLOR_ID" val="1"/>
</p:tagLst>
</file>

<file path=ppt/tags/tag145.xml><?xml version="1.0" encoding="utf-8"?>
<p:tagLst xmlns:p="http://schemas.openxmlformats.org/presentationml/2006/main">
  <p:tag name="KSO_WM_TAG_VERSION" val="1.0"/>
  <p:tag name="KSO_WM_TEMPLATE_CATEGORY" val="diagram"/>
  <p:tag name="KSO_WM_TEMPLATE_INDEX" val="160290"/>
  <p:tag name="KSO_WM_UNIT_TYPE" val="m_i"/>
  <p:tag name="KSO_WM_UNIT_INDEX" val="1_2"/>
  <p:tag name="KSO_WM_UNIT_ID" val="257*m_i*1_2"/>
  <p:tag name="KSO_WM_UNIT_CLEAR" val="1"/>
  <p:tag name="KSO_WM_UNIT_LAYERLEVEL" val="1_1"/>
  <p:tag name="KSO_WM_BEAUTIFY_FLAG" val="#wm#"/>
  <p:tag name="KSO_WM_DIAGRAM_GROUP_CODE" val="m1-1"/>
  <p:tag name="KSO_WM_UNIT_FILL_FORE_SCHEMECOLOR_INDEX" val="5"/>
  <p:tag name="KSO_WM_UNIT_FILL_TYPE" val="1"/>
  <p:tag name="KSO_WM_UNIT_TEXT_FILL_FORE_SCHEMECOLOR_INDEX" val="14"/>
  <p:tag name="KSO_WM_UNIT_TEXT_FILL_TYPE" val="1"/>
  <p:tag name="KSO_WM_UNIT_DIAGRAM_SCHEMECOLOR_ID" val="1"/>
</p:tagLst>
</file>

<file path=ppt/tags/tag146.xml><?xml version="1.0" encoding="utf-8"?>
<p:tagLst xmlns:p="http://schemas.openxmlformats.org/presentationml/2006/main">
  <p:tag name="KSO_WM_TAG_VERSION" val="1.0"/>
  <p:tag name="KSO_WM_TEMPLATE_CATEGORY" val="diagram"/>
  <p:tag name="KSO_WM_TEMPLATE_INDEX" val="160290"/>
  <p:tag name="KSO_WM_UNIT_TYPE" val="m_i"/>
  <p:tag name="KSO_WM_UNIT_INDEX" val="1_3"/>
  <p:tag name="KSO_WM_UNIT_ID" val="257*m_i*1_3"/>
  <p:tag name="KSO_WM_UNIT_CLEAR" val="1"/>
  <p:tag name="KSO_WM_UNIT_LAYERLEVEL" val="1_1"/>
  <p:tag name="KSO_WM_BEAUTIFY_FLAG" val="#wm#"/>
  <p:tag name="KSO_WM_DIAGRAM_GROUP_CODE" val="m1-1"/>
  <p:tag name="KSO_WM_UNIT_FILL_FORE_SCHEMECOLOR_INDEX" val="5"/>
  <p:tag name="KSO_WM_UNIT_FILL_TYPE" val="1"/>
  <p:tag name="KSO_WM_UNIT_TEXT_FILL_FORE_SCHEMECOLOR_INDEX" val="13"/>
  <p:tag name="KSO_WM_UNIT_TEXT_FILL_TYPE" val="1"/>
  <p:tag name="KSO_WM_UNIT_DIAGRAM_SCHEMECOLOR_ID" val="1"/>
</p:tagLst>
</file>

<file path=ppt/tags/tag147.xml><?xml version="1.0" encoding="utf-8"?>
<p:tagLst xmlns:p="http://schemas.openxmlformats.org/presentationml/2006/main">
  <p:tag name="KSO_WM_TAG_VERSION" val="1.0"/>
  <p:tag name="KSO_WM_TEMPLATE_CATEGORY" val="diagram"/>
  <p:tag name="KSO_WM_TEMPLATE_INDEX" val="160290"/>
  <p:tag name="KSO_WM_UNIT_TYPE" val="m_h_a"/>
  <p:tag name="KSO_WM_UNIT_INDEX" val="1_1_1"/>
  <p:tag name="KSO_WM_UNIT_ID" val="257*m_h_a*1_1_1"/>
  <p:tag name="KSO_WM_UNIT_CLEAR" val="1"/>
  <p:tag name="KSO_WM_UNIT_LAYERLEVEL" val="1_1_1"/>
  <p:tag name="KSO_WM_UNIT_VALUE" val="18"/>
  <p:tag name="KSO_WM_UNIT_HIGHLIGHT" val="0"/>
  <p:tag name="KSO_WM_UNIT_COMPATIBLE" val="0"/>
  <p:tag name="KSO_WM_BEAUTIFY_FLAG" val="#wm#"/>
  <p:tag name="KSO_WM_DIAGRAM_GROUP_CODE" val="m1-1"/>
  <p:tag name="KSO_WM_UNIT_PRESET_TEXT" val="LOREM IPSUM"/>
  <p:tag name="KSO_WM_UNIT_TEXT_FILL_FORE_SCHEMECOLOR_INDEX" val="5"/>
  <p:tag name="KSO_WM_UNIT_TEXT_FILL_TYPE" val="1"/>
  <p:tag name="KSO_WM_UNIT_DIAGRAM_SCHEMECOLOR_ID" val="1"/>
</p:tagLst>
</file>

<file path=ppt/tags/tag148.xml><?xml version="1.0" encoding="utf-8"?>
<p:tagLst xmlns:p="http://schemas.openxmlformats.org/presentationml/2006/main">
  <p:tag name="KSO_WM_TAG_VERSION" val="1.0"/>
  <p:tag name="KSO_WM_TEMPLATE_CATEGORY" val="diagram"/>
  <p:tag name="KSO_WM_TEMPLATE_INDEX" val="160290"/>
  <p:tag name="KSO_WM_UNIT_TYPE" val="m_i"/>
  <p:tag name="KSO_WM_UNIT_INDEX" val="1_4"/>
  <p:tag name="KSO_WM_UNIT_ID" val="257*m_i*1_4"/>
  <p:tag name="KSO_WM_UNIT_CLEAR" val="1"/>
  <p:tag name="KSO_WM_UNIT_LAYERLEVEL" val="1_1"/>
  <p:tag name="KSO_WM_BEAUTIFY_FLAG" val="#wm#"/>
  <p:tag name="KSO_WM_DIAGRAM_GROUP_CODE" val="m1-1"/>
  <p:tag name="KSO_WM_UNIT_DIAGRAM_SCHEMECOLOR_ID" val="1"/>
</p:tagLst>
</file>

<file path=ppt/tags/tag149.xml><?xml version="1.0" encoding="utf-8"?>
<p:tagLst xmlns:p="http://schemas.openxmlformats.org/presentationml/2006/main">
  <p:tag name="KSO_WM_TAG_VERSION" val="1.0"/>
  <p:tag name="KSO_WM_BEAUTIFY_FLAG" val="#wm#"/>
  <p:tag name="KSO_WM_UNIT_TYPE" val="i"/>
  <p:tag name="KSO_WM_UNIT_ID" val="diagram160290_2*i*0"/>
  <p:tag name="KSO_WM_TEMPLATE_CATEGORY" val="diagram"/>
  <p:tag name="KSO_WM_TEMPLATE_INDEX" val="160290"/>
  <p:tag name="KSO_WM_UNIT_INDEX" val="0"/>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0.xml><?xml version="1.0" encoding="utf-8"?>
<p:tagLst xmlns:p="http://schemas.openxmlformats.org/presentationml/2006/main">
  <p:tag name="KSO_WM_TAG_VERSION" val="1.0"/>
  <p:tag name="KSO_WM_TEMPLATE_CATEGORY" val="diagram"/>
  <p:tag name="KSO_WM_TEMPLATE_INDEX" val="160290"/>
  <p:tag name="KSO_WM_UNIT_TYPE" val="m_i"/>
  <p:tag name="KSO_WM_UNIT_INDEX" val="1_1"/>
  <p:tag name="KSO_WM_UNIT_ID" val="257*m_i*1_1"/>
  <p:tag name="KSO_WM_UNIT_CLEAR" val="1"/>
  <p:tag name="KSO_WM_UNIT_LAYERLEVEL" val="1_1"/>
  <p:tag name="KSO_WM_BEAUTIFY_FLAG" val="#wm#"/>
  <p:tag name="KSO_WM_DIAGRAM_GROUP_CODE" val="m1-1"/>
  <p:tag name="KSO_WM_UNIT_FILL_FORE_SCHEMECOLOR_INDEX" val="5"/>
  <p:tag name="KSO_WM_UNIT_FILL_TYPE" val="1"/>
  <p:tag name="KSO_WM_UNIT_DIAGRAM_SCHEMECOLOR_ID" val="1"/>
</p:tagLst>
</file>

<file path=ppt/tags/tag151.xml><?xml version="1.0" encoding="utf-8"?>
<p:tagLst xmlns:p="http://schemas.openxmlformats.org/presentationml/2006/main">
  <p:tag name="KSO_WM_TAG_VERSION" val="1.0"/>
  <p:tag name="KSO_WM_TEMPLATE_CATEGORY" val="diagram"/>
  <p:tag name="KSO_WM_TEMPLATE_INDEX" val="160290"/>
  <p:tag name="KSO_WM_UNIT_TYPE" val="m_i"/>
  <p:tag name="KSO_WM_UNIT_INDEX" val="1_2"/>
  <p:tag name="KSO_WM_UNIT_ID" val="257*m_i*1_2"/>
  <p:tag name="KSO_WM_UNIT_CLEAR" val="1"/>
  <p:tag name="KSO_WM_UNIT_LAYERLEVEL" val="1_1"/>
  <p:tag name="KSO_WM_BEAUTIFY_FLAG" val="#wm#"/>
  <p:tag name="KSO_WM_DIAGRAM_GROUP_CODE" val="m1-1"/>
  <p:tag name="KSO_WM_UNIT_FILL_FORE_SCHEMECOLOR_INDEX" val="5"/>
  <p:tag name="KSO_WM_UNIT_FILL_TYPE" val="1"/>
  <p:tag name="KSO_WM_UNIT_TEXT_FILL_FORE_SCHEMECOLOR_INDEX" val="14"/>
  <p:tag name="KSO_WM_UNIT_TEXT_FILL_TYPE" val="1"/>
  <p:tag name="KSO_WM_UNIT_DIAGRAM_SCHEMECOLOR_ID" val="1"/>
</p:tagLst>
</file>

<file path=ppt/tags/tag152.xml><?xml version="1.0" encoding="utf-8"?>
<p:tagLst xmlns:p="http://schemas.openxmlformats.org/presentationml/2006/main">
  <p:tag name="KSO_WM_TAG_VERSION" val="1.0"/>
  <p:tag name="KSO_WM_TEMPLATE_CATEGORY" val="diagram"/>
  <p:tag name="KSO_WM_TEMPLATE_INDEX" val="160290"/>
  <p:tag name="KSO_WM_UNIT_TYPE" val="m_i"/>
  <p:tag name="KSO_WM_UNIT_INDEX" val="1_3"/>
  <p:tag name="KSO_WM_UNIT_ID" val="257*m_i*1_3"/>
  <p:tag name="KSO_WM_UNIT_CLEAR" val="1"/>
  <p:tag name="KSO_WM_UNIT_LAYERLEVEL" val="1_1"/>
  <p:tag name="KSO_WM_BEAUTIFY_FLAG" val="#wm#"/>
  <p:tag name="KSO_WM_DIAGRAM_GROUP_CODE" val="m1-1"/>
  <p:tag name="KSO_WM_UNIT_FILL_FORE_SCHEMECOLOR_INDEX" val="5"/>
  <p:tag name="KSO_WM_UNIT_FILL_TYPE" val="1"/>
  <p:tag name="KSO_WM_UNIT_TEXT_FILL_FORE_SCHEMECOLOR_INDEX" val="13"/>
  <p:tag name="KSO_WM_UNIT_TEXT_FILL_TYPE" val="1"/>
  <p:tag name="KSO_WM_UNIT_DIAGRAM_SCHEMECOLOR_ID" val="1"/>
</p:tagLst>
</file>

<file path=ppt/tags/tag153.xml><?xml version="1.0" encoding="utf-8"?>
<p:tagLst xmlns:p="http://schemas.openxmlformats.org/presentationml/2006/main">
  <p:tag name="KSO_WM_TAG_VERSION" val="1.0"/>
  <p:tag name="KSO_WM_TEMPLATE_CATEGORY" val="diagram"/>
  <p:tag name="KSO_WM_TEMPLATE_INDEX" val="160290"/>
  <p:tag name="KSO_WM_UNIT_TYPE" val="m_h_a"/>
  <p:tag name="KSO_WM_UNIT_INDEX" val="1_1_1"/>
  <p:tag name="KSO_WM_UNIT_ID" val="257*m_h_a*1_1_1"/>
  <p:tag name="KSO_WM_UNIT_CLEAR" val="1"/>
  <p:tag name="KSO_WM_UNIT_LAYERLEVEL" val="1_1_1"/>
  <p:tag name="KSO_WM_UNIT_VALUE" val="18"/>
  <p:tag name="KSO_WM_UNIT_HIGHLIGHT" val="0"/>
  <p:tag name="KSO_WM_UNIT_COMPATIBLE" val="0"/>
  <p:tag name="KSO_WM_BEAUTIFY_FLAG" val="#wm#"/>
  <p:tag name="KSO_WM_DIAGRAM_GROUP_CODE" val="m1-1"/>
  <p:tag name="KSO_WM_UNIT_PRESET_TEXT" val="LOREM IPSUM"/>
  <p:tag name="KSO_WM_UNIT_TEXT_FILL_FORE_SCHEMECOLOR_INDEX" val="5"/>
  <p:tag name="KSO_WM_UNIT_TEXT_FILL_TYPE" val="1"/>
  <p:tag name="KSO_WM_UNIT_DIAGRAM_SCHEMECOLOR_ID" val="1"/>
</p:tagLst>
</file>

<file path=ppt/tags/tag154.xml><?xml version="1.0" encoding="utf-8"?>
<p:tagLst xmlns:p="http://schemas.openxmlformats.org/presentationml/2006/main">
  <p:tag name="KSO_WM_TAG_VERSION" val="1.0"/>
  <p:tag name="KSO_WM_TEMPLATE_CATEGORY" val="diagram"/>
  <p:tag name="KSO_WM_TEMPLATE_INDEX" val="160290"/>
  <p:tag name="KSO_WM_UNIT_TYPE" val="m_i"/>
  <p:tag name="KSO_WM_UNIT_INDEX" val="1_4"/>
  <p:tag name="KSO_WM_UNIT_ID" val="257*m_i*1_4"/>
  <p:tag name="KSO_WM_UNIT_CLEAR" val="1"/>
  <p:tag name="KSO_WM_UNIT_LAYERLEVEL" val="1_1"/>
  <p:tag name="KSO_WM_BEAUTIFY_FLAG" val="#wm#"/>
  <p:tag name="KSO_WM_DIAGRAM_GROUP_CODE" val="m1-1"/>
  <p:tag name="KSO_WM_UNIT_DIAGRAM_SCHEMECOLOR_ID" val="1"/>
</p:tagLst>
</file>

<file path=ppt/tags/tag155.xml><?xml version="1.0" encoding="utf-8"?>
<p:tagLst xmlns:p="http://schemas.openxmlformats.org/presentationml/2006/main">
  <p:tag name="KSO_WM_BEAUTIFY_FLAG" val="#wm#"/>
  <p:tag name="KSO_WM_TEMPLATE_CATEGORY" val="custom"/>
  <p:tag name="KSO_WM_TEMPLATE_INDEX" val="20186697"/>
</p:tagLst>
</file>

<file path=ppt/tags/tag15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i"/>
  <p:tag name="KSO_WM_UNIT_INDEX" val="1_1"/>
  <p:tag name="KSO_WM_UNIT_ID" val="diagram20200180_3*m_i*1_1"/>
  <p:tag name="KSO_WM_TEMPLATE_CATEGORY" val="diagram"/>
  <p:tag name="KSO_WM_TEMPLATE_INDEX" val="20200180"/>
  <p:tag name="KSO_WM_UNIT_LAYERLEVEL" val="1_1"/>
  <p:tag name="KSO_WM_TAG_VERSION" val="1.0"/>
  <p:tag name="KSO_WM_BEAUTIFY_FLAG" val="#wm#"/>
  <p:tag name="KSO_WM_UNIT_LINE_FORE_SCHEMECOLOR_INDEX" val="14"/>
  <p:tag name="KSO_WM_UNIT_LINE_FILL_TYPE" val="2"/>
</p:tagLst>
</file>

<file path=ppt/tags/tag15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3_3"/>
  <p:tag name="KSO_WM_UNIT_ID" val="diagram20200180_3*m_h_i*1_3_3"/>
  <p:tag name="KSO_WM_TEMPLATE_CATEGORY" val="diagram"/>
  <p:tag name="KSO_WM_TEMPLATE_INDEX" val="20200180"/>
  <p:tag name="KSO_WM_UNIT_LAYERLEVEL" val="1_1_1"/>
  <p:tag name="KSO_WM_TAG_VERSION" val="1.0"/>
  <p:tag name="KSO_WM_BEAUTIFY_FLAG" val="#wm#"/>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Lst>
</file>

<file path=ppt/tags/tag15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1"/>
  <p:tag name="KSO_WM_UNIT_ID" val="diagram20200180_3*m_h_i*1_1_1"/>
  <p:tag name="KSO_WM_TEMPLATE_CATEGORY" val="diagram"/>
  <p:tag name="KSO_WM_TEMPLATE_INDEX" val="20200180"/>
  <p:tag name="KSO_WM_UNIT_LAYERLEVEL" val="1_1_1"/>
  <p:tag name="KSO_WM_TAG_VERSION" val="1.0"/>
  <p:tag name="KSO_WM_BEAUTIFY_FLAG" val="#wm#"/>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Lst>
</file>

<file path=ppt/tags/tag15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00180_3*m_h_i*1_1_2"/>
  <p:tag name="KSO_WM_TEMPLATE_CATEGORY" val="diagram"/>
  <p:tag name="KSO_WM_TEMPLATE_INDEX" val="20200180"/>
  <p:tag name="KSO_WM_UNIT_LAYERLEVEL" val="1_1_1"/>
  <p:tag name="KSO_WM_TAG_VERSION" val="1.0"/>
  <p:tag name="KSO_WM_BEAUTIFY_FLAG" val="#wm#"/>
  <p:tag name="KSO_WM_UNIT_TEXT_FILL_FORE_SCHEMECOLOR_INDEX" val="5"/>
  <p:tag name="KSO_WM_UNIT_TEXT_FILL_TYPE" val="1"/>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00180_3*m_h_i*1_1_2"/>
  <p:tag name="KSO_WM_TEMPLATE_CATEGORY" val="diagram"/>
  <p:tag name="KSO_WM_TEMPLATE_INDEX" val="20200180"/>
  <p:tag name="KSO_WM_UNIT_LAYERLEVEL" val="1_1_1"/>
  <p:tag name="KSO_WM_TAG_VERSION" val="1.0"/>
  <p:tag name="KSO_WM_BEAUTIFY_FLAG" val="#wm#"/>
  <p:tag name="KSO_WM_UNIT_TEXT_FILL_FORE_SCHEMECOLOR_INDEX" val="5"/>
  <p:tag name="KSO_WM_UNIT_TEXT_FILL_TYPE" val="1"/>
</p:tagLst>
</file>

<file path=ppt/tags/tag16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00180_3*m_h_i*1_1_2"/>
  <p:tag name="KSO_WM_TEMPLATE_CATEGORY" val="diagram"/>
  <p:tag name="KSO_WM_TEMPLATE_INDEX" val="20200180"/>
  <p:tag name="KSO_WM_UNIT_LAYERLEVEL" val="1_1_1"/>
  <p:tag name="KSO_WM_TAG_VERSION" val="1.0"/>
  <p:tag name="KSO_WM_BEAUTIFY_FLAG" val="#wm#"/>
  <p:tag name="KSO_WM_UNIT_TEXT_FILL_FORE_SCHEMECOLOR_INDEX" val="5"/>
  <p:tag name="KSO_WM_UNIT_TEXT_FILL_TYPE" val="1"/>
</p:tagLst>
</file>

<file path=ppt/tags/tag16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00180_3*m_h_i*1_1_2"/>
  <p:tag name="KSO_WM_TEMPLATE_CATEGORY" val="diagram"/>
  <p:tag name="KSO_WM_TEMPLATE_INDEX" val="20200180"/>
  <p:tag name="KSO_WM_UNIT_LAYERLEVEL" val="1_1_1"/>
  <p:tag name="KSO_WM_TAG_VERSION" val="1.0"/>
  <p:tag name="KSO_WM_BEAUTIFY_FLAG" val="#wm#"/>
  <p:tag name="KSO_WM_UNIT_TEXT_FILL_FORE_SCHEMECOLOR_INDEX" val="5"/>
  <p:tag name="KSO_WM_UNIT_TEXT_FILL_TYPE" val="1"/>
</p:tagLst>
</file>

<file path=ppt/tags/tag16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1"/>
  <p:tag name="KSO_WM_UNIT_ID" val="diagram20200180_3*m_h_i*1_1_1"/>
  <p:tag name="KSO_WM_TEMPLATE_CATEGORY" val="diagram"/>
  <p:tag name="KSO_WM_TEMPLATE_INDEX" val="20200180"/>
  <p:tag name="KSO_WM_UNIT_LAYERLEVEL" val="1_1_1"/>
  <p:tag name="KSO_WM_TAG_VERSION" val="1.0"/>
  <p:tag name="KSO_WM_BEAUTIFY_FLAG" val="#wm#"/>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Lst>
</file>

<file path=ppt/tags/tag16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1"/>
  <p:tag name="KSO_WM_UNIT_ID" val="diagram20200180_3*m_h_i*1_1_1"/>
  <p:tag name="KSO_WM_TEMPLATE_CATEGORY" val="diagram"/>
  <p:tag name="KSO_WM_TEMPLATE_INDEX" val="20200180"/>
  <p:tag name="KSO_WM_UNIT_LAYERLEVEL" val="1_1_1"/>
  <p:tag name="KSO_WM_TAG_VERSION" val="1.0"/>
  <p:tag name="KSO_WM_BEAUTIFY_FLAG" val="#wm#"/>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Lst>
</file>

<file path=ppt/tags/tag16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3_3"/>
  <p:tag name="KSO_WM_UNIT_ID" val="diagram20200180_3*m_h_i*1_3_3"/>
  <p:tag name="KSO_WM_TEMPLATE_CATEGORY" val="diagram"/>
  <p:tag name="KSO_WM_TEMPLATE_INDEX" val="20200180"/>
  <p:tag name="KSO_WM_UNIT_LAYERLEVEL" val="1_1_1"/>
  <p:tag name="KSO_WM_TAG_VERSION" val="1.0"/>
  <p:tag name="KSO_WM_BEAUTIFY_FLAG" val="#wm#"/>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Lst>
</file>

<file path=ppt/tags/tag16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00180_3*m_h_i*1_1_2"/>
  <p:tag name="KSO_WM_TEMPLATE_CATEGORY" val="diagram"/>
  <p:tag name="KSO_WM_TEMPLATE_INDEX" val="20200180"/>
  <p:tag name="KSO_WM_UNIT_LAYERLEVEL" val="1_1_1"/>
  <p:tag name="KSO_WM_TAG_VERSION" val="1.0"/>
  <p:tag name="KSO_WM_BEAUTIFY_FLAG" val="#wm#"/>
  <p:tag name="KSO_WM_UNIT_TEXT_FILL_FORE_SCHEMECOLOR_INDEX" val="5"/>
  <p:tag name="KSO_WM_UNIT_TEXT_FILL_TYPE" val="1"/>
</p:tagLst>
</file>

<file path=ppt/tags/tag16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1"/>
  <p:tag name="KSO_WM_UNIT_ID" val="diagram20200180_3*m_h_i*1_1_1"/>
  <p:tag name="KSO_WM_TEMPLATE_CATEGORY" val="diagram"/>
  <p:tag name="KSO_WM_TEMPLATE_INDEX" val="20200180"/>
  <p:tag name="KSO_WM_UNIT_LAYERLEVEL" val="1_1_1"/>
  <p:tag name="KSO_WM_TAG_VERSION" val="1.0"/>
  <p:tag name="KSO_WM_BEAUTIFY_FLAG" val="#wm#"/>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Lst>
</file>

<file path=ppt/tags/tag16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00180_3*m_h_i*1_1_2"/>
  <p:tag name="KSO_WM_TEMPLATE_CATEGORY" val="diagram"/>
  <p:tag name="KSO_WM_TEMPLATE_INDEX" val="20200180"/>
  <p:tag name="KSO_WM_UNIT_LAYERLEVEL" val="1_1_1"/>
  <p:tag name="KSO_WM_TAG_VERSION" val="1.0"/>
  <p:tag name="KSO_WM_BEAUTIFY_FLAG" val="#wm#"/>
  <p:tag name="KSO_WM_UNIT_TEXT_FILL_FORE_SCHEMECOLOR_INDEX" val="5"/>
  <p:tag name="KSO_WM_UNIT_TEXT_FILL_TYPE" val="1"/>
</p:tagLst>
</file>

<file path=ppt/tags/tag16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00180_3*m_h_i*1_1_2"/>
  <p:tag name="KSO_WM_TEMPLATE_CATEGORY" val="diagram"/>
  <p:tag name="KSO_WM_TEMPLATE_INDEX" val="20200180"/>
  <p:tag name="KSO_WM_UNIT_LAYERLEVEL" val="1_1_1"/>
  <p:tag name="KSO_WM_TAG_VERSION" val="1.0"/>
  <p:tag name="KSO_WM_BEAUTIFY_FLAG" val="#wm#"/>
  <p:tag name="KSO_WM_UNIT_TEXT_FILL_FORE_SCHEMECOLOR_INDEX" val="5"/>
  <p:tag name="KSO_WM_UNIT_TEXT_FILL_TYPE" val="1"/>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3_3"/>
  <p:tag name="KSO_WM_UNIT_ID" val="diagram20200180_3*m_h_i*1_3_3"/>
  <p:tag name="KSO_WM_TEMPLATE_CATEGORY" val="diagram"/>
  <p:tag name="KSO_WM_TEMPLATE_INDEX" val="20200180"/>
  <p:tag name="KSO_WM_UNIT_LAYERLEVEL" val="1_1_1"/>
  <p:tag name="KSO_WM_TAG_VERSION" val="1.0"/>
  <p:tag name="KSO_WM_BEAUTIFY_FLAG" val="#wm#"/>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Lst>
</file>

<file path=ppt/tags/tag17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i"/>
  <p:tag name="KSO_WM_UNIT_INDEX" val="1_1"/>
  <p:tag name="KSO_WM_UNIT_ID" val="diagram20200180_3*m_i*1_1"/>
  <p:tag name="KSO_WM_TEMPLATE_CATEGORY" val="diagram"/>
  <p:tag name="KSO_WM_TEMPLATE_INDEX" val="20200180"/>
  <p:tag name="KSO_WM_UNIT_LAYERLEVEL" val="1_1"/>
  <p:tag name="KSO_WM_TAG_VERSION" val="1.0"/>
  <p:tag name="KSO_WM_BEAUTIFY_FLAG" val="#wm#"/>
  <p:tag name="KSO_WM_UNIT_LINE_FORE_SCHEMECOLOR_INDEX" val="14"/>
  <p:tag name="KSO_WM_UNIT_LINE_FILL_TYPE" val="2"/>
</p:tagLst>
</file>

<file path=ppt/tags/tag17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3_3"/>
  <p:tag name="KSO_WM_UNIT_ID" val="diagram20200180_3*m_h_i*1_3_3"/>
  <p:tag name="KSO_WM_TEMPLATE_CATEGORY" val="diagram"/>
  <p:tag name="KSO_WM_TEMPLATE_INDEX" val="20200180"/>
  <p:tag name="KSO_WM_UNIT_LAYERLEVEL" val="1_1_1"/>
  <p:tag name="KSO_WM_TAG_VERSION" val="1.0"/>
  <p:tag name="KSO_WM_BEAUTIFY_FLAG" val="#wm#"/>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Lst>
</file>

<file path=ppt/tags/tag17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00180_3*m_h_i*1_1_2"/>
  <p:tag name="KSO_WM_TEMPLATE_CATEGORY" val="diagram"/>
  <p:tag name="KSO_WM_TEMPLATE_INDEX" val="20200180"/>
  <p:tag name="KSO_WM_UNIT_LAYERLEVEL" val="1_1_1"/>
  <p:tag name="KSO_WM_TAG_VERSION" val="1.0"/>
  <p:tag name="KSO_WM_BEAUTIFY_FLAG" val="#wm#"/>
  <p:tag name="KSO_WM_UNIT_TEXT_FILL_FORE_SCHEMECOLOR_INDEX" val="5"/>
  <p:tag name="KSO_WM_UNIT_TEXT_FILL_TYPE" val="1"/>
</p:tagLst>
</file>

<file path=ppt/tags/tag17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00180_3*m_h_i*1_1_2"/>
  <p:tag name="KSO_WM_TEMPLATE_CATEGORY" val="diagram"/>
  <p:tag name="KSO_WM_TEMPLATE_INDEX" val="20200180"/>
  <p:tag name="KSO_WM_UNIT_LAYERLEVEL" val="1_1_1"/>
  <p:tag name="KSO_WM_TAG_VERSION" val="1.0"/>
  <p:tag name="KSO_WM_BEAUTIFY_FLAG" val="#wm#"/>
  <p:tag name="KSO_WM_UNIT_TEXT_FILL_FORE_SCHEMECOLOR_INDEX" val="5"/>
  <p:tag name="KSO_WM_UNIT_TEXT_FILL_TYPE" val="1"/>
</p:tagLst>
</file>

<file path=ppt/tags/tag17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1"/>
  <p:tag name="KSO_WM_UNIT_ID" val="diagram20200180_3*m_h_i*1_1_1"/>
  <p:tag name="KSO_WM_TEMPLATE_CATEGORY" val="diagram"/>
  <p:tag name="KSO_WM_TEMPLATE_INDEX" val="20200180"/>
  <p:tag name="KSO_WM_UNIT_LAYERLEVEL" val="1_1_1"/>
  <p:tag name="KSO_WM_TAG_VERSION" val="1.0"/>
  <p:tag name="KSO_WM_BEAUTIFY_FLAG" val="#wm#"/>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Lst>
</file>

<file path=ppt/tags/tag17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3_3"/>
  <p:tag name="KSO_WM_UNIT_ID" val="diagram20200180_3*m_h_i*1_3_3"/>
  <p:tag name="KSO_WM_TEMPLATE_CATEGORY" val="diagram"/>
  <p:tag name="KSO_WM_TEMPLATE_INDEX" val="20200180"/>
  <p:tag name="KSO_WM_UNIT_LAYERLEVEL" val="1_1_1"/>
  <p:tag name="KSO_WM_TAG_VERSION" val="1.0"/>
  <p:tag name="KSO_WM_BEAUTIFY_FLAG" val="#wm#"/>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Lst>
</file>

<file path=ppt/tags/tag17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00180_3*m_h_i*1_1_2"/>
  <p:tag name="KSO_WM_TEMPLATE_CATEGORY" val="diagram"/>
  <p:tag name="KSO_WM_TEMPLATE_INDEX" val="20200180"/>
  <p:tag name="KSO_WM_UNIT_LAYERLEVEL" val="1_1_1"/>
  <p:tag name="KSO_WM_TAG_VERSION" val="1.0"/>
  <p:tag name="KSO_WM_BEAUTIFY_FLAG" val="#wm#"/>
  <p:tag name="KSO_WM_UNIT_TEXT_FILL_FORE_SCHEMECOLOR_INDEX" val="5"/>
  <p:tag name="KSO_WM_UNIT_TEXT_FILL_TYPE" val="1"/>
</p:tagLst>
</file>

<file path=ppt/tags/tag17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1"/>
  <p:tag name="KSO_WM_UNIT_ID" val="diagram20200180_3*m_h_i*1_1_1"/>
  <p:tag name="KSO_WM_TEMPLATE_CATEGORY" val="diagram"/>
  <p:tag name="KSO_WM_TEMPLATE_INDEX" val="20200180"/>
  <p:tag name="KSO_WM_UNIT_LAYERLEVEL" val="1_1_1"/>
  <p:tag name="KSO_WM_TAG_VERSION" val="1.0"/>
  <p:tag name="KSO_WM_BEAUTIFY_FLAG" val="#wm#"/>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Lst>
</file>

<file path=ppt/tags/tag17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00180_3*m_h_i*1_1_2"/>
  <p:tag name="KSO_WM_TEMPLATE_CATEGORY" val="diagram"/>
  <p:tag name="KSO_WM_TEMPLATE_INDEX" val="20200180"/>
  <p:tag name="KSO_WM_UNIT_LAYERLEVEL" val="1_1_1"/>
  <p:tag name="KSO_WM_TAG_VERSION" val="1.0"/>
  <p:tag name="KSO_WM_BEAUTIFY_FLAG" val="#wm#"/>
  <p:tag name="KSO_WM_UNIT_TEXT_FILL_FORE_SCHEMECOLOR_INDEX" val="5"/>
  <p:tag name="KSO_WM_UNIT_TEXT_FILL_TYPE" val="1"/>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8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00180_3*m_h_i*1_1_2"/>
  <p:tag name="KSO_WM_TEMPLATE_CATEGORY" val="diagram"/>
  <p:tag name="KSO_WM_TEMPLATE_INDEX" val="20200180"/>
  <p:tag name="KSO_WM_UNIT_LAYERLEVEL" val="1_1_1"/>
  <p:tag name="KSO_WM_TAG_VERSION" val="1.0"/>
  <p:tag name="KSO_WM_BEAUTIFY_FLAG" val="#wm#"/>
  <p:tag name="KSO_WM_UNIT_TEXT_FILL_FORE_SCHEMECOLOR_INDEX" val="5"/>
  <p:tag name="KSO_WM_UNIT_TEXT_FILL_TYPE" val="1"/>
</p:tagLst>
</file>

<file path=ppt/tags/tag18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3_3"/>
  <p:tag name="KSO_WM_UNIT_ID" val="diagram20200180_3*m_h_i*1_3_3"/>
  <p:tag name="KSO_WM_TEMPLATE_CATEGORY" val="diagram"/>
  <p:tag name="KSO_WM_TEMPLATE_INDEX" val="20200180"/>
  <p:tag name="KSO_WM_UNIT_LAYERLEVEL" val="1_1_1"/>
  <p:tag name="KSO_WM_TAG_VERSION" val="1.0"/>
  <p:tag name="KSO_WM_BEAUTIFY_FLAG" val="#wm#"/>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Lst>
</file>

<file path=ppt/tags/tag182.xml><?xml version="1.0" encoding="utf-8"?>
<p:tagLst xmlns:p="http://schemas.openxmlformats.org/presentationml/2006/main">
  <p:tag name="KSO_WM_UNIT_TABLE_BEAUTIFY" val="smartTable{1326c200-d2ac-452b-9245-2b60c4030d01}"/>
</p:tagLst>
</file>

<file path=ppt/tags/tag183.xml><?xml version="1.0" encoding="utf-8"?>
<p:tagLst xmlns:p="http://schemas.openxmlformats.org/presentationml/2006/main">
  <p:tag name="KSO_WM_UNIT_TABLE_BEAUTIFY" val="smartTable{f42cdcaf-937a-4347-b2f9-180e01922bcf}"/>
</p:tagLst>
</file>

<file path=ppt/tags/tag184.xml><?xml version="1.0" encoding="utf-8"?>
<p:tagLst xmlns:p="http://schemas.openxmlformats.org/presentationml/2006/main">
  <p:tag name="KSO_WM_UNIT_TABLE_BEAUTIFY" val="smartTable{d927d541-d633-4593-a6c8-aab6343ee4b7}"/>
</p:tagLst>
</file>

<file path=ppt/tags/tag18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200270_1*l_h_i*1_3_1"/>
  <p:tag name="KSO_WM_TEMPLATE_CATEGORY" val="diagram"/>
  <p:tag name="KSO_WM_TEMPLATE_INDEX" val="20200270"/>
  <p:tag name="KSO_WM_UNIT_LAYERLEVEL" val="1_1_1"/>
  <p:tag name="KSO_WM_TAG_VERSION" val="1.0"/>
  <p:tag name="KSO_WM_BEAUTIFY_FLAG" val="#wm#"/>
  <p:tag name="KSO_WM_UNIT_FILL_FORE_SCHEMECOLOR_INDEX" val="6"/>
  <p:tag name="KSO_WM_UNIT_FILL_TYPE" val="1"/>
  <p:tag name="KSO_WM_UNIT_TEXT_FILL_FORE_SCHEMECOLOR_INDEX" val="2"/>
  <p:tag name="KSO_WM_UNIT_TEXT_FILL_TYPE" val="1"/>
</p:tagLst>
</file>

<file path=ppt/tags/tag186.xml><?xml version="1.0" encoding="utf-8"?>
<p:tagLst xmlns:p="http://schemas.openxmlformats.org/presentationml/2006/main">
  <p:tag name="KSO_WM_UNIT_PRESET_TEXT" val="单击此处添加文本具体内容，简明扼要的阐述您的观点。根据需要可酌情增减文字，以便观者准确的理解您传达的思想。"/>
  <p:tag name="KSO_WM_UNIT_NOCLEAR" val="0"/>
  <p:tag name="KSO_WM_UNIT_VALUE" val="75"/>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200270_1*l_h_f*1_1_1"/>
  <p:tag name="KSO_WM_TEMPLATE_CATEGORY" val="diagram"/>
  <p:tag name="KSO_WM_TEMPLATE_INDEX" val="20200270"/>
  <p:tag name="KSO_WM_UNIT_LAYERLEVEL" val="1_1_1"/>
  <p:tag name="KSO_WM_TAG_VERSION" val="1.0"/>
  <p:tag name="KSO_WM_BEAUTIFY_FLAG" val="#wm#"/>
  <p:tag name="KSO_WM_UNIT_TEXT_FILL_FORE_SCHEMECOLOR_INDEX" val="13"/>
  <p:tag name="KSO_WM_UNIT_TEXT_FILL_TYPE" val="1"/>
</p:tagLst>
</file>

<file path=ppt/tags/tag18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200270_1*l_h_i*1_3_1"/>
  <p:tag name="KSO_WM_TEMPLATE_CATEGORY" val="diagram"/>
  <p:tag name="KSO_WM_TEMPLATE_INDEX" val="20200270"/>
  <p:tag name="KSO_WM_UNIT_LAYERLEVEL" val="1_1_1"/>
  <p:tag name="KSO_WM_TAG_VERSION" val="1.0"/>
  <p:tag name="KSO_WM_BEAUTIFY_FLAG" val="#wm#"/>
  <p:tag name="KSO_WM_UNIT_FILL_FORE_SCHEMECOLOR_INDEX" val="6"/>
  <p:tag name="KSO_WM_UNIT_FILL_TYPE" val="1"/>
  <p:tag name="KSO_WM_UNIT_TEXT_FILL_FORE_SCHEMECOLOR_INDEX" val="2"/>
  <p:tag name="KSO_WM_UNIT_TEXT_FILL_TYPE" val="1"/>
</p:tagLst>
</file>

<file path=ppt/tags/tag188.xml><?xml version="1.0" encoding="utf-8"?>
<p:tagLst xmlns:p="http://schemas.openxmlformats.org/presentationml/2006/main">
  <p:tag name="KSO_WM_UNIT_PRESET_TEXT" val="单击此处添加文本具体内容，简明扼要的阐述您的观点。根据需要可酌情增减文字，以便观者准确的理解您传达的思想。"/>
  <p:tag name="KSO_WM_UNIT_NOCLEAR" val="0"/>
  <p:tag name="KSO_WM_UNIT_VALUE" val="75"/>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200270_1*l_h_f*1_1_1"/>
  <p:tag name="KSO_WM_TEMPLATE_CATEGORY" val="diagram"/>
  <p:tag name="KSO_WM_TEMPLATE_INDEX" val="20200270"/>
  <p:tag name="KSO_WM_UNIT_LAYERLEVEL" val="1_1_1"/>
  <p:tag name="KSO_WM_TAG_VERSION" val="1.0"/>
  <p:tag name="KSO_WM_BEAUTIFY_FLAG" val="#wm#"/>
  <p:tag name="KSO_WM_UNIT_TEXT_FILL_FORE_SCHEMECOLOR_INDEX" val="13"/>
  <p:tag name="KSO_WM_UNIT_TEXT_FILL_TYPE" val="1"/>
</p:tagLst>
</file>

<file path=ppt/tags/tag189.xml><?xml version="1.0" encoding="utf-8"?>
<p:tagLst xmlns:p="http://schemas.openxmlformats.org/presentationml/2006/main">
  <p:tag name="KSO_WM_UNIT_TABLE_BEAUTIFY" val="smartTable{04435c3a-e2a3-44f0-ad58-943ccc189945}"/>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90.xml><?xml version="1.0" encoding="utf-8"?>
<p:tagLst xmlns:p="http://schemas.openxmlformats.org/presentationml/2006/main">
  <p:tag name="PA" val="v5.2.9"/>
</p:tagLst>
</file>

<file path=ppt/tags/tag191.xml><?xml version="1.0" encoding="utf-8"?>
<p:tagLst xmlns:p="http://schemas.openxmlformats.org/presentationml/2006/main">
  <p:tag name="PA" val="v5.2.9"/>
</p:tagLst>
</file>

<file path=ppt/tags/tag192.xml><?xml version="1.0" encoding="utf-8"?>
<p:tagLst xmlns:p="http://schemas.openxmlformats.org/presentationml/2006/main">
  <p:tag name="PA" val="v5.2.9"/>
</p:tagLst>
</file>

<file path=ppt/tags/tag193.xml><?xml version="1.0" encoding="utf-8"?>
<p:tagLst xmlns:p="http://schemas.openxmlformats.org/presentationml/2006/main">
  <p:tag name="PA" val="v5.2.9"/>
</p:tagLst>
</file>

<file path=ppt/tags/tag194.xml><?xml version="1.0" encoding="utf-8"?>
<p:tagLst xmlns:p="http://schemas.openxmlformats.org/presentationml/2006/main">
  <p:tag name="PA" val="v5.2.9"/>
</p:tagLst>
</file>

<file path=ppt/tags/tag195.xml><?xml version="1.0" encoding="utf-8"?>
<p:tagLst xmlns:p="http://schemas.openxmlformats.org/presentationml/2006/main">
  <p:tag name="PA" val="v5.2.9"/>
</p:tagLst>
</file>

<file path=ppt/tags/tag196.xml><?xml version="1.0" encoding="utf-8"?>
<p:tagLst xmlns:p="http://schemas.openxmlformats.org/presentationml/2006/main">
  <p:tag name="PA" val="v5.2.9"/>
</p:tagLst>
</file>

<file path=ppt/tags/tag197.xml><?xml version="1.0" encoding="utf-8"?>
<p:tagLst xmlns:p="http://schemas.openxmlformats.org/presentationml/2006/main">
  <p:tag name="PA" val="v5.2.9"/>
</p:tagLst>
</file>

<file path=ppt/tags/tag198.xml><?xml version="1.0" encoding="utf-8"?>
<p:tagLst xmlns:p="http://schemas.openxmlformats.org/presentationml/2006/main">
  <p:tag name="PA" val="v5.2.9"/>
</p:tagLst>
</file>

<file path=ppt/tags/tag199.xml><?xml version="1.0" encoding="utf-8"?>
<p:tagLst xmlns:p="http://schemas.openxmlformats.org/presentationml/2006/main">
  <p:tag name="PA" val="v5.2.9"/>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0.xml><?xml version="1.0" encoding="utf-8"?>
<p:tagLst xmlns:p="http://schemas.openxmlformats.org/presentationml/2006/main">
  <p:tag name="PA" val="v5.2.9"/>
</p:tagLst>
</file>

<file path=ppt/tags/tag201.xml><?xml version="1.0" encoding="utf-8"?>
<p:tagLst xmlns:p="http://schemas.openxmlformats.org/presentationml/2006/main">
  <p:tag name="PA" val="v5.2.9"/>
</p:tagLst>
</file>

<file path=ppt/tags/tag202.xml><?xml version="1.0" encoding="utf-8"?>
<p:tagLst xmlns:p="http://schemas.openxmlformats.org/presentationml/2006/main">
  <p:tag name="PA" val="v5.2.9"/>
</p:tagLst>
</file>

<file path=ppt/tags/tag203.xml><?xml version="1.0" encoding="utf-8"?>
<p:tagLst xmlns:p="http://schemas.openxmlformats.org/presentationml/2006/main">
  <p:tag name="PA" val="v5.2.9"/>
</p:tagLst>
</file>

<file path=ppt/tags/tag204.xml><?xml version="1.0" encoding="utf-8"?>
<p:tagLst xmlns:p="http://schemas.openxmlformats.org/presentationml/2006/main">
  <p:tag name="PA" val="v5.2.9"/>
</p:tagLst>
</file>

<file path=ppt/tags/tag205.xml><?xml version="1.0" encoding="utf-8"?>
<p:tagLst xmlns:p="http://schemas.openxmlformats.org/presentationml/2006/main">
  <p:tag name="PA" val="v5.2.9"/>
</p:tagLst>
</file>

<file path=ppt/tags/tag206.xml><?xml version="1.0" encoding="utf-8"?>
<p:tagLst xmlns:p="http://schemas.openxmlformats.org/presentationml/2006/main">
  <p:tag name="PA" val="v5.2.9"/>
</p:tagLst>
</file>

<file path=ppt/tags/tag207.xml><?xml version="1.0" encoding="utf-8"?>
<p:tagLst xmlns:p="http://schemas.openxmlformats.org/presentationml/2006/main">
  <p:tag name="PA" val="v5.2.9"/>
</p:tagLst>
</file>

<file path=ppt/tags/tag208.xml><?xml version="1.0" encoding="utf-8"?>
<p:tagLst xmlns:p="http://schemas.openxmlformats.org/presentationml/2006/main">
  <p:tag name="PA" val="v5.2.9"/>
</p:tagLst>
</file>

<file path=ppt/tags/tag209.xml><?xml version="1.0" encoding="utf-8"?>
<p:tagLst xmlns:p="http://schemas.openxmlformats.org/presentationml/2006/main">
  <p:tag name="PA" val="v5.2.9"/>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0.xml><?xml version="1.0" encoding="utf-8"?>
<p:tagLst xmlns:p="http://schemas.openxmlformats.org/presentationml/2006/main">
  <p:tag name="PA" val="v5.2.9"/>
</p:tagLst>
</file>

<file path=ppt/tags/tag211.xml><?xml version="1.0" encoding="utf-8"?>
<p:tagLst xmlns:p="http://schemas.openxmlformats.org/presentationml/2006/main">
  <p:tag name="PA" val="v5.2.9"/>
</p:tagLst>
</file>

<file path=ppt/tags/tag212.xml><?xml version="1.0" encoding="utf-8"?>
<p:tagLst xmlns:p="http://schemas.openxmlformats.org/presentationml/2006/main">
  <p:tag name="PA" val="v5.2.9"/>
</p:tagLst>
</file>

<file path=ppt/tags/tag213.xml><?xml version="1.0" encoding="utf-8"?>
<p:tagLst xmlns:p="http://schemas.openxmlformats.org/presentationml/2006/main">
  <p:tag name="PA" val="v5.2.9"/>
</p:tagLst>
</file>

<file path=ppt/tags/tag214.xml><?xml version="1.0" encoding="utf-8"?>
<p:tagLst xmlns:p="http://schemas.openxmlformats.org/presentationml/2006/main">
  <p:tag name="PA" val="v5.2.9"/>
</p:tagLst>
</file>

<file path=ppt/tags/tag215.xml><?xml version="1.0" encoding="utf-8"?>
<p:tagLst xmlns:p="http://schemas.openxmlformats.org/presentationml/2006/main">
  <p:tag name="PA" val="v5.2.9"/>
</p:tagLst>
</file>

<file path=ppt/tags/tag216.xml><?xml version="1.0" encoding="utf-8"?>
<p:tagLst xmlns:p="http://schemas.openxmlformats.org/presentationml/2006/main">
  <p:tag name="PA" val="v5.2.9"/>
</p:tagLst>
</file>

<file path=ppt/tags/tag217.xml><?xml version="1.0" encoding="utf-8"?>
<p:tagLst xmlns:p="http://schemas.openxmlformats.org/presentationml/2006/main">
  <p:tag name="PA" val="v5.2.9"/>
</p:tagLst>
</file>

<file path=ppt/tags/tag218.xml><?xml version="1.0" encoding="utf-8"?>
<p:tagLst xmlns:p="http://schemas.openxmlformats.org/presentationml/2006/main">
  <p:tag name="PA" val="v5.2.9"/>
</p:tagLst>
</file>

<file path=ppt/tags/tag219.xml><?xml version="1.0" encoding="utf-8"?>
<p:tagLst xmlns:p="http://schemas.openxmlformats.org/presentationml/2006/main">
  <p:tag name="PA" val="v5.2.9"/>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20.xml><?xml version="1.0" encoding="utf-8"?>
<p:tagLst xmlns:p="http://schemas.openxmlformats.org/presentationml/2006/main">
  <p:tag name="PA" val="v5.2.9"/>
</p:tagLst>
</file>

<file path=ppt/tags/tag221.xml><?xml version="1.0" encoding="utf-8"?>
<p:tagLst xmlns:p="http://schemas.openxmlformats.org/presentationml/2006/main">
  <p:tag name="PA" val="v5.2.9"/>
</p:tagLst>
</file>

<file path=ppt/tags/tag222.xml><?xml version="1.0" encoding="utf-8"?>
<p:tagLst xmlns:p="http://schemas.openxmlformats.org/presentationml/2006/main">
  <p:tag name="PA" val="v5.2.9"/>
</p:tagLst>
</file>

<file path=ppt/tags/tag223.xml><?xml version="1.0" encoding="utf-8"?>
<p:tagLst xmlns:p="http://schemas.openxmlformats.org/presentationml/2006/main">
  <p:tag name="PA" val="v5.2.9"/>
</p:tagLst>
</file>

<file path=ppt/tags/tag224.xml><?xml version="1.0" encoding="utf-8"?>
<p:tagLst xmlns:p="http://schemas.openxmlformats.org/presentationml/2006/main">
  <p:tag name="PA" val="v5.2.9"/>
</p:tagLst>
</file>

<file path=ppt/tags/tag225.xml><?xml version="1.0" encoding="utf-8"?>
<p:tagLst xmlns:p="http://schemas.openxmlformats.org/presentationml/2006/main">
  <p:tag name="KSO_WM_TEMPLATE_CATEGORY" val="custom"/>
  <p:tag name="KSO_WM_TEMPLATE_INDEX" val="20186697"/>
  <p:tag name="KSO_WM_TAG_VERSION" val="1.0"/>
  <p:tag name="KSO_WM_UNIT_TYPE" val="a"/>
  <p:tag name="KSO_WM_UNIT_INDEX" val="1"/>
  <p:tag name="KSO_WM_UNIT_ID" val="custom20186697_1*a*1"/>
  <p:tag name="KSO_WM_UNIT_LAYERLEVEL" val="1"/>
  <p:tag name="KSO_WM_UNIT_VALUE" val="26"/>
  <p:tag name="KSO_WM_UNIT_ISCONTENTSTITLE" val="0"/>
  <p:tag name="KSO_WM_UNIT_HIGHLIGHT" val="0"/>
  <p:tag name="KSO_WM_UNIT_COMPATIBLE" val="0"/>
  <p:tag name="KSO_WM_BEAUTIFY_FLAG" val="#wm#"/>
  <p:tag name="KSO_WM_UNIT_PRESET_TEXT" val="单击此处添加标题"/>
  <p:tag name="KSO_WM_UNIT_NOCLEAR" val="0"/>
  <p:tag name="KSO_WM_UNIT_DIAGRAM_ISNUMVISUAL" val="0"/>
  <p:tag name="KSO_WM_UNIT_DIAGRAM_ISREFERUNIT" val="0"/>
</p:tagLst>
</file>

<file path=ppt/tags/tag226.xml><?xml version="1.0" encoding="utf-8"?>
<p:tagLst xmlns:p="http://schemas.openxmlformats.org/presentationml/2006/main">
  <p:tag name="KSO_WM_TEMPLATE_CATEGORY" val="custom"/>
  <p:tag name="KSO_WM_TEMPLATE_INDEX" val="20186697"/>
  <p:tag name="KSO_WM_TAG_VERSION" val="1.0"/>
  <p:tag name="KSO_WM_SLIDE_ID" val="custom20186697_1"/>
  <p:tag name="KSO_WM_SLIDE_INDEX" val="1"/>
  <p:tag name="KSO_WM_SLIDE_ITEM_CNT" val="0"/>
  <p:tag name="KSO_WM_SLIDE_LAYOUT" val="a_b"/>
  <p:tag name="KSO_WM_SLIDE_LAYOUT_CNT" val="1_3"/>
  <p:tag name="KSO_WM_SLIDE_TYPE" val="title"/>
  <p:tag name="KSO_WM_SLIDE_SUBTYPE" val="pureTxt"/>
  <p:tag name="KSO_WM_TEMPLATE_THUMBS_INDEX" val="1、3、6、7、8"/>
  <p:tag name="KSO_WM_BEAUTIFY_FLAG" val="#wm#"/>
  <p:tag name="KSO_WM_TEMPLATE_TOPIC_ID" val="2869567"/>
  <p:tag name="KSO_WM_TEMPLATE_OUTLINE_ID" val="15"/>
  <p:tag name="KSO_WM_TEMPLATE_SCENE_ID" val="1"/>
  <p:tag name="KSO_WM_TEMPLATE_JOB_ID" val="2"/>
  <p:tag name="KSO_WM_TEMPLATE_TOPIC_DEFAULT" val="1"/>
  <p:tag name="KSO_WM_TEMPLATE_SUBCATEGORY" val="0"/>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8.xml><?xml version="1.0" encoding="utf-8"?>
<p:tagLst xmlns:p="http://schemas.openxmlformats.org/presentationml/2006/main">
  <p:tag name="KSO_WM_TEMPLATE_TOPIC_ID" val="2806177"/>
  <p:tag name="KSO_WM_TEMPLATE_OUTLINE_ID" val="15"/>
  <p:tag name="KSO_WM_TEMPLATE_SCENE_ID" val="1"/>
  <p:tag name="KSO_WM_TEMPLATE_JOB_ID" val="2"/>
  <p:tag name="KSO_WM_TEMPLATE_TOPIC_DEFAULT" val="1"/>
</p:tagLst>
</file>

<file path=ppt/tags/tag59.xml><?xml version="1.0" encoding="utf-8"?>
<p:tagLst xmlns:p="http://schemas.openxmlformats.org/presentationml/2006/main">
  <p:tag name="MH" val="20180426151730"/>
  <p:tag name="MH_LIBRARY" val="GRAPHIC"/>
  <p:tag name="MH_ORDER" val="Oval 4"/>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MH" val="20180426151730"/>
  <p:tag name="MH_LIBRARY" val="GRAPHIC"/>
  <p:tag name="MH_ORDER" val="Shape"/>
</p:tagLst>
</file>

<file path=ppt/tags/tag61.xml><?xml version="1.0" encoding="utf-8"?>
<p:tagLst xmlns:p="http://schemas.openxmlformats.org/presentationml/2006/main">
  <p:tag name="MH" val="20180426151730"/>
  <p:tag name="MH_LIBRARY" val="GRAPHIC"/>
  <p:tag name="MH_ORDER" val="Oval 5"/>
</p:tagLst>
</file>

<file path=ppt/tags/tag62.xml><?xml version="1.0" encoding="utf-8"?>
<p:tagLst xmlns:p="http://schemas.openxmlformats.org/presentationml/2006/main">
  <p:tag name="MH" val="20180426151730"/>
  <p:tag name="MH_LIBRARY" val="GRAPHIC"/>
  <p:tag name="MH_ORDER" val="Oval 6"/>
</p:tagLst>
</file>

<file path=ppt/tags/tag63.xml><?xml version="1.0" encoding="utf-8"?>
<p:tagLst xmlns:p="http://schemas.openxmlformats.org/presentationml/2006/main">
  <p:tag name="MH" val="20180426151730"/>
  <p:tag name="MH_LIBRARY" val="GRAPHIC"/>
  <p:tag name="MH_ORDER" val="Shape"/>
</p:tagLst>
</file>

<file path=ppt/tags/tag64.xml><?xml version="1.0" encoding="utf-8"?>
<p:tagLst xmlns:p="http://schemas.openxmlformats.org/presentationml/2006/main">
  <p:tag name="MH" val="20180426151730"/>
  <p:tag name="MH_LIBRARY" val="GRAPHIC"/>
  <p:tag name="MH_ORDER" val="Shape"/>
</p:tagLst>
</file>

<file path=ppt/tags/tag65.xml><?xml version="1.0" encoding="utf-8"?>
<p:tagLst xmlns:p="http://schemas.openxmlformats.org/presentationml/2006/main">
  <p:tag name="MH" val="20180426151730"/>
  <p:tag name="MH_LIBRARY" val="GRAPHIC"/>
  <p:tag name="MH_ORDER" val="Oval 6"/>
</p:tagLst>
</file>

<file path=ppt/tags/tag66.xml><?xml version="1.0" encoding="utf-8"?>
<p:tagLst xmlns:p="http://schemas.openxmlformats.org/presentationml/2006/main">
  <p:tag name="MH" val="20180426151730"/>
  <p:tag name="MH_LIBRARY" val="GRAPHIC"/>
  <p:tag name="MH_ORDER" val="Shape"/>
</p:tagLst>
</file>

<file path=ppt/tags/tag67.xml><?xml version="1.0" encoding="utf-8"?>
<p:tagLst xmlns:p="http://schemas.openxmlformats.org/presentationml/2006/main">
  <p:tag name="MH" val="20180426151730"/>
  <p:tag name="MH_LIBRARY" val="GRAPHIC"/>
  <p:tag name="MH_ORDER" val="Oval 6"/>
</p:tagLst>
</file>

<file path=ppt/tags/tag68.xml><?xml version="1.0" encoding="utf-8"?>
<p:tagLst xmlns:p="http://schemas.openxmlformats.org/presentationml/2006/main">
  <p:tag name="MH" val="20180426151730"/>
  <p:tag name="MH_LIBRARY" val="GRAPHIC"/>
  <p:tag name="MH_ORDER" val="Shape"/>
</p:tagLst>
</file>

<file path=ppt/tags/tag69.xml><?xml version="1.0" encoding="utf-8"?>
<p:tagLst xmlns:p="http://schemas.openxmlformats.org/presentationml/2006/main">
  <p:tag name="KSO_WM_BEAUTIFY_FLAG" val="#wm#"/>
  <p:tag name="KSO_WM_TEMPLATE_CATEGORY" val="custom"/>
  <p:tag name="KSO_WM_TEMPLATE_INDEX" val="20186697"/>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186697"/>
</p:tagLst>
</file>

<file path=ppt/tags/tag71.xml><?xml version="1.0" encoding="utf-8"?>
<p:tagLst xmlns:p="http://schemas.openxmlformats.org/presentationml/2006/main">
  <p:tag name="KSO_WM_BEAUTIFY_FLAG" val="#wm#"/>
  <p:tag name="KSO_WM_TEMPLATE_CATEGORY" val="custom"/>
  <p:tag name="KSO_WM_TEMPLATE_INDEX" val="20186697"/>
</p:tagLst>
</file>

<file path=ppt/tags/tag72.xml><?xml version="1.0" encoding="utf-8"?>
<p:tagLst xmlns:p="http://schemas.openxmlformats.org/presentationml/2006/main">
  <p:tag name="KSO_WM_BEAUTIFY_FLAG" val="#wm#"/>
  <p:tag name="KSO_WM_TEMPLATE_CATEGORY" val="custom"/>
  <p:tag name="KSO_WM_TEMPLATE_INDEX" val="20186697"/>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269_1*i*1"/>
  <p:tag name="KSO_WM_TEMPLATE_CATEGORY" val="diagram"/>
  <p:tag name="KSO_WM_TEMPLATE_INDEX" val="20200269"/>
  <p:tag name="KSO_WM_UNIT_LAYERLEVEL" val="1"/>
  <p:tag name="KSO_WM_TAG_VERSION" val="1.0"/>
  <p:tag name="KSO_WM_BEAUTIFY_FLAG" val="#wm#"/>
  <p:tag name="KSO_WM_DIAGRAM_GROUP_CODE" val="l1-1"/>
  <p:tag name="KSO_WM_UNIT_TYPE" val="i"/>
  <p:tag name="KSO_WM_UNIT_INDEX" val="1"/>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269_1*l_i*1_1"/>
  <p:tag name="KSO_WM_TEMPLATE_CATEGORY" val="diagram"/>
  <p:tag name="KSO_WM_TEMPLATE_INDEX" val="20200269"/>
  <p:tag name="KSO_WM_UNIT_LAYERLEVEL" val="1_1"/>
  <p:tag name="KSO_WM_TAG_VERSION" val="1.0"/>
  <p:tag name="KSO_WM_BEAUTIFY_FLAG" val="#wm#"/>
  <p:tag name="KSO_WM_DIAGRAM_GROUP_CODE" val="l1-1"/>
  <p:tag name="KSO_WM_UNIT_TYPE" val="l_i"/>
  <p:tag name="KSO_WM_UNIT_INDEX" val="1_1"/>
  <p:tag name="KSO_WM_UNIT_FILL_FORE_SCHEMECOLOR_INDEX" val="15"/>
  <p:tag name="KSO_WM_UNIT_FILL_TYPE" val="1"/>
</p:tagLst>
</file>

<file path=ppt/tags/tag75.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UNIT_ID" val="diagram20200269_1*l_h_a*1_1_1"/>
  <p:tag name="KSO_WM_TEMPLATE_CATEGORY" val="diagram"/>
  <p:tag name="KSO_WM_TEMPLATE_INDEX" val="20200269"/>
  <p:tag name="KSO_WM_UNIT_LAYERLEVEL" val="1_1_1"/>
  <p:tag name="KSO_WM_TAG_VERSION" val="1.0"/>
  <p:tag name="KSO_WM_BEAUTIFY_FLAG" val="#wm#"/>
  <p:tag name="KSO_WM_UNIT_ISCONTENTSTITLE" val="0"/>
  <p:tag name="KSO_WM_UNIT_PRESET_TEXT" val="添加标题"/>
  <p:tag name="KSO_WM_UNIT_VALUE" val="28"/>
  <p:tag name="KSO_WM_DIAGRAM_GROUP_CODE" val="l1-1"/>
  <p:tag name="KSO_WM_UNIT_TYPE" val="l_h_a"/>
  <p:tag name="KSO_WM_UNIT_INDEX" val="1_1_1"/>
  <p:tag name="KSO_WM_UNIT_FILL_FORE_SCHEMECOLOR_INDEX" val="5"/>
  <p:tag name="KSO_WM_UNIT_FILL_TYPE" val="1"/>
  <p:tag name="KSO_WM_UNIT_TEXT_FILL_FORE_SCHEMECOLOR_INDEX" val="2"/>
  <p:tag name="KSO_WM_UNIT_TEXT_FILL_TYPE" val="1"/>
</p:tagLst>
</file>

<file path=ppt/tags/tag76.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UNIT_ID" val="diagram20200269_1*l_h_a*1_2_1"/>
  <p:tag name="KSO_WM_TEMPLATE_CATEGORY" val="diagram"/>
  <p:tag name="KSO_WM_TEMPLATE_INDEX" val="20200269"/>
  <p:tag name="KSO_WM_UNIT_LAYERLEVEL" val="1_1_1"/>
  <p:tag name="KSO_WM_TAG_VERSION" val="1.0"/>
  <p:tag name="KSO_WM_BEAUTIFY_FLAG" val="#wm#"/>
  <p:tag name="KSO_WM_UNIT_ISCONTENTSTITLE" val="0"/>
  <p:tag name="KSO_WM_UNIT_PRESET_TEXT" val="添加标题"/>
  <p:tag name="KSO_WM_UNIT_VALUE" val="28"/>
  <p:tag name="KSO_WM_DIAGRAM_GROUP_CODE" val="l1-1"/>
  <p:tag name="KSO_WM_UNIT_TYPE" val="l_h_a"/>
  <p:tag name="KSO_WM_UNIT_INDEX" val="1_2_1"/>
  <p:tag name="KSO_WM_UNIT_FILL_FORE_SCHEMECOLOR_INDEX" val="6"/>
  <p:tag name="KSO_WM_UNIT_FILL_TYPE" val="1"/>
  <p:tag name="KSO_WM_UNIT_TEXT_FILL_FORE_SCHEMECOLOR_INDEX" val="2"/>
  <p:tag name="KSO_WM_UNIT_TEXT_FILL_TYPE" val="1"/>
</p:tagLst>
</file>

<file path=ppt/tags/tag77.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UNIT_ID" val="diagram20200269_1*l_h_a*1_3_1"/>
  <p:tag name="KSO_WM_TEMPLATE_CATEGORY" val="diagram"/>
  <p:tag name="KSO_WM_TEMPLATE_INDEX" val="20200269"/>
  <p:tag name="KSO_WM_UNIT_LAYERLEVEL" val="1_1_1"/>
  <p:tag name="KSO_WM_TAG_VERSION" val="1.0"/>
  <p:tag name="KSO_WM_BEAUTIFY_FLAG" val="#wm#"/>
  <p:tag name="KSO_WM_UNIT_ISCONTENTSTITLE" val="0"/>
  <p:tag name="KSO_WM_UNIT_PRESET_TEXT" val="添加标题"/>
  <p:tag name="KSO_WM_UNIT_VALUE" val="28"/>
  <p:tag name="KSO_WM_DIAGRAM_GROUP_CODE" val="l1-1"/>
  <p:tag name="KSO_WM_UNIT_TYPE" val="l_h_a"/>
  <p:tag name="KSO_WM_UNIT_INDEX" val="1_3_1"/>
  <p:tag name="KSO_WM_UNIT_FILL_FORE_SCHEMECOLOR_INDEX" val="7"/>
  <p:tag name="KSO_WM_UNIT_FILL_TYPE" val="1"/>
  <p:tag name="KSO_WM_UNIT_TEXT_FILL_FORE_SCHEMECOLOR_INDEX" val="2"/>
  <p:tag name="KSO_WM_UNIT_TEXT_FILL_TYPE" val="1"/>
</p:tagLst>
</file>

<file path=ppt/tags/tag78.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UNIT_ID" val="diagram20200269_1*l_h_a*1_4_1"/>
  <p:tag name="KSO_WM_TEMPLATE_CATEGORY" val="diagram"/>
  <p:tag name="KSO_WM_TEMPLATE_INDEX" val="20200269"/>
  <p:tag name="KSO_WM_UNIT_LAYERLEVEL" val="1_1_1"/>
  <p:tag name="KSO_WM_TAG_VERSION" val="1.0"/>
  <p:tag name="KSO_WM_BEAUTIFY_FLAG" val="#wm#"/>
  <p:tag name="KSO_WM_UNIT_ISCONTENTSTITLE" val="0"/>
  <p:tag name="KSO_WM_UNIT_PRESET_TEXT" val="添加标题"/>
  <p:tag name="KSO_WM_UNIT_VALUE" val="28"/>
  <p:tag name="KSO_WM_DIAGRAM_GROUP_CODE" val="l1-1"/>
  <p:tag name="KSO_WM_UNIT_TYPE" val="l_h_a"/>
  <p:tag name="KSO_WM_UNIT_INDEX" val="1_4_1"/>
  <p:tag name="KSO_WM_UNIT_FILL_FORE_SCHEMECOLOR_INDEX" val="9"/>
  <p:tag name="KSO_WM_UNIT_FILL_TYPE" val="1"/>
  <p:tag name="KSO_WM_UNIT_TEXT_FILL_FORE_SCHEMECOLOR_INDEX" val="2"/>
  <p:tag name="KSO_WM_UNIT_TEXT_FILL_TYPE" val="1"/>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269_1*l_h_h_i*1_1_1_1"/>
  <p:tag name="KSO_WM_TEMPLATE_CATEGORY" val="diagram"/>
  <p:tag name="KSO_WM_TEMPLATE_INDEX" val="20200269"/>
  <p:tag name="KSO_WM_UNIT_LAYERLEVEL" val="1_1_1_1"/>
  <p:tag name="KSO_WM_TAG_VERSION" val="1.0"/>
  <p:tag name="KSO_WM_BEAUTIFY_FLAG" val="#wm#"/>
  <p:tag name="KSO_WM_DIAGRAM_GROUP_CODE" val="l1-1"/>
  <p:tag name="KSO_WM_UNIT_TYPE" val="l_h_h_i"/>
  <p:tag name="KSO_WM_UNIT_INDEX" val="1_1_1_1"/>
  <p:tag name="KSO_WM_UNIT_FILL_FORE_SCHEMECOLOR_INDEX" val="5"/>
  <p:tag name="KSO_WM_UNIT_FILL_TYPE" val="1"/>
  <p:tag name="KSO_WM_UNIT_TEXT_FILL_FORE_SCHEMECOLOR_INDEX" val="16"/>
  <p:tag name="KSO_WM_UNIT_TEXT_FILL_TYPE" val="1"/>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p="http://schemas.openxmlformats.org/presentationml/2006/main">
  <p:tag name="KSO_WM_UNIT_ISCONTENTSTITLE" val="0"/>
  <p:tag name="KSO_WM_UNIT_NOCLEAR" val="0"/>
  <p:tag name="KSO_WM_UNIT_HIGHLIGHT" val="0"/>
  <p:tag name="KSO_WM_UNIT_COMPATIBLE" val="0"/>
  <p:tag name="KSO_WM_UNIT_DIAGRAM_ISNUMVISUAL" val="0"/>
  <p:tag name="KSO_WM_UNIT_DIAGRAM_ISREFERUNIT" val="0"/>
  <p:tag name="KSO_WM_UNIT_ID" val="diagram20200269_1*l_h_h_a*1_1_1_1"/>
  <p:tag name="KSO_WM_TEMPLATE_CATEGORY" val="diagram"/>
  <p:tag name="KSO_WM_TEMPLATE_INDEX" val="20200269"/>
  <p:tag name="KSO_WM_UNIT_LAYERLEVEL" val="1_1_1_1"/>
  <p:tag name="KSO_WM_TAG_VERSION" val="1.0"/>
  <p:tag name="KSO_WM_BEAUTIFY_FLAG" val="#wm#"/>
  <p:tag name="KSO_WM_UNIT_PRESET_TEXT" val="单击此处添加标题"/>
  <p:tag name="KSO_WM_UNIT_VALUE" val="16"/>
  <p:tag name="KSO_WM_DIAGRAM_GROUP_CODE" val="l1-1"/>
  <p:tag name="KSO_WM_UNIT_TYPE" val="l_h_h_a"/>
  <p:tag name="KSO_WM_UNIT_INDEX" val="1_1_1_1"/>
  <p:tag name="KSO_WM_UNIT_TEXT_FILL_FORE_SCHEMECOLOR_INDEX" val="13"/>
  <p:tag name="KSO_WM_UNIT_TEXT_FILL_TYPE" val="1"/>
</p:tagLst>
</file>

<file path=ppt/tags/tag81.xml><?xml version="1.0" encoding="utf-8"?>
<p:tagLst xmlns:p="http://schemas.openxmlformats.org/presentationml/2006/main">
  <p:tag name="KSO_WM_TAG_VERSION" val="1.0"/>
  <p:tag name="KSO_WM_TEMPLATE_CATEGORY" val="diagram"/>
  <p:tag name="KSO_WM_TEMPLATE_INDEX" val="160290"/>
  <p:tag name="KSO_WM_UNIT_TYPE" val="m_i"/>
  <p:tag name="KSO_WM_UNIT_INDEX" val="1_4"/>
  <p:tag name="KSO_WM_UNIT_ID" val="257*m_i*1_4"/>
  <p:tag name="KSO_WM_UNIT_CLEAR" val="1"/>
  <p:tag name="KSO_WM_UNIT_LAYERLEVEL" val="1_1"/>
  <p:tag name="KSO_WM_BEAUTIFY_FLAG" val="#wm#"/>
  <p:tag name="KSO_WM_DIAGRAM_GROUP_CODE" val="m1-1"/>
  <p:tag name="KSO_WM_UNIT_DIAGRAM_SCHEMECOLOR_ID" val="1"/>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269_1*l_h_h_i*1_2_1_1"/>
  <p:tag name="KSO_WM_TEMPLATE_CATEGORY" val="diagram"/>
  <p:tag name="KSO_WM_TEMPLATE_INDEX" val="20200269"/>
  <p:tag name="KSO_WM_UNIT_LAYERLEVEL" val="1_1_1_1"/>
  <p:tag name="KSO_WM_TAG_VERSION" val="1.0"/>
  <p:tag name="KSO_WM_BEAUTIFY_FLAG" val="#wm#"/>
  <p:tag name="KSO_WM_DIAGRAM_GROUP_CODE" val="l1-1"/>
  <p:tag name="KSO_WM_UNIT_TYPE" val="l_h_h_i"/>
  <p:tag name="KSO_WM_UNIT_INDEX" val="1_2_1_1"/>
  <p:tag name="KSO_WM_UNIT_FILL_FORE_SCHEMECOLOR_INDEX" val="6"/>
  <p:tag name="KSO_WM_UNIT_FILL_TYPE" val="1"/>
  <p:tag name="KSO_WM_UNIT_TEXT_FILL_FORE_SCHEMECOLOR_INDEX" val="16"/>
  <p:tag name="KSO_WM_UNIT_TEXT_FILL_TYPE" val="1"/>
</p:tagLst>
</file>

<file path=ppt/tags/tag83.xml><?xml version="1.0" encoding="utf-8"?>
<p:tagLst xmlns:p="http://schemas.openxmlformats.org/presentationml/2006/main">
  <p:tag name="KSO_WM_UNIT_ISCONTENTSTITLE" val="0"/>
  <p:tag name="KSO_WM_UNIT_NOCLEAR" val="0"/>
  <p:tag name="KSO_WM_UNIT_HIGHLIGHT" val="0"/>
  <p:tag name="KSO_WM_UNIT_COMPATIBLE" val="0"/>
  <p:tag name="KSO_WM_UNIT_DIAGRAM_ISNUMVISUAL" val="0"/>
  <p:tag name="KSO_WM_UNIT_DIAGRAM_ISREFERUNIT" val="0"/>
  <p:tag name="KSO_WM_UNIT_ID" val="diagram20200269_1*l_h_h_a*1_1_1_1"/>
  <p:tag name="KSO_WM_TEMPLATE_CATEGORY" val="diagram"/>
  <p:tag name="KSO_WM_TEMPLATE_INDEX" val="20200269"/>
  <p:tag name="KSO_WM_UNIT_LAYERLEVEL" val="1_1_1_1"/>
  <p:tag name="KSO_WM_TAG_VERSION" val="1.0"/>
  <p:tag name="KSO_WM_BEAUTIFY_FLAG" val="#wm#"/>
  <p:tag name="KSO_WM_UNIT_PRESET_TEXT" val="单击此处添加标题"/>
  <p:tag name="KSO_WM_UNIT_VALUE" val="16"/>
  <p:tag name="KSO_WM_DIAGRAM_GROUP_CODE" val="l1-1"/>
  <p:tag name="KSO_WM_UNIT_TYPE" val="l_h_h_a"/>
  <p:tag name="KSO_WM_UNIT_INDEX" val="1_1_1_1"/>
  <p:tag name="KSO_WM_UNIT_TEXT_FILL_FORE_SCHEMECOLOR_INDEX" val="13"/>
  <p:tag name="KSO_WM_UNIT_TEXT_FILL_TYPE" val="1"/>
</p:tagLst>
</file>

<file path=ppt/tags/tag84.xml><?xml version="1.0" encoding="utf-8"?>
<p:tagLst xmlns:p="http://schemas.openxmlformats.org/presentationml/2006/main">
  <p:tag name="KSO_WM_TAG_VERSION" val="1.0"/>
  <p:tag name="KSO_WM_TEMPLATE_CATEGORY" val="diagram"/>
  <p:tag name="KSO_WM_TEMPLATE_INDEX" val="160290"/>
  <p:tag name="KSO_WM_UNIT_TYPE" val="m_i"/>
  <p:tag name="KSO_WM_UNIT_INDEX" val="1_4"/>
  <p:tag name="KSO_WM_UNIT_ID" val="257*m_i*1_4"/>
  <p:tag name="KSO_WM_UNIT_CLEAR" val="1"/>
  <p:tag name="KSO_WM_UNIT_LAYERLEVEL" val="1_1"/>
  <p:tag name="KSO_WM_BEAUTIFY_FLAG" val="#wm#"/>
  <p:tag name="KSO_WM_DIAGRAM_GROUP_CODE" val="m1-1"/>
  <p:tag name="KSO_WM_UNIT_DIAGRAM_SCHEMECOLOR_ID" val="1"/>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269_1*l_h_h_i*1_3_1_1"/>
  <p:tag name="KSO_WM_TEMPLATE_CATEGORY" val="diagram"/>
  <p:tag name="KSO_WM_TEMPLATE_INDEX" val="20200269"/>
  <p:tag name="KSO_WM_UNIT_LAYERLEVEL" val="1_1_1_1"/>
  <p:tag name="KSO_WM_TAG_VERSION" val="1.0"/>
  <p:tag name="KSO_WM_BEAUTIFY_FLAG" val="#wm#"/>
  <p:tag name="KSO_WM_DIAGRAM_GROUP_CODE" val="l1-1"/>
  <p:tag name="KSO_WM_UNIT_TYPE" val="l_h_h_i"/>
  <p:tag name="KSO_WM_UNIT_INDEX" val="1_3_1_1"/>
  <p:tag name="KSO_WM_UNIT_FILL_FORE_SCHEMECOLOR_INDEX" val="7"/>
  <p:tag name="KSO_WM_UNIT_FILL_TYPE" val="1"/>
  <p:tag name="KSO_WM_UNIT_TEXT_FILL_FORE_SCHEMECOLOR_INDEX" val="16"/>
  <p:tag name="KSO_WM_UNIT_TEXT_FILL_TYPE" val="1"/>
</p:tagLst>
</file>

<file path=ppt/tags/tag86.xml><?xml version="1.0" encoding="utf-8"?>
<p:tagLst xmlns:p="http://schemas.openxmlformats.org/presentationml/2006/main">
  <p:tag name="KSO_WM_UNIT_ISCONTENTSTITLE" val="0"/>
  <p:tag name="KSO_WM_UNIT_NOCLEAR" val="0"/>
  <p:tag name="KSO_WM_UNIT_HIGHLIGHT" val="0"/>
  <p:tag name="KSO_WM_UNIT_COMPATIBLE" val="0"/>
  <p:tag name="KSO_WM_UNIT_DIAGRAM_ISNUMVISUAL" val="0"/>
  <p:tag name="KSO_WM_UNIT_DIAGRAM_ISREFERUNIT" val="0"/>
  <p:tag name="KSO_WM_UNIT_ID" val="diagram20200269_1*l_h_h_a*1_1_1_1"/>
  <p:tag name="KSO_WM_TEMPLATE_CATEGORY" val="diagram"/>
  <p:tag name="KSO_WM_TEMPLATE_INDEX" val="20200269"/>
  <p:tag name="KSO_WM_UNIT_LAYERLEVEL" val="1_1_1_1"/>
  <p:tag name="KSO_WM_TAG_VERSION" val="1.0"/>
  <p:tag name="KSO_WM_BEAUTIFY_FLAG" val="#wm#"/>
  <p:tag name="KSO_WM_UNIT_PRESET_TEXT" val="单击此处添加标题"/>
  <p:tag name="KSO_WM_UNIT_VALUE" val="16"/>
  <p:tag name="KSO_WM_DIAGRAM_GROUP_CODE" val="l1-1"/>
  <p:tag name="KSO_WM_UNIT_TYPE" val="l_h_h_a"/>
  <p:tag name="KSO_WM_UNIT_INDEX" val="1_1_1_1"/>
  <p:tag name="KSO_WM_UNIT_TEXT_FILL_FORE_SCHEMECOLOR_INDEX" val="13"/>
  <p:tag name="KSO_WM_UNIT_TEXT_FILL_TYPE" val="1"/>
</p:tagLst>
</file>

<file path=ppt/tags/tag87.xml><?xml version="1.0" encoding="utf-8"?>
<p:tagLst xmlns:p="http://schemas.openxmlformats.org/presentationml/2006/main">
  <p:tag name="KSO_WM_TAG_VERSION" val="1.0"/>
  <p:tag name="KSO_WM_TEMPLATE_CATEGORY" val="diagram"/>
  <p:tag name="KSO_WM_TEMPLATE_INDEX" val="160290"/>
  <p:tag name="KSO_WM_UNIT_TYPE" val="m_i"/>
  <p:tag name="KSO_WM_UNIT_INDEX" val="1_4"/>
  <p:tag name="KSO_WM_UNIT_ID" val="257*m_i*1_4"/>
  <p:tag name="KSO_WM_UNIT_CLEAR" val="1"/>
  <p:tag name="KSO_WM_UNIT_LAYERLEVEL" val="1_1"/>
  <p:tag name="KSO_WM_BEAUTIFY_FLAG" val="#wm#"/>
  <p:tag name="KSO_WM_DIAGRAM_GROUP_CODE" val="m1-1"/>
  <p:tag name="KSO_WM_UNIT_DIAGRAM_SCHEMECOLOR_ID" val="1"/>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269_1*l_h_h_i*1_4_1_1"/>
  <p:tag name="KSO_WM_TEMPLATE_CATEGORY" val="diagram"/>
  <p:tag name="KSO_WM_TEMPLATE_INDEX" val="20200269"/>
  <p:tag name="KSO_WM_UNIT_LAYERLEVEL" val="1_1_1_1"/>
  <p:tag name="KSO_WM_TAG_VERSION" val="1.0"/>
  <p:tag name="KSO_WM_BEAUTIFY_FLAG" val="#wm#"/>
  <p:tag name="KSO_WM_DIAGRAM_GROUP_CODE" val="l1-1"/>
  <p:tag name="KSO_WM_UNIT_TYPE" val="l_h_h_i"/>
  <p:tag name="KSO_WM_UNIT_INDEX" val="1_4_1_1"/>
  <p:tag name="KSO_WM_UNIT_FILL_FORE_SCHEMECOLOR_INDEX" val="9"/>
  <p:tag name="KSO_WM_UNIT_FILL_TYPE" val="1"/>
  <p:tag name="KSO_WM_UNIT_TEXT_FILL_FORE_SCHEMECOLOR_INDEX" val="16"/>
  <p:tag name="KSO_WM_UNIT_TEXT_FILL_TYPE" val="1"/>
</p:tagLst>
</file>

<file path=ppt/tags/tag89.xml><?xml version="1.0" encoding="utf-8"?>
<p:tagLst xmlns:p="http://schemas.openxmlformats.org/presentationml/2006/main">
  <p:tag name="KSO_WM_UNIT_ISCONTENTSTITLE" val="0"/>
  <p:tag name="KSO_WM_UNIT_NOCLEAR" val="0"/>
  <p:tag name="KSO_WM_UNIT_HIGHLIGHT" val="0"/>
  <p:tag name="KSO_WM_UNIT_COMPATIBLE" val="0"/>
  <p:tag name="KSO_WM_UNIT_DIAGRAM_ISNUMVISUAL" val="0"/>
  <p:tag name="KSO_WM_UNIT_DIAGRAM_ISREFERUNIT" val="0"/>
  <p:tag name="KSO_WM_UNIT_ID" val="diagram20200269_1*l_h_h_a*1_1_1_1"/>
  <p:tag name="KSO_WM_TEMPLATE_CATEGORY" val="diagram"/>
  <p:tag name="KSO_WM_TEMPLATE_INDEX" val="20200269"/>
  <p:tag name="KSO_WM_UNIT_LAYERLEVEL" val="1_1_1_1"/>
  <p:tag name="KSO_WM_TAG_VERSION" val="1.0"/>
  <p:tag name="KSO_WM_BEAUTIFY_FLAG" val="#wm#"/>
  <p:tag name="KSO_WM_UNIT_PRESET_TEXT" val="单击此处添加标题"/>
  <p:tag name="KSO_WM_UNIT_VALUE" val="16"/>
  <p:tag name="KSO_WM_DIAGRAM_GROUP_CODE" val="l1-1"/>
  <p:tag name="KSO_WM_UNIT_TYPE" val="l_h_h_a"/>
  <p:tag name="KSO_WM_UNIT_INDEX" val="1_1_1_1"/>
  <p:tag name="KSO_WM_UNIT_TEXT_FILL_FORE_SCHEMECOLOR_INDEX" val="13"/>
  <p:tag name="KSO_WM_UNIT_TEXT_FILL_TYPE" val="1"/>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p="http://schemas.openxmlformats.org/presentationml/2006/main">
  <p:tag name="KSO_WM_TAG_VERSION" val="1.0"/>
  <p:tag name="KSO_WM_TEMPLATE_CATEGORY" val="diagram"/>
  <p:tag name="KSO_WM_TEMPLATE_INDEX" val="160290"/>
  <p:tag name="KSO_WM_UNIT_TYPE" val="m_i"/>
  <p:tag name="KSO_WM_UNIT_INDEX" val="1_4"/>
  <p:tag name="KSO_WM_UNIT_ID" val="257*m_i*1_4"/>
  <p:tag name="KSO_WM_UNIT_CLEAR" val="1"/>
  <p:tag name="KSO_WM_UNIT_LAYERLEVEL" val="1_1"/>
  <p:tag name="KSO_WM_BEAUTIFY_FLAG" val="#wm#"/>
  <p:tag name="KSO_WM_DIAGRAM_GROUP_CODE" val="m1-1"/>
  <p:tag name="KSO_WM_UNIT_DIAGRAM_SCHEMECOLOR_ID" val="1"/>
</p:tagLst>
</file>

<file path=ppt/tags/tag91.xml><?xml version="1.0" encoding="utf-8"?>
<p:tagLst xmlns:p="http://schemas.openxmlformats.org/presentationml/2006/main">
  <p:tag name="KSO_WM_UNIT_TABLE_BEAUTIFY" val="smartTable{d349c602-3d1b-4454-84bd-57f7432a261c}"/>
</p:tagLst>
</file>

<file path=ppt/tags/tag92.xml><?xml version="1.0" encoding="utf-8"?>
<p:tagLst xmlns:p="http://schemas.openxmlformats.org/presentationml/2006/main">
  <p:tag name="KSO_WM_UNIT_PRESET_TEXT" val="单击此处添加文本具体内容，简明扼要的阐述您的观点。根据需要可酌情增减文字，以便观者准确的理解您传达的思想。"/>
  <p:tag name="KSO_WM_UNIT_NOCLEAR" val="0"/>
  <p:tag name="KSO_WM_UNIT_VALUE" val="72"/>
  <p:tag name="KSO_WM_UNIT_HIGHLIGHT" val="0"/>
  <p:tag name="KSO_WM_UNIT_COMPATIBLE" val="0"/>
  <p:tag name="KSO_WM_UNIT_DIAGRAM_ISNUMVISUAL" val="0"/>
  <p:tag name="KSO_WM_UNIT_DIAGRAM_ISREFERUNIT" val="0"/>
  <p:tag name="KSO_WM_DIAGRAM_GROUP_CODE" val="m1-1"/>
  <p:tag name="KSO_WM_UNIT_TYPE" val="m_h_f"/>
  <p:tag name="KSO_WM_UNIT_INDEX" val="1_1_1"/>
  <p:tag name="KSO_WM_UNIT_ID" val="diagram20199036_3*m_h_f*1_1_1"/>
  <p:tag name="KSO_WM_TEMPLATE_CATEGORY" val="diagram"/>
  <p:tag name="KSO_WM_TEMPLATE_INDEX" val="20199036"/>
  <p:tag name="KSO_WM_UNIT_LAYERLEVEL" val="1_1_1"/>
  <p:tag name="KSO_WM_TAG_VERSION" val="1.0"/>
  <p:tag name="KSO_WM_BEAUTIFY_FLAG" val="#wm#"/>
  <p:tag name="KSO_WM_UNIT_TEXT_FILL_FORE_SCHEMECOLOR_INDEX" val="13"/>
  <p:tag name="KSO_WM_UNIT_TEXT_FILL_TYPE" val="1"/>
  <p:tag name="KSO_WM_UNIT_USESOURCEFORMAT_APPLY" val="0"/>
</p:tagLst>
</file>

<file path=ppt/tags/tag93.xml><?xml version="1.0" encoding="utf-8"?>
<p:tagLst xmlns:p="http://schemas.openxmlformats.org/presentationml/2006/main">
  <p:tag name="KSO_WM_UNIT_PRESET_TEXT" val="单击此处添加文本具体内容，简明扼要的阐述您的观点。根据需要可酌情增减文字，以便观者准确的理解您传达的思想。"/>
  <p:tag name="KSO_WM_UNIT_NOCLEAR" val="0"/>
  <p:tag name="KSO_WM_UNIT_VALUE" val="72"/>
  <p:tag name="KSO_WM_UNIT_HIGHLIGHT" val="0"/>
  <p:tag name="KSO_WM_UNIT_COMPATIBLE" val="0"/>
  <p:tag name="KSO_WM_UNIT_DIAGRAM_ISNUMVISUAL" val="0"/>
  <p:tag name="KSO_WM_UNIT_DIAGRAM_ISREFERUNIT" val="0"/>
  <p:tag name="KSO_WM_DIAGRAM_GROUP_CODE" val="m1-1"/>
  <p:tag name="KSO_WM_UNIT_TYPE" val="m_h_f"/>
  <p:tag name="KSO_WM_UNIT_INDEX" val="1_1_1"/>
  <p:tag name="KSO_WM_UNIT_ID" val="diagram20199036_3*m_h_f*1_1_1"/>
  <p:tag name="KSO_WM_TEMPLATE_CATEGORY" val="diagram"/>
  <p:tag name="KSO_WM_TEMPLATE_INDEX" val="20199036"/>
  <p:tag name="KSO_WM_UNIT_LAYERLEVEL" val="1_1_1"/>
  <p:tag name="KSO_WM_TAG_VERSION" val="1.0"/>
  <p:tag name="KSO_WM_BEAUTIFY_FLAG" val="#wm#"/>
  <p:tag name="KSO_WM_UNIT_TEXT_FILL_FORE_SCHEMECOLOR_INDEX" val="13"/>
  <p:tag name="KSO_WM_UNIT_TEXT_FILL_TYPE" val="1"/>
  <p:tag name="KSO_WM_UNIT_USESOURCEFORMAT_APPLY" val="0"/>
</p:tagLst>
</file>

<file path=ppt/tags/tag94.xml><?xml version="1.0" encoding="utf-8"?>
<p:tagLst xmlns:p="http://schemas.openxmlformats.org/presentationml/2006/main">
  <p:tag name="KSO_WM_UNIT_PRESET_TEXT" val="单击此处添加文本具体内容，简明扼要的阐述您的观点。根据需要可酌情增减文字，以便观者准确的理解您传达的思想。"/>
  <p:tag name="KSO_WM_UNIT_NOCLEAR" val="0"/>
  <p:tag name="KSO_WM_UNIT_VALUE" val="72"/>
  <p:tag name="KSO_WM_UNIT_HIGHLIGHT" val="0"/>
  <p:tag name="KSO_WM_UNIT_COMPATIBLE" val="0"/>
  <p:tag name="KSO_WM_UNIT_DIAGRAM_ISNUMVISUAL" val="0"/>
  <p:tag name="KSO_WM_UNIT_DIAGRAM_ISREFERUNIT" val="0"/>
  <p:tag name="KSO_WM_DIAGRAM_GROUP_CODE" val="m1-1"/>
  <p:tag name="KSO_WM_UNIT_TYPE" val="m_h_f"/>
  <p:tag name="KSO_WM_UNIT_INDEX" val="1_1_1"/>
  <p:tag name="KSO_WM_UNIT_ID" val="diagram20199036_3*m_h_f*1_1_1"/>
  <p:tag name="KSO_WM_TEMPLATE_CATEGORY" val="diagram"/>
  <p:tag name="KSO_WM_TEMPLATE_INDEX" val="20199036"/>
  <p:tag name="KSO_WM_UNIT_LAYERLEVEL" val="1_1_1"/>
  <p:tag name="KSO_WM_TAG_VERSION" val="1.0"/>
  <p:tag name="KSO_WM_BEAUTIFY_FLAG" val="#wm#"/>
  <p:tag name="KSO_WM_UNIT_TEXT_FILL_FORE_SCHEMECOLOR_INDEX" val="13"/>
  <p:tag name="KSO_WM_UNIT_TEXT_FILL_TYPE" val="1"/>
  <p:tag name="KSO_WM_UNIT_USESOURCEFORMAT_APPLY" val="0"/>
</p:tagLst>
</file>

<file path=ppt/tags/tag95.xml><?xml version="1.0" encoding="utf-8"?>
<p:tagLst xmlns:p="http://schemas.openxmlformats.org/presentationml/2006/main">
  <p:tag name="KSO_WM_UNIT_PRESET_TEXT" val="单击此处添加文本具体内容，简明扼要的阐述您的观点。根据需要可酌情增减文字，以便观者准确的理解您传达的思想。"/>
  <p:tag name="KSO_WM_UNIT_NOCLEAR" val="0"/>
  <p:tag name="KSO_WM_UNIT_VALUE" val="72"/>
  <p:tag name="KSO_WM_UNIT_HIGHLIGHT" val="0"/>
  <p:tag name="KSO_WM_UNIT_COMPATIBLE" val="0"/>
  <p:tag name="KSO_WM_UNIT_DIAGRAM_ISNUMVISUAL" val="0"/>
  <p:tag name="KSO_WM_UNIT_DIAGRAM_ISREFERUNIT" val="0"/>
  <p:tag name="KSO_WM_DIAGRAM_GROUP_CODE" val="m1-1"/>
  <p:tag name="KSO_WM_UNIT_TYPE" val="m_h_f"/>
  <p:tag name="KSO_WM_UNIT_INDEX" val="1_1_1"/>
  <p:tag name="KSO_WM_UNIT_ID" val="diagram20199036_3*m_h_f*1_1_1"/>
  <p:tag name="KSO_WM_TEMPLATE_CATEGORY" val="diagram"/>
  <p:tag name="KSO_WM_TEMPLATE_INDEX" val="20199036"/>
  <p:tag name="KSO_WM_UNIT_LAYERLEVEL" val="1_1_1"/>
  <p:tag name="KSO_WM_TAG_VERSION" val="1.0"/>
  <p:tag name="KSO_WM_BEAUTIFY_FLAG" val="#wm#"/>
  <p:tag name="KSO_WM_UNIT_TEXT_FILL_FORE_SCHEMECOLOR_INDEX" val="13"/>
  <p:tag name="KSO_WM_UNIT_TEXT_FILL_TYPE" val="1"/>
  <p:tag name="KSO_WM_UNIT_USESOURCEFORMAT_APPLY" val="0"/>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i"/>
  <p:tag name="KSO_WM_UNIT_INDEX" val="1_1"/>
  <p:tag name="KSO_WM_UNIT_ID" val="diagram20200180_3*m_i*1_1"/>
  <p:tag name="KSO_WM_TEMPLATE_CATEGORY" val="diagram"/>
  <p:tag name="KSO_WM_TEMPLATE_INDEX" val="20200180"/>
  <p:tag name="KSO_WM_UNIT_LAYERLEVEL" val="1_1"/>
  <p:tag name="KSO_WM_TAG_VERSION" val="1.0"/>
  <p:tag name="KSO_WM_BEAUTIFY_FLAG" val="#wm#"/>
  <p:tag name="KSO_WM_UNIT_LINE_FORE_SCHEMECOLOR_INDEX" val="14"/>
  <p:tag name="KSO_WM_UNIT_LINE_FILL_TYPE" val="2"/>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3_3"/>
  <p:tag name="KSO_WM_UNIT_ID" val="diagram20200180_3*m_h_i*1_3_3"/>
  <p:tag name="KSO_WM_TEMPLATE_CATEGORY" val="diagram"/>
  <p:tag name="KSO_WM_TEMPLATE_INDEX" val="20200180"/>
  <p:tag name="KSO_WM_UNIT_LAYERLEVEL" val="1_1_1"/>
  <p:tag name="KSO_WM_TAG_VERSION" val="1.0"/>
  <p:tag name="KSO_WM_BEAUTIFY_FLAG" val="#wm#"/>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1"/>
  <p:tag name="KSO_WM_UNIT_ID" val="diagram20200180_3*m_h_i*1_1_1"/>
  <p:tag name="KSO_WM_TEMPLATE_CATEGORY" val="diagram"/>
  <p:tag name="KSO_WM_TEMPLATE_INDEX" val="20200180"/>
  <p:tag name="KSO_WM_UNIT_LAYERLEVEL" val="1_1_1"/>
  <p:tag name="KSO_WM_TAG_VERSION" val="1.0"/>
  <p:tag name="KSO_WM_BEAUTIFY_FLAG" val="#wm#"/>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Lst>
</file>

<file path=ppt/tags/tag99.xml><?xml version="1.0" encoding="utf-8"?>
<p:tagLst xmlns:p="http://schemas.openxmlformats.org/presentationml/2006/main">
  <p:tag name="KSO_WM_UNIT_NOCLEAR" val="0"/>
  <p:tag name="KSO_WM_UNIT_VALUE" val="46"/>
  <p:tag name="KSO_WM_UNIT_HIGHLIGHT" val="0"/>
  <p:tag name="KSO_WM_UNIT_COMPATIBLE" val="0"/>
  <p:tag name="KSO_WM_UNIT_DIAGRAM_ISNUMVISUAL" val="0"/>
  <p:tag name="KSO_WM_UNIT_DIAGRAM_ISREFERUNIT" val="0"/>
  <p:tag name="KSO_WM_DIAGRAM_GROUP_CODE" val="m1-1"/>
  <p:tag name="KSO_WM_UNIT_TYPE" val="m_h_h_f"/>
  <p:tag name="KSO_WM_UNIT_INDEX" val="1_3_1_1"/>
  <p:tag name="KSO_WM_UNIT_ID" val="diagram20200180_3*m_h_h_f*1_3_1_1"/>
  <p:tag name="KSO_WM_TEMPLATE_CATEGORY" val="diagram"/>
  <p:tag name="KSO_WM_TEMPLATE_INDEX" val="20200180"/>
  <p:tag name="KSO_WM_UNIT_LAYERLEVEL" val="1_1_1_1"/>
  <p:tag name="KSO_WM_TAG_VERSION" val="1.0"/>
  <p:tag name="KSO_WM_BEAUTIFY_FLAG" val="#wm#"/>
  <p:tag name="KSO_WM_UNIT_PRESET_TEXT" val="单击此处添加文本具体内容，简明扼要的阐述您的观点。"/>
  <p:tag name="KSO_WM_UNIT_TEXT_FILL_FORE_SCHEMECOLOR_INDEX" val="14"/>
  <p:tag name="KSO_WM_UNIT_TEXT_FILL_TYPE" val="1"/>
</p:tagLst>
</file>

<file path=ppt/theme/theme1.xml><?xml version="1.0" encoding="utf-8"?>
<a:theme xmlns:a="http://schemas.openxmlformats.org/drawingml/2006/main" name="Office 主题​​">
  <a:themeElements>
    <a:clrScheme name="自定义 1">
      <a:dk1>
        <a:sysClr val="windowText" lastClr="000000"/>
      </a:dk1>
      <a:lt1>
        <a:srgbClr val="FFFFFF"/>
      </a:lt1>
      <a:dk2>
        <a:srgbClr val="303030"/>
      </a:dk2>
      <a:lt2>
        <a:srgbClr val="DEDEE0"/>
      </a:lt2>
      <a:accent1>
        <a:srgbClr val="C00000"/>
      </a:accent1>
      <a:accent2>
        <a:srgbClr val="444444"/>
      </a:accent2>
      <a:accent3>
        <a:srgbClr val="C00000"/>
      </a:accent3>
      <a:accent4>
        <a:srgbClr val="A5A5A5"/>
      </a:accent4>
      <a:accent5>
        <a:srgbClr val="0070C0"/>
      </a:accent5>
      <a:accent6>
        <a:srgbClr val="730E00"/>
      </a:accent6>
      <a:hlink>
        <a:srgbClr val="D26900"/>
      </a:hlink>
      <a:folHlink>
        <a:srgbClr val="D89243"/>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6168</Words>
  <Application>WPS 演示</Application>
  <PresentationFormat>自定义</PresentationFormat>
  <Paragraphs>1009</Paragraphs>
  <Slides>34</Slides>
  <Notes>8</Notes>
  <HiddenSlides>0</HiddenSlides>
  <MMClips>0</MMClips>
  <ScaleCrop>false</ScaleCrop>
  <HeadingPairs>
    <vt:vector size="6" baseType="variant">
      <vt:variant>
        <vt:lpstr>已用的字体</vt:lpstr>
      </vt:variant>
      <vt:variant>
        <vt:i4>22</vt:i4>
      </vt:variant>
      <vt:variant>
        <vt:lpstr>主题</vt:lpstr>
      </vt:variant>
      <vt:variant>
        <vt:i4>1</vt:i4>
      </vt:variant>
      <vt:variant>
        <vt:lpstr>幻灯片标题</vt:lpstr>
      </vt:variant>
      <vt:variant>
        <vt:i4>34</vt:i4>
      </vt:variant>
    </vt:vector>
  </HeadingPairs>
  <TitlesOfParts>
    <vt:vector size="57" baseType="lpstr">
      <vt:lpstr>Arial</vt:lpstr>
      <vt:lpstr>宋体</vt:lpstr>
      <vt:lpstr>Wingdings</vt:lpstr>
      <vt:lpstr>微软雅黑</vt:lpstr>
      <vt:lpstr>微软雅黑 Light</vt:lpstr>
      <vt:lpstr>黑体</vt:lpstr>
      <vt:lpstr>Calibri</vt:lpstr>
      <vt:lpstr>思源黑体 CN Normal</vt:lpstr>
      <vt:lpstr>汉仪旗黑-85S</vt:lpstr>
      <vt:lpstr>Impact</vt:lpstr>
      <vt:lpstr>U.S. 101</vt:lpstr>
      <vt:lpstr>Roboto</vt:lpstr>
      <vt:lpstr>Open Sans Light</vt:lpstr>
      <vt:lpstr>Wingdings</vt:lpstr>
      <vt:lpstr>楷体_GB2312</vt:lpstr>
      <vt:lpstr>华文楷体</vt:lpstr>
      <vt:lpstr>Arial Unicode MS</vt:lpstr>
      <vt:lpstr>Neris Thin</vt:lpstr>
      <vt:lpstr>Gulim</vt:lpstr>
      <vt:lpstr>Times New Roman</vt:lpstr>
      <vt:lpstr>仿宋_GB2312</vt:lpstr>
      <vt:lpstr>Segoe Print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谢谢</vt:lpstr>
    </vt:vector>
  </TitlesOfParts>
  <LinksUpToDate>false</LinksUpToDate>
  <SharedDoc>false</SharedDoc>
  <HyperlinksChanged>false</HyperlinksChanged>
  <AppVersion>14.0000</AppVersion>
  <Manager>素材风暴PPT</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airxi2001</dc:creator>
  <cp:lastModifiedBy>CMCC</cp:lastModifiedBy>
  <cp:revision>247</cp:revision>
  <dcterms:created xsi:type="dcterms:W3CDTF">2015-10-28T12:59:00Z</dcterms:created>
  <dcterms:modified xsi:type="dcterms:W3CDTF">2021-05-15T04:01:45Z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RubyTemplateID">
    <vt:lpwstr>2</vt:lpwstr>
  </property>
  <property fmtid="{D5CDD505-2E9C-101B-9397-08002B2CF9AE}" pid="3" name="KSOProductBuildVer">
    <vt:lpwstr>2052-11.1.0.9513</vt:lpwstr>
  </property>
  <property fmtid="{D5CDD505-2E9C-101B-9397-08002B2CF9AE}" pid="4" name="ICV">
    <vt:lpwstr>4AB636EBFCB9424392450D98E68D8494</vt:lpwstr>
  </property>
</Properties>
</file>