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305" r:id="rId2"/>
    <p:sldId id="384" r:id="rId3"/>
    <p:sldId id="385" r:id="rId4"/>
    <p:sldId id="386" r:id="rId5"/>
    <p:sldId id="388" r:id="rId6"/>
    <p:sldId id="389" r:id="rId7"/>
    <p:sldId id="390" r:id="rId8"/>
    <p:sldId id="391" r:id="rId9"/>
    <p:sldId id="392" r:id="rId10"/>
    <p:sldId id="394" r:id="rId11"/>
    <p:sldId id="328" r:id="rId12"/>
    <p:sldId id="329" r:id="rId13"/>
    <p:sldId id="330" r:id="rId14"/>
    <p:sldId id="331" r:id="rId15"/>
    <p:sldId id="400" r:id="rId16"/>
    <p:sldId id="401" r:id="rId17"/>
    <p:sldId id="402" r:id="rId18"/>
    <p:sldId id="403" r:id="rId19"/>
    <p:sldId id="379" r:id="rId20"/>
    <p:sldId id="326" r:id="rId21"/>
  </p:sldIdLst>
  <p:sldSz cx="9144000" cy="5143500" type="screen16x9"/>
  <p:notesSz cx="6858000" cy="9144000"/>
  <p:defaultTextStyle>
    <a:defPPr>
      <a:defRPr lang="en-US"/>
    </a:defPPr>
    <a:lvl1pPr marL="0" algn="l" defTabSz="64429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4291" algn="l" defTabSz="64429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8582" algn="l" defTabSz="64429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32871" algn="l" defTabSz="64429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77164" algn="l" defTabSz="64429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21455" algn="l" defTabSz="64429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65745" algn="l" defTabSz="64429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510036" algn="l" defTabSz="64429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54327" algn="l" defTabSz="64429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306" userDrawn="1">
          <p15:clr>
            <a:srgbClr val="A4A3A4"/>
          </p15:clr>
        </p15:guide>
        <p15:guide id="2" pos="188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 showGuides="1">
      <p:cViewPr>
        <p:scale>
          <a:sx n="70" d="100"/>
          <a:sy n="70" d="100"/>
        </p:scale>
        <p:origin x="-1374" y="-306"/>
      </p:cViewPr>
      <p:guideLst>
        <p:guide orient="horz" pos="1620"/>
        <p:guide pos="28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6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B5B113-369B-EE4C-8A24-3B01FDF1B5F2}" type="datetimeFigureOut">
              <a:rPr kumimoji="1" lang="zh-CN" altLang="en-US" smtClean="0"/>
              <a:pPr/>
              <a:t>2019/6/14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5DCB17-6011-D34B-BEAA-10ADA7414E81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4157712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4429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44291" algn="l" defTabSz="64429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88582" algn="l" defTabSz="64429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32871" algn="l" defTabSz="64429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77164" algn="l" defTabSz="64429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21455" algn="l" defTabSz="64429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65745" algn="l" defTabSz="64429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10036" algn="l" defTabSz="64429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54327" algn="l" defTabSz="64429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1672"/>
            <a:ext cx="7772400" cy="810801"/>
          </a:xfrm>
        </p:spPr>
        <p:txBody>
          <a:bodyPr anchor="b">
            <a:normAutofit/>
          </a:bodyPr>
          <a:lstStyle>
            <a:lvl1pPr algn="ctr">
              <a:defRPr sz="4500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1" y="2701529"/>
            <a:ext cx="6858001" cy="460617"/>
          </a:xfrm>
        </p:spPr>
        <p:txBody>
          <a:bodyPr/>
          <a:lstStyle>
            <a:lvl1pPr marL="0" indent="0" algn="ctr">
              <a:buNone/>
              <a:defRPr sz="2000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 marL="389618" indent="0" algn="ctr">
              <a:buNone/>
              <a:defRPr sz="1700"/>
            </a:lvl2pPr>
            <a:lvl3pPr marL="779236" indent="0" algn="ctr">
              <a:buNone/>
              <a:defRPr sz="1500"/>
            </a:lvl3pPr>
            <a:lvl4pPr marL="1168855" indent="0" algn="ctr">
              <a:buNone/>
              <a:defRPr sz="1400"/>
            </a:lvl4pPr>
            <a:lvl5pPr marL="1558473" indent="0" algn="ctr">
              <a:buNone/>
              <a:defRPr sz="1400"/>
            </a:lvl5pPr>
            <a:lvl6pPr marL="1948093" indent="0" algn="ctr">
              <a:buNone/>
              <a:defRPr sz="1400"/>
            </a:lvl6pPr>
            <a:lvl7pPr marL="2337711" indent="0" algn="ctr">
              <a:buNone/>
              <a:defRPr sz="1400"/>
            </a:lvl7pPr>
            <a:lvl8pPr marL="2727329" indent="0" algn="ctr">
              <a:buNone/>
              <a:defRPr sz="1400"/>
            </a:lvl8pPr>
            <a:lvl9pPr marL="3116947" indent="0" algn="ctr">
              <a:buNone/>
              <a:defRPr sz="1400"/>
            </a:lvl9pPr>
          </a:lstStyle>
          <a:p>
            <a:r>
              <a:rPr lang="zh-CN" altLang="en-US" dirty="0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</a:lstStyle>
          <a:p>
            <a:fld id="{934D9FB2-E06A-419A-9D39-846077DEFBF3}" type="datetimeFigureOut">
              <a:rPr lang="zh-CN" altLang="en-US" smtClean="0"/>
              <a:pPr/>
              <a:t>2019/6/14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</a:lstStyle>
          <a:p>
            <a:fld id="{E17CFB94-570A-4853-BCB9-AED94BD6C85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文本框 6"/>
          <p:cNvSpPr txBox="1"/>
          <p:nvPr userDrawn="1"/>
        </p:nvSpPr>
        <p:spPr>
          <a:xfrm>
            <a:off x="148181" y="95073"/>
            <a:ext cx="7251436" cy="514863"/>
          </a:xfrm>
          <a:prstGeom prst="rect">
            <a:avLst/>
          </a:prstGeom>
          <a:solidFill>
            <a:schemeClr val="bg1"/>
          </a:solidFill>
        </p:spPr>
        <p:txBody>
          <a:bodyPr wrap="square" lIns="128885" tIns="64442" rIns="128885" bIns="64442" rtlCol="0">
            <a:spAutoFit/>
          </a:bodyPr>
          <a:lstStyle/>
          <a:p>
            <a:r>
              <a:rPr kumimoji="1" lang="zh-CN" altLang="en-US" sz="2500" b="1" dirty="0" smtClean="0">
                <a:solidFill>
                  <a:srgbClr val="C55A11"/>
                </a:solidFill>
                <a:latin typeface="Weibei SC Bold"/>
                <a:ea typeface="华文楷体"/>
                <a:cs typeface="Weibei SC Bold"/>
              </a:rPr>
              <a:t>国家卫生计生委卫生发展研究中心</a:t>
            </a:r>
            <a:endParaRPr kumimoji="1" lang="zh-CN" altLang="en-US" sz="2500" b="1" dirty="0">
              <a:solidFill>
                <a:srgbClr val="C55A11"/>
              </a:solidFill>
              <a:latin typeface="Weibei SC Bold"/>
              <a:ea typeface="华文楷体"/>
              <a:cs typeface="Weibei SC Bold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3717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D9FB2-E06A-419A-9D39-846077DEFBF3}" type="datetimeFigureOut">
              <a:rPr lang="zh-CN" altLang="en-US" smtClean="0"/>
              <a:pPr/>
              <a:t>2019/6/14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CFB94-570A-4853-BCB9-AED94BD6C85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85767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49291"/>
            <a:ext cx="1971675" cy="3883432"/>
          </a:xfrm>
        </p:spPr>
        <p:txBody>
          <a:bodyPr vert="eaVert"/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749291"/>
            <a:ext cx="5800726" cy="3883432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D9FB2-E06A-419A-9D39-846077DEFBF3}" type="datetimeFigureOut">
              <a:rPr lang="zh-CN" altLang="en-US" smtClean="0"/>
              <a:pPr/>
              <a:t>2019/6/14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CFB94-570A-4853-BCB9-AED94BD6C85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57749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D9FB2-E06A-419A-9D39-846077DEFBF3}" type="datetimeFigureOut">
              <a:rPr lang="zh-CN" altLang="en-US" smtClean="0"/>
              <a:pPr/>
              <a:t>2019/6/14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CFB94-570A-4853-BCB9-AED94BD6C85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951696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5"/>
            <a:ext cx="7886700" cy="2139552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1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38961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923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16885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55847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194809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33771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27273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11694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D9FB2-E06A-419A-9D39-846077DEFBF3}" type="datetimeFigureOut">
              <a:rPr lang="zh-CN" altLang="en-US" smtClean="0"/>
              <a:pPr/>
              <a:t>2019/6/14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CFB94-570A-4853-BCB9-AED94BD6C85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879025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D9FB2-E06A-419A-9D39-846077DEFBF3}" type="datetimeFigureOut">
              <a:rPr lang="zh-CN" altLang="en-US" smtClean="0"/>
              <a:pPr/>
              <a:t>2019/6/14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CFB94-570A-4853-BCB9-AED94BD6C85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993983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673675"/>
            <a:ext cx="7886700" cy="594343"/>
          </a:xfrm>
        </p:spPr>
        <p:txBody>
          <a:bodyPr/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3" y="1260873"/>
            <a:ext cx="3868340" cy="617934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9618" indent="0">
              <a:buNone/>
              <a:defRPr sz="1700" b="1"/>
            </a:lvl2pPr>
            <a:lvl3pPr marL="779236" indent="0">
              <a:buNone/>
              <a:defRPr sz="1500" b="1"/>
            </a:lvl3pPr>
            <a:lvl4pPr marL="1168855" indent="0">
              <a:buNone/>
              <a:defRPr sz="1400" b="1"/>
            </a:lvl4pPr>
            <a:lvl5pPr marL="1558473" indent="0">
              <a:buNone/>
              <a:defRPr sz="1400" b="1"/>
            </a:lvl5pPr>
            <a:lvl6pPr marL="1948093" indent="0">
              <a:buNone/>
              <a:defRPr sz="1400" b="1"/>
            </a:lvl6pPr>
            <a:lvl7pPr marL="2337711" indent="0">
              <a:buNone/>
              <a:defRPr sz="1400" b="1"/>
            </a:lvl7pPr>
            <a:lvl8pPr marL="2727329" indent="0">
              <a:buNone/>
              <a:defRPr sz="1400" b="1"/>
            </a:lvl8pPr>
            <a:lvl9pPr marL="3116947" indent="0">
              <a:buNone/>
              <a:defRPr sz="1400" b="1"/>
            </a:lvl9pPr>
          </a:lstStyle>
          <a:p>
            <a:pPr lvl="0"/>
            <a:r>
              <a:rPr lang="zh-CN" altLang="en-US" dirty="0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3" y="1878807"/>
            <a:ext cx="3868340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3"/>
            <a:ext cx="3887391" cy="617934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9618" indent="0">
              <a:buNone/>
              <a:defRPr sz="1700" b="1"/>
            </a:lvl2pPr>
            <a:lvl3pPr marL="779236" indent="0">
              <a:buNone/>
              <a:defRPr sz="1500" b="1"/>
            </a:lvl3pPr>
            <a:lvl4pPr marL="1168855" indent="0">
              <a:buNone/>
              <a:defRPr sz="1400" b="1"/>
            </a:lvl4pPr>
            <a:lvl5pPr marL="1558473" indent="0">
              <a:buNone/>
              <a:defRPr sz="1400" b="1"/>
            </a:lvl5pPr>
            <a:lvl6pPr marL="1948093" indent="0">
              <a:buNone/>
              <a:defRPr sz="1400" b="1"/>
            </a:lvl6pPr>
            <a:lvl7pPr marL="2337711" indent="0">
              <a:buNone/>
              <a:defRPr sz="1400" b="1"/>
            </a:lvl7pPr>
            <a:lvl8pPr marL="2727329" indent="0">
              <a:buNone/>
              <a:defRPr sz="1400" b="1"/>
            </a:lvl8pPr>
            <a:lvl9pPr marL="3116947" indent="0">
              <a:buNone/>
              <a:defRPr sz="14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7"/>
            <a:ext cx="3887391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D9FB2-E06A-419A-9D39-846077DEFBF3}" type="datetimeFigureOut">
              <a:rPr lang="zh-CN" altLang="en-US" smtClean="0"/>
              <a:pPr/>
              <a:t>2019/6/14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CFB94-570A-4853-BCB9-AED94BD6C85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829575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D9FB2-E06A-419A-9D39-846077DEFBF3}" type="datetimeFigureOut">
              <a:rPr lang="zh-CN" altLang="en-US" smtClean="0"/>
              <a:pPr/>
              <a:t>2019/6/14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CFB94-570A-4853-BCB9-AED94BD6C85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638374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D9FB2-E06A-419A-9D39-846077DEFBF3}" type="datetimeFigureOut">
              <a:rPr lang="zh-CN" altLang="en-US" smtClean="0"/>
              <a:pPr/>
              <a:t>2019/6/14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CFB94-570A-4853-BCB9-AED94BD6C85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402069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740569"/>
            <a:ext cx="2949178" cy="802481"/>
          </a:xfrm>
        </p:spPr>
        <p:txBody>
          <a:bodyPr anchor="b"/>
          <a:lstStyle>
            <a:lvl1pPr>
              <a:defRPr sz="2700"/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0" y="740569"/>
            <a:ext cx="4629150" cy="3655219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1"/>
            <a:ext cx="2949178" cy="2858691"/>
          </a:xfrm>
        </p:spPr>
        <p:txBody>
          <a:bodyPr/>
          <a:lstStyle>
            <a:lvl1pPr marL="0" indent="0">
              <a:buNone/>
              <a:defRPr sz="1400"/>
            </a:lvl1pPr>
            <a:lvl2pPr marL="389618" indent="0">
              <a:buNone/>
              <a:defRPr sz="1200"/>
            </a:lvl2pPr>
            <a:lvl3pPr marL="779236" indent="0">
              <a:buNone/>
              <a:defRPr sz="1000"/>
            </a:lvl3pPr>
            <a:lvl4pPr marL="1168855" indent="0">
              <a:buNone/>
              <a:defRPr sz="900"/>
            </a:lvl4pPr>
            <a:lvl5pPr marL="1558473" indent="0">
              <a:buNone/>
              <a:defRPr sz="900"/>
            </a:lvl5pPr>
            <a:lvl6pPr marL="1948093" indent="0">
              <a:buNone/>
              <a:defRPr sz="900"/>
            </a:lvl6pPr>
            <a:lvl7pPr marL="2337711" indent="0">
              <a:buNone/>
              <a:defRPr sz="900"/>
            </a:lvl7pPr>
            <a:lvl8pPr marL="2727329" indent="0">
              <a:buNone/>
              <a:defRPr sz="900"/>
            </a:lvl8pPr>
            <a:lvl9pPr marL="3116947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D9FB2-E06A-419A-9D39-846077DEFBF3}" type="datetimeFigureOut">
              <a:rPr lang="zh-CN" altLang="en-US" smtClean="0"/>
              <a:pPr/>
              <a:t>2019/6/14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CFB94-570A-4853-BCB9-AED94BD6C85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14946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740569"/>
            <a:ext cx="2949178" cy="802481"/>
          </a:xfrm>
        </p:spPr>
        <p:txBody>
          <a:bodyPr anchor="b"/>
          <a:lstStyle>
            <a:lvl1pPr>
              <a:defRPr sz="2700"/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0" y="740569"/>
            <a:ext cx="4629150" cy="3655219"/>
          </a:xfrm>
        </p:spPr>
        <p:txBody>
          <a:bodyPr anchor="t"/>
          <a:lstStyle>
            <a:lvl1pPr marL="0" indent="0">
              <a:buNone/>
              <a:defRPr sz="2700"/>
            </a:lvl1pPr>
            <a:lvl2pPr marL="389618" indent="0">
              <a:buNone/>
              <a:defRPr sz="2400"/>
            </a:lvl2pPr>
            <a:lvl3pPr marL="779236" indent="0">
              <a:buNone/>
              <a:defRPr sz="2000"/>
            </a:lvl3pPr>
            <a:lvl4pPr marL="1168855" indent="0">
              <a:buNone/>
              <a:defRPr sz="1700"/>
            </a:lvl4pPr>
            <a:lvl5pPr marL="1558473" indent="0">
              <a:buNone/>
              <a:defRPr sz="1700"/>
            </a:lvl5pPr>
            <a:lvl6pPr marL="1948093" indent="0">
              <a:buNone/>
              <a:defRPr sz="1700"/>
            </a:lvl6pPr>
            <a:lvl7pPr marL="2337711" indent="0">
              <a:buNone/>
              <a:defRPr sz="1700"/>
            </a:lvl7pPr>
            <a:lvl8pPr marL="2727329" indent="0">
              <a:buNone/>
              <a:defRPr sz="1700"/>
            </a:lvl8pPr>
            <a:lvl9pPr marL="3116947" indent="0">
              <a:buNone/>
              <a:defRPr sz="17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1"/>
            <a:ext cx="2949178" cy="2858691"/>
          </a:xfrm>
        </p:spPr>
        <p:txBody>
          <a:bodyPr/>
          <a:lstStyle>
            <a:lvl1pPr marL="0" indent="0">
              <a:buNone/>
              <a:defRPr sz="1400"/>
            </a:lvl1pPr>
            <a:lvl2pPr marL="389618" indent="0">
              <a:buNone/>
              <a:defRPr sz="1200"/>
            </a:lvl2pPr>
            <a:lvl3pPr marL="779236" indent="0">
              <a:buNone/>
              <a:defRPr sz="1000"/>
            </a:lvl3pPr>
            <a:lvl4pPr marL="1168855" indent="0">
              <a:buNone/>
              <a:defRPr sz="900"/>
            </a:lvl4pPr>
            <a:lvl5pPr marL="1558473" indent="0">
              <a:buNone/>
              <a:defRPr sz="900"/>
            </a:lvl5pPr>
            <a:lvl6pPr marL="1948093" indent="0">
              <a:buNone/>
              <a:defRPr sz="900"/>
            </a:lvl6pPr>
            <a:lvl7pPr marL="2337711" indent="0">
              <a:buNone/>
              <a:defRPr sz="900"/>
            </a:lvl7pPr>
            <a:lvl8pPr marL="2727329" indent="0">
              <a:buNone/>
              <a:defRPr sz="900"/>
            </a:lvl8pPr>
            <a:lvl9pPr marL="3116947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D9FB2-E06A-419A-9D39-846077DEFBF3}" type="datetimeFigureOut">
              <a:rPr lang="zh-CN" altLang="en-US" smtClean="0"/>
              <a:pPr/>
              <a:t>2019/6/14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CFB94-570A-4853-BCB9-AED94BD6C85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728494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图片包含 屏幕截图&#10;&#10;已生成极高可信度的说明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730" cy="51435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2" y="699980"/>
            <a:ext cx="7886700" cy="566846"/>
          </a:xfrm>
          <a:prstGeom prst="rect">
            <a:avLst/>
          </a:prstGeom>
        </p:spPr>
        <p:txBody>
          <a:bodyPr vert="horz" lIns="128885" tIns="64442" rIns="128885" bIns="64442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2" y="1369219"/>
            <a:ext cx="7886700" cy="3263504"/>
          </a:xfrm>
          <a:prstGeom prst="rect">
            <a:avLst/>
          </a:prstGeom>
        </p:spPr>
        <p:txBody>
          <a:bodyPr vert="horz" lIns="128885" tIns="64442" rIns="128885" bIns="64442" rtlCol="0">
            <a:normAutofit/>
          </a:bodyPr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5"/>
            <a:ext cx="2057401" cy="273843"/>
          </a:xfrm>
          <a:prstGeom prst="rect">
            <a:avLst/>
          </a:prstGeom>
        </p:spPr>
        <p:txBody>
          <a:bodyPr vert="horz" lIns="128885" tIns="64442" rIns="128885" bIns="64442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D9FB2-E06A-419A-9D39-846077DEFBF3}" type="datetimeFigureOut">
              <a:rPr lang="zh-CN" altLang="en-US" smtClean="0"/>
              <a:pPr/>
              <a:t>2019/6/14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2" y="4767265"/>
            <a:ext cx="3086100" cy="273843"/>
          </a:xfrm>
          <a:prstGeom prst="rect">
            <a:avLst/>
          </a:prstGeom>
        </p:spPr>
        <p:txBody>
          <a:bodyPr vert="horz" lIns="128885" tIns="64442" rIns="128885" bIns="64442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4767265"/>
            <a:ext cx="2057401" cy="273843"/>
          </a:xfrm>
          <a:prstGeom prst="rect">
            <a:avLst/>
          </a:prstGeom>
        </p:spPr>
        <p:txBody>
          <a:bodyPr vert="horz" lIns="128885" tIns="64442" rIns="128885" bIns="64442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CFB94-570A-4853-BCB9-AED94BD6C85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95847" y="96445"/>
            <a:ext cx="5668203" cy="514863"/>
          </a:xfrm>
          <a:prstGeom prst="rect">
            <a:avLst/>
          </a:prstGeom>
          <a:solidFill>
            <a:schemeClr val="bg1"/>
          </a:solidFill>
        </p:spPr>
        <p:txBody>
          <a:bodyPr wrap="square" lIns="128885" tIns="64442" rIns="128885" bIns="64442">
            <a:spAutoFit/>
          </a:bodyPr>
          <a:lstStyle/>
          <a:p>
            <a:r>
              <a:rPr kumimoji="1" lang="zh-CN" altLang="en-US" b="1" dirty="0" smtClean="0">
                <a:solidFill>
                  <a:srgbClr val="C55A11"/>
                </a:solidFill>
                <a:latin typeface="Weibei SC Bold"/>
                <a:ea typeface="华文楷体"/>
                <a:cs typeface="Weibei SC Bold"/>
              </a:rPr>
              <a:t>国家卫生健康委卫生发展研究中心</a:t>
            </a:r>
            <a:endParaRPr kumimoji="1" lang="zh-CN" altLang="en-US" b="1" dirty="0">
              <a:solidFill>
                <a:srgbClr val="C55A11"/>
              </a:solidFill>
              <a:latin typeface="Weibei SC Bold"/>
              <a:ea typeface="华文楷体"/>
              <a:cs typeface="Weibei SC Bold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63596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9236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j-cs"/>
        </a:defRPr>
      </a:lvl1pPr>
    </p:titleStyle>
    <p:bodyStyle>
      <a:lvl1pPr marL="194810" indent="-194810" algn="l" defTabSz="779236" rtl="0" eaLnBrk="1" latinLnBrk="0" hangingPunct="1">
        <a:lnSpc>
          <a:spcPct val="90000"/>
        </a:lnSpc>
        <a:spcBef>
          <a:spcPts val="853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1pPr>
      <a:lvl2pPr marL="584428" indent="-194810" algn="l" defTabSz="779236" rtl="0" eaLnBrk="1" latinLnBrk="0" hangingPunct="1">
        <a:lnSpc>
          <a:spcPct val="90000"/>
        </a:lnSpc>
        <a:spcBef>
          <a:spcPts val="426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2pPr>
      <a:lvl3pPr marL="974046" indent="-194810" algn="l" defTabSz="779236" rtl="0" eaLnBrk="1" latinLnBrk="0" hangingPunct="1">
        <a:lnSpc>
          <a:spcPct val="90000"/>
        </a:lnSpc>
        <a:spcBef>
          <a:spcPts val="426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3pPr>
      <a:lvl4pPr marL="1363664" indent="-194810" algn="l" defTabSz="779236" rtl="0" eaLnBrk="1" latinLnBrk="0" hangingPunct="1">
        <a:lnSpc>
          <a:spcPct val="90000"/>
        </a:lnSpc>
        <a:spcBef>
          <a:spcPts val="426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4pPr>
      <a:lvl5pPr marL="1753283" indent="-194810" algn="l" defTabSz="779236" rtl="0" eaLnBrk="1" latinLnBrk="0" hangingPunct="1">
        <a:lnSpc>
          <a:spcPct val="90000"/>
        </a:lnSpc>
        <a:spcBef>
          <a:spcPts val="426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5pPr>
      <a:lvl6pPr marL="2142901" indent="-194810" algn="l" defTabSz="779236" rtl="0" eaLnBrk="1" latinLnBrk="0" hangingPunct="1">
        <a:lnSpc>
          <a:spcPct val="90000"/>
        </a:lnSpc>
        <a:spcBef>
          <a:spcPts val="426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532519" indent="-194810" algn="l" defTabSz="779236" rtl="0" eaLnBrk="1" latinLnBrk="0" hangingPunct="1">
        <a:lnSpc>
          <a:spcPct val="90000"/>
        </a:lnSpc>
        <a:spcBef>
          <a:spcPts val="426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922137" indent="-194810" algn="l" defTabSz="779236" rtl="0" eaLnBrk="1" latinLnBrk="0" hangingPunct="1">
        <a:lnSpc>
          <a:spcPct val="90000"/>
        </a:lnSpc>
        <a:spcBef>
          <a:spcPts val="426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311757" indent="-194810" algn="l" defTabSz="779236" rtl="0" eaLnBrk="1" latinLnBrk="0" hangingPunct="1">
        <a:lnSpc>
          <a:spcPct val="90000"/>
        </a:lnSpc>
        <a:spcBef>
          <a:spcPts val="426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923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9618" algn="l" defTabSz="77923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9236" algn="l" defTabSz="77923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855" algn="l" defTabSz="77923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8473" algn="l" defTabSz="77923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8093" algn="l" defTabSz="77923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7711" algn="l" defTabSz="77923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29" algn="l" defTabSz="77923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16947" algn="l" defTabSz="77923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042014" y="1275160"/>
            <a:ext cx="7043484" cy="1282303"/>
          </a:xfrm>
        </p:spPr>
        <p:txBody>
          <a:bodyPr anchor="ctr">
            <a:normAutofit/>
          </a:bodyPr>
          <a:lstStyle/>
          <a:p>
            <a:pPr>
              <a:lnSpc>
                <a:spcPct val="130000"/>
              </a:lnSpc>
            </a:pPr>
            <a:r>
              <a:rPr kumimoji="1" lang="zh-CN" altLang="en-US" sz="3800" dirty="0" smtClean="0">
                <a:solidFill>
                  <a:schemeClr val="tx1"/>
                </a:solidFill>
              </a:rPr>
              <a:t>关于县域医共体建设的一点思考</a:t>
            </a:r>
            <a:endParaRPr kumimoji="1" lang="zh-CN" altLang="en-US" sz="3100" dirty="0">
              <a:solidFill>
                <a:schemeClr val="tx1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235793" y="3350403"/>
            <a:ext cx="6858001" cy="1414382"/>
          </a:xfrm>
        </p:spPr>
        <p:txBody>
          <a:bodyPr>
            <a:normAutofit/>
          </a:bodyPr>
          <a:lstStyle/>
          <a:p>
            <a:r>
              <a:rPr lang="zh-CN" altLang="en-US" sz="2300" b="1" dirty="0" smtClean="0">
                <a:solidFill>
                  <a:srgbClr val="000000"/>
                </a:solidFill>
                <a:latin typeface="Hiragino Sans GB W3"/>
                <a:ea typeface="Hiragino Sans GB W3"/>
                <a:cs typeface="Hiragino Sans GB W3"/>
              </a:rPr>
              <a:t>苗艳青</a:t>
            </a:r>
            <a:r>
              <a:rPr lang="en-US" altLang="zh-CN" sz="2300" b="1" dirty="0" smtClean="0">
                <a:solidFill>
                  <a:srgbClr val="000000"/>
                </a:solidFill>
                <a:latin typeface="Hiragino Sans GB W3"/>
                <a:ea typeface="Hiragino Sans GB W3"/>
                <a:cs typeface="Hiragino Sans GB W3"/>
              </a:rPr>
              <a:t> </a:t>
            </a:r>
            <a:r>
              <a:rPr lang="zh-CN" altLang="en-US" sz="2300" b="1" dirty="0" smtClean="0">
                <a:solidFill>
                  <a:srgbClr val="000000"/>
                </a:solidFill>
                <a:latin typeface="Hiragino Sans GB W3"/>
                <a:ea typeface="Hiragino Sans GB W3"/>
                <a:cs typeface="Hiragino Sans GB W3"/>
              </a:rPr>
              <a:t>研究室主任</a:t>
            </a:r>
            <a:r>
              <a:rPr lang="en-US" altLang="zh-CN" sz="2300" b="1" dirty="0" smtClean="0">
                <a:solidFill>
                  <a:srgbClr val="000000"/>
                </a:solidFill>
                <a:latin typeface="Hiragino Sans GB W3"/>
                <a:ea typeface="Hiragino Sans GB W3"/>
                <a:cs typeface="Hiragino Sans GB W3"/>
              </a:rPr>
              <a:t>/</a:t>
            </a:r>
            <a:r>
              <a:rPr lang="zh-CN" altLang="en-US" sz="2300" b="1" dirty="0" smtClean="0">
                <a:solidFill>
                  <a:srgbClr val="000000"/>
                </a:solidFill>
                <a:latin typeface="Hiragino Sans GB W3"/>
                <a:ea typeface="Hiragino Sans GB W3"/>
                <a:cs typeface="Hiragino Sans GB W3"/>
              </a:rPr>
              <a:t>研究员</a:t>
            </a:r>
            <a:endParaRPr lang="en-US" altLang="zh-CN" sz="2300" b="1" dirty="0" smtClean="0">
              <a:solidFill>
                <a:srgbClr val="000000"/>
              </a:solidFill>
              <a:latin typeface="Hiragino Sans GB W3"/>
              <a:ea typeface="Hiragino Sans GB W3"/>
              <a:cs typeface="Hiragino Sans GB W3"/>
            </a:endParaRPr>
          </a:p>
          <a:p>
            <a:r>
              <a:rPr lang="zh-CN" altLang="en-US" sz="2300" b="1" dirty="0" smtClean="0">
                <a:solidFill>
                  <a:srgbClr val="000000"/>
                </a:solidFill>
                <a:latin typeface="Hiragino Sans GB W3"/>
                <a:ea typeface="Hiragino Sans GB W3"/>
                <a:cs typeface="Hiragino Sans GB W3"/>
              </a:rPr>
              <a:t>国家卫生健康委卫生发展研究中心</a:t>
            </a:r>
            <a:endParaRPr lang="en-US" altLang="zh-CN" sz="2300" b="1" dirty="0" smtClean="0">
              <a:solidFill>
                <a:srgbClr val="000000"/>
              </a:solidFill>
              <a:latin typeface="Hiragino Sans GB W3"/>
              <a:ea typeface="Hiragino Sans GB W3"/>
              <a:cs typeface="Hiragino Sans GB W3"/>
            </a:endParaRPr>
          </a:p>
          <a:p>
            <a:r>
              <a:rPr lang="zh-CN" altLang="zh-CN" sz="2300" b="1" dirty="0" smtClean="0">
                <a:solidFill>
                  <a:srgbClr val="000000"/>
                </a:solidFill>
                <a:latin typeface="Hiragino Sans GB W3"/>
                <a:ea typeface="Hiragino Sans GB W3"/>
                <a:cs typeface="Hiragino Sans GB W3"/>
              </a:rPr>
              <a:t>2</a:t>
            </a:r>
            <a:r>
              <a:rPr lang="en-US" altLang="zh-CN" sz="2300" b="1" dirty="0" smtClean="0">
                <a:solidFill>
                  <a:srgbClr val="000000"/>
                </a:solidFill>
                <a:latin typeface="Hiragino Sans GB W3"/>
                <a:ea typeface="Hiragino Sans GB W3"/>
                <a:cs typeface="Hiragino Sans GB W3"/>
              </a:rPr>
              <a:t>019</a:t>
            </a:r>
            <a:r>
              <a:rPr lang="zh-CN" altLang="en-US" sz="2300" b="1" dirty="0" smtClean="0">
                <a:solidFill>
                  <a:srgbClr val="000000"/>
                </a:solidFill>
                <a:latin typeface="Hiragino Sans GB W3"/>
                <a:ea typeface="Hiragino Sans GB W3"/>
                <a:cs typeface="Hiragino Sans GB W3"/>
              </a:rPr>
              <a:t>年</a:t>
            </a:r>
            <a:r>
              <a:rPr lang="en-US" altLang="zh-CN" sz="2300" b="1" dirty="0" smtClean="0">
                <a:solidFill>
                  <a:srgbClr val="000000"/>
                </a:solidFill>
                <a:latin typeface="Hiragino Sans GB W3"/>
                <a:ea typeface="Hiragino Sans GB W3"/>
                <a:cs typeface="Hiragino Sans GB W3"/>
              </a:rPr>
              <a:t>6</a:t>
            </a:r>
            <a:r>
              <a:rPr lang="zh-CN" altLang="en-US" sz="2300" b="1" dirty="0" smtClean="0">
                <a:solidFill>
                  <a:srgbClr val="000000"/>
                </a:solidFill>
                <a:latin typeface="Hiragino Sans GB W3"/>
                <a:ea typeface="Hiragino Sans GB W3"/>
                <a:cs typeface="Hiragino Sans GB W3"/>
              </a:rPr>
              <a:t>月</a:t>
            </a:r>
            <a:endParaRPr lang="en-US" altLang="zh-CN" sz="2300" b="1" dirty="0">
              <a:solidFill>
                <a:srgbClr val="000000"/>
              </a:solidFill>
              <a:latin typeface="Hiragino Sans GB W3"/>
              <a:ea typeface="Hiragino Sans GB W3"/>
              <a:cs typeface="Hiragino Sans GB W3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50180" y="99847"/>
            <a:ext cx="5363259" cy="484086"/>
          </a:xfrm>
          <a:prstGeom prst="rect">
            <a:avLst/>
          </a:prstGeom>
          <a:solidFill>
            <a:schemeClr val="bg1"/>
          </a:solidFill>
        </p:spPr>
        <p:txBody>
          <a:bodyPr wrap="square" lIns="128885" tIns="64442" rIns="128885" bIns="64442" rtlCol="0">
            <a:spAutoFit/>
          </a:bodyPr>
          <a:lstStyle/>
          <a:p>
            <a:r>
              <a:rPr kumimoji="1" lang="zh-CN" altLang="en-US" sz="2300" b="1" dirty="0" smtClean="0">
                <a:solidFill>
                  <a:srgbClr val="C55A11"/>
                </a:solidFill>
                <a:latin typeface="Weibei SC Bold"/>
                <a:ea typeface="华文楷体"/>
                <a:cs typeface="Weibei SC Bold"/>
              </a:rPr>
              <a:t>国家卫生健康委卫生发展研究中心</a:t>
            </a:r>
            <a:endParaRPr kumimoji="1" lang="zh-CN" altLang="en-US" sz="2300" b="1" dirty="0">
              <a:solidFill>
                <a:srgbClr val="C55A11"/>
              </a:solidFill>
              <a:latin typeface="Weibei SC Bold"/>
              <a:ea typeface="华文楷体"/>
              <a:cs typeface="Weibei SC Bold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5529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04420" y="1007269"/>
            <a:ext cx="8502159" cy="3396853"/>
          </a:xfrm>
        </p:spPr>
        <p:txBody>
          <a:bodyPr>
            <a:normAutofit fontScale="90000"/>
          </a:bodyPr>
          <a:lstStyle/>
          <a:p>
            <a:pPr marL="483318" indent="-483318">
              <a:lnSpc>
                <a:spcPct val="130000"/>
              </a:lnSpc>
              <a:buFont typeface="Wingdings" charset="2"/>
              <a:buChar char="l"/>
            </a:pPr>
            <a:r>
              <a:rPr kumimoji="1" lang="zh-CN" altLang="en-US" sz="3100" dirty="0" smtClean="0">
                <a:latin typeface="+mn-ea"/>
                <a:ea typeface="+mn-ea"/>
              </a:rPr>
              <a:t>今年的重点任务是建立</a:t>
            </a:r>
            <a:r>
              <a:rPr kumimoji="1" lang="en-US" altLang="zh-CN" sz="3100" dirty="0" smtClean="0">
                <a:latin typeface="+mn-ea"/>
                <a:ea typeface="+mn-ea"/>
              </a:rPr>
              <a:t>500</a:t>
            </a:r>
            <a:r>
              <a:rPr kumimoji="1" lang="zh-CN" altLang="en-US" sz="3100" dirty="0" smtClean="0">
                <a:latin typeface="+mn-ea"/>
                <a:ea typeface="+mn-ea"/>
              </a:rPr>
              <a:t>家县域医共体，但并不是所有的医共体都是同一种模式，同一个水平，要分层次的，分步骤的。</a:t>
            </a:r>
            <a:r>
              <a:rPr kumimoji="1" lang="en-US" altLang="zh-CN" sz="3100" dirty="0">
                <a:latin typeface="+mn-ea"/>
                <a:ea typeface="+mn-ea"/>
              </a:rPr>
              <a:t/>
            </a:r>
            <a:br>
              <a:rPr kumimoji="1" lang="en-US" altLang="zh-CN" sz="3100" dirty="0">
                <a:latin typeface="+mn-ea"/>
                <a:ea typeface="+mn-ea"/>
              </a:rPr>
            </a:br>
            <a:r>
              <a:rPr kumimoji="1" lang="en-US" altLang="en-US" sz="3100" dirty="0" smtClean="0">
                <a:solidFill>
                  <a:srgbClr val="FF0000"/>
                </a:solidFill>
                <a:latin typeface="Hiragino Sans GB W3"/>
                <a:ea typeface="Hiragino Sans GB W3"/>
                <a:cs typeface="Hiragino Sans GB W3"/>
              </a:rPr>
              <a:t>核心是如何发挥医保支付</a:t>
            </a:r>
            <a:r>
              <a:rPr kumimoji="1" lang="zh-CN" altLang="en-US" sz="3100" dirty="0" smtClean="0">
                <a:solidFill>
                  <a:srgbClr val="FF0000"/>
                </a:solidFill>
                <a:latin typeface="Hiragino Sans GB W3"/>
                <a:ea typeface="Hiragino Sans GB W3"/>
                <a:cs typeface="Hiragino Sans GB W3"/>
              </a:rPr>
              <a:t>对县域医共体建设的</a:t>
            </a:r>
            <a:r>
              <a:rPr kumimoji="1" lang="en-US" altLang="en-US" sz="3100" dirty="0" smtClean="0">
                <a:solidFill>
                  <a:srgbClr val="FF0000"/>
                </a:solidFill>
                <a:latin typeface="Hiragino Sans GB W3"/>
                <a:ea typeface="Hiragino Sans GB W3"/>
                <a:cs typeface="Hiragino Sans GB W3"/>
              </a:rPr>
              <a:t>激励</a:t>
            </a:r>
            <a:br>
              <a:rPr kumimoji="1" lang="en-US" altLang="en-US" sz="3100" dirty="0" smtClean="0">
                <a:solidFill>
                  <a:srgbClr val="FF0000"/>
                </a:solidFill>
                <a:latin typeface="Hiragino Sans GB W3"/>
                <a:ea typeface="Hiragino Sans GB W3"/>
                <a:cs typeface="Hiragino Sans GB W3"/>
              </a:rPr>
            </a:br>
            <a:endParaRPr kumimoji="1" lang="zh-CN" altLang="en-US" sz="3100" dirty="0">
              <a:solidFill>
                <a:srgbClr val="FF0000"/>
              </a:solidFill>
              <a:latin typeface="Hiragino Sans GB W3"/>
              <a:ea typeface="Hiragino Sans GB W3"/>
              <a:cs typeface="Hiragino Sans GB W3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0147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20000"/>
              </a:lnSpc>
            </a:pPr>
            <a:r>
              <a:rPr lang="zh-CN" altLang="zh-CN" sz="2500" b="1" dirty="0" smtClean="0"/>
              <a:t>主要</a:t>
            </a:r>
            <a:r>
              <a:rPr lang="zh-CN" altLang="en-US" sz="2500" b="1" dirty="0" smtClean="0"/>
              <a:t>医共体</a:t>
            </a:r>
            <a:r>
              <a:rPr lang="zh-CN" altLang="zh-CN" sz="2500" b="1" dirty="0" smtClean="0"/>
              <a:t>模式</a:t>
            </a:r>
            <a:r>
              <a:rPr lang="zh-CN" altLang="zh-CN" sz="2500" b="1" dirty="0"/>
              <a:t>基本情况与治理结构</a:t>
            </a:r>
            <a:endParaRPr lang="en-US" altLang="zh-CN" sz="2500" b="1" dirty="0"/>
          </a:p>
        </p:txBody>
      </p:sp>
      <p:graphicFrame>
        <p:nvGraphicFramePr>
          <p:cNvPr id="6" name="内容占位符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852824487"/>
              </p:ext>
            </p:extLst>
          </p:nvPr>
        </p:nvGraphicFramePr>
        <p:xfrm>
          <a:off x="725453" y="1518600"/>
          <a:ext cx="7386426" cy="2501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8344"/>
                <a:gridCol w="2158194"/>
                <a:gridCol w="2158194"/>
                <a:gridCol w="1991694"/>
              </a:tblGrid>
              <a:tr h="46000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500" b="0" i="0" kern="1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仿宋"/>
                        </a:rPr>
                        <a:t>内容</a:t>
                      </a:r>
                      <a:endParaRPr lang="zh-CN" sz="1500" b="0" i="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04697" marR="104697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500" b="0" i="0" kern="1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仿宋"/>
                        </a:rPr>
                        <a:t>阳曲医疗集团</a:t>
                      </a:r>
                      <a:endParaRPr lang="zh-CN" sz="1500" b="0" i="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04697" marR="104697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500" b="0" i="0" kern="1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仿宋"/>
                        </a:rPr>
                        <a:t>罗湖医疗集团</a:t>
                      </a:r>
                      <a:endParaRPr lang="zh-CN" sz="1500" b="0" i="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04697" marR="104697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500" b="0" i="0" kern="10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仿宋"/>
                        </a:rPr>
                        <a:t>德清健保集团</a:t>
                      </a:r>
                      <a:endParaRPr lang="zh-CN" sz="1500" b="0" i="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04697" marR="104697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04164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500" b="0" i="0" kern="100" dirty="0" smtClean="0">
                          <a:effectLst/>
                          <a:latin typeface="+mn-ea"/>
                          <a:ea typeface="+mn-ea"/>
                          <a:cs typeface="仿宋"/>
                        </a:rPr>
                        <a:t>整合情况</a:t>
                      </a:r>
                      <a:endParaRPr lang="zh-CN" sz="1500" b="0" i="0" kern="100" dirty="0">
                        <a:effectLst/>
                        <a:latin typeface="+mn-ea"/>
                        <a:ea typeface="+mn-ea"/>
                        <a:cs typeface="仿宋"/>
                      </a:endParaRPr>
                    </a:p>
                  </a:txBody>
                  <a:tcPr marL="104697" marR="1046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altLang="zh-CN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仿宋"/>
                        </a:rPr>
                        <a:t>整合</a:t>
                      </a:r>
                      <a:r>
                        <a:rPr lang="en-US" altLang="zh-CN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仿宋"/>
                        </a:rPr>
                        <a:t>1</a:t>
                      </a:r>
                      <a:r>
                        <a:rPr lang="zh-CN" altLang="en-US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仿宋"/>
                        </a:rPr>
                        <a:t>家</a:t>
                      </a:r>
                      <a:r>
                        <a:rPr lang="zh-CN" altLang="zh-CN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仿宋"/>
                        </a:rPr>
                        <a:t>县人民医院和</a:t>
                      </a:r>
                      <a:r>
                        <a:rPr lang="en-US" altLang="zh-CN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仿宋"/>
                        </a:rPr>
                        <a:t>10</a:t>
                      </a:r>
                      <a:r>
                        <a:rPr lang="zh-CN" altLang="zh-CN" sz="1500" b="0" i="0" kern="10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仿宋"/>
                        </a:rPr>
                        <a:t>个乡镇卫生院</a:t>
                      </a:r>
                      <a:r>
                        <a:rPr lang="zh-CN" altLang="zh-CN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仿宋"/>
                        </a:rPr>
                        <a:t>、</a:t>
                      </a:r>
                      <a:r>
                        <a:rPr lang="en-US" altLang="zh-CN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仿宋"/>
                        </a:rPr>
                        <a:t>124</a:t>
                      </a:r>
                      <a:r>
                        <a:rPr lang="zh-CN" altLang="zh-CN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仿宋"/>
                        </a:rPr>
                        <a:t>个村卫生室，组建阳曲医疗集团。</a:t>
                      </a:r>
                      <a:r>
                        <a:rPr lang="zh-CN" altLang="zh-CN" sz="1500" b="0" i="0" dirty="0" smtClean="0">
                          <a:effectLst/>
                          <a:latin typeface="+mn-ea"/>
                          <a:ea typeface="+mn-ea"/>
                          <a:cs typeface="仿宋"/>
                        </a:rPr>
                        <a:t> </a:t>
                      </a:r>
                      <a:endParaRPr lang="zh-CN" sz="1500" b="0" i="0" kern="100" dirty="0">
                        <a:effectLst/>
                        <a:latin typeface="+mn-ea"/>
                        <a:ea typeface="+mn-ea"/>
                        <a:cs typeface="仿宋"/>
                      </a:endParaRPr>
                    </a:p>
                  </a:txBody>
                  <a:tcPr marL="104697" marR="1046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altLang="zh-CN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仿宋"/>
                        </a:rPr>
                        <a:t>由</a:t>
                      </a:r>
                      <a:r>
                        <a:rPr lang="en-US" altLang="zh-CN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仿宋"/>
                        </a:rPr>
                        <a:t>5</a:t>
                      </a:r>
                      <a:r>
                        <a:rPr lang="zh-CN" altLang="zh-CN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仿宋"/>
                        </a:rPr>
                        <a:t>家区属医院、</a:t>
                      </a:r>
                      <a:r>
                        <a:rPr lang="en-US" altLang="zh-CN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仿宋"/>
                        </a:rPr>
                        <a:t>30</a:t>
                      </a:r>
                      <a:r>
                        <a:rPr lang="zh-CN" altLang="zh-CN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仿宋"/>
                        </a:rPr>
                        <a:t>家院办院管社康中心及</a:t>
                      </a:r>
                      <a:r>
                        <a:rPr lang="en-US" altLang="zh-CN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仿宋"/>
                        </a:rPr>
                        <a:t>1</a:t>
                      </a:r>
                      <a:r>
                        <a:rPr lang="zh-CN" altLang="zh-CN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仿宋"/>
                        </a:rPr>
                        <a:t>个研究院组成</a:t>
                      </a:r>
                      <a:r>
                        <a:rPr lang="zh-CN" altLang="zh-CN" sz="1500" b="0" i="0" dirty="0" smtClean="0">
                          <a:effectLst/>
                          <a:latin typeface="+mn-ea"/>
                          <a:ea typeface="+mn-ea"/>
                          <a:cs typeface="仿宋"/>
                        </a:rPr>
                        <a:t> </a:t>
                      </a:r>
                      <a:endParaRPr lang="zh-CN" sz="1500" b="0" i="0" kern="100" dirty="0">
                        <a:effectLst/>
                        <a:latin typeface="+mn-ea"/>
                        <a:ea typeface="+mn-ea"/>
                        <a:cs typeface="仿宋"/>
                      </a:endParaRPr>
                    </a:p>
                  </a:txBody>
                  <a:tcPr marL="104697" marR="1046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altLang="zh-CN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仿宋"/>
                        </a:rPr>
                        <a:t>整合</a:t>
                      </a:r>
                      <a:r>
                        <a:rPr lang="en-US" altLang="zh-CN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仿宋"/>
                        </a:rPr>
                        <a:t>3</a:t>
                      </a:r>
                      <a:r>
                        <a:rPr lang="zh-CN" altLang="zh-CN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仿宋"/>
                        </a:rPr>
                        <a:t>家县级医院、</a:t>
                      </a:r>
                      <a:r>
                        <a:rPr lang="en-US" altLang="zh-CN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仿宋"/>
                        </a:rPr>
                        <a:t>12</a:t>
                      </a:r>
                      <a:r>
                        <a:rPr lang="zh-CN" altLang="zh-CN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仿宋"/>
                        </a:rPr>
                        <a:t>家镇（街道）卫生院和</a:t>
                      </a:r>
                      <a:r>
                        <a:rPr lang="en-US" altLang="zh-CN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仿宋"/>
                        </a:rPr>
                        <a:t>141</a:t>
                      </a:r>
                      <a:r>
                        <a:rPr lang="zh-CN" altLang="zh-CN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仿宋"/>
                        </a:rPr>
                        <a:t>家村卫生室资源，组建两大健康保健集团。</a:t>
                      </a:r>
                      <a:r>
                        <a:rPr lang="zh-CN" altLang="zh-CN" sz="1500" b="0" i="0" dirty="0" smtClean="0">
                          <a:effectLst/>
                          <a:latin typeface="+mn-ea"/>
                          <a:ea typeface="+mn-ea"/>
                          <a:cs typeface="仿宋"/>
                        </a:rPr>
                        <a:t> </a:t>
                      </a:r>
                      <a:endParaRPr lang="zh-CN" sz="1500" b="0" i="0" kern="100" dirty="0">
                        <a:effectLst/>
                        <a:latin typeface="+mn-ea"/>
                        <a:ea typeface="+mn-ea"/>
                        <a:cs typeface="仿宋"/>
                      </a:endParaRPr>
                    </a:p>
                  </a:txBody>
                  <a:tcPr marL="104697" marR="104697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9849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2" y="614255"/>
            <a:ext cx="7886700" cy="566846"/>
          </a:xfrm>
        </p:spPr>
        <p:txBody>
          <a:bodyPr>
            <a:normAutofit fontScale="90000"/>
          </a:bodyPr>
          <a:lstStyle/>
          <a:p>
            <a:pPr>
              <a:lnSpc>
                <a:spcPct val="120000"/>
              </a:lnSpc>
            </a:pPr>
            <a:r>
              <a:rPr lang="zh-CN" altLang="en-US" sz="2500" b="1" dirty="0" smtClean="0"/>
              <a:t>     </a:t>
            </a:r>
            <a:r>
              <a:rPr lang="zh-CN" altLang="zh-CN" sz="2500" b="1" dirty="0" smtClean="0"/>
              <a:t>主要医联体</a:t>
            </a:r>
            <a:r>
              <a:rPr lang="zh-CN" altLang="zh-CN" sz="2500" b="1" dirty="0"/>
              <a:t>模式基本情况与治理结构</a:t>
            </a:r>
            <a:endParaRPr lang="en-US" altLang="zh-CN" sz="2500" b="1" dirty="0"/>
          </a:p>
        </p:txBody>
      </p:sp>
      <p:graphicFrame>
        <p:nvGraphicFramePr>
          <p:cNvPr id="6" name="内容占位符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706838579"/>
              </p:ext>
            </p:extLst>
          </p:nvPr>
        </p:nvGraphicFramePr>
        <p:xfrm>
          <a:off x="659502" y="1175701"/>
          <a:ext cx="7729367" cy="33203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6545"/>
                <a:gridCol w="2233767"/>
                <a:gridCol w="2390446"/>
                <a:gridCol w="2208609"/>
              </a:tblGrid>
              <a:tr h="46000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500" b="0" i="0" kern="1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仿宋"/>
                        </a:rPr>
                        <a:t>内容</a:t>
                      </a:r>
                      <a:endParaRPr lang="zh-CN" sz="1300" b="0" i="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04697" marR="104697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500" b="0" i="0" kern="1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仿宋"/>
                        </a:rPr>
                        <a:t>阳曲医疗集团</a:t>
                      </a:r>
                      <a:endParaRPr lang="zh-CN" sz="1300" b="0" i="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04697" marR="104697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500" b="0" i="0" kern="1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仿宋"/>
                        </a:rPr>
                        <a:t>罗湖医疗集团</a:t>
                      </a:r>
                      <a:endParaRPr lang="zh-CN" sz="1300" b="0" i="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04697" marR="104697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500" b="0" i="0" kern="1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仿宋"/>
                        </a:rPr>
                        <a:t>德清健保集团</a:t>
                      </a:r>
                      <a:endParaRPr lang="zh-CN" sz="1300" b="0" i="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04697" marR="104697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24767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altLang="zh-CN" sz="1300" b="0" i="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仿宋"/>
                        </a:rPr>
                        <a:t>法人代表</a:t>
                      </a:r>
                      <a:r>
                        <a:rPr lang="zh-CN" altLang="zh-CN" sz="1400" b="0" i="0" dirty="0" smtClean="0">
                          <a:effectLst/>
                          <a:latin typeface="+mn-ea"/>
                          <a:ea typeface="+mn-ea"/>
                          <a:cs typeface="仿宋"/>
                        </a:rPr>
                        <a:t> </a:t>
                      </a:r>
                      <a:endParaRPr lang="zh-CN" sz="1400" b="0" i="0" kern="100" dirty="0">
                        <a:effectLst/>
                        <a:latin typeface="+mn-ea"/>
                        <a:ea typeface="+mn-ea"/>
                        <a:cs typeface="仿宋"/>
                      </a:endParaRPr>
                    </a:p>
                  </a:txBody>
                  <a:tcPr marL="104697" marR="10469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zh-CN" sz="1500" b="0" i="0" kern="1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仿宋"/>
                        </a:rPr>
                        <a:t>集团总</a:t>
                      </a:r>
                      <a:r>
                        <a:rPr lang="zh-CN" sz="1500" b="0" i="0" kern="10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仿宋"/>
                        </a:rPr>
                        <a:t>院长</a:t>
                      </a:r>
                      <a:r>
                        <a:rPr lang="zh-CN" altLang="en-US" sz="1500" b="0" i="0" kern="10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仿宋"/>
                        </a:rPr>
                        <a:t>是</a:t>
                      </a:r>
                      <a:r>
                        <a:rPr lang="zh-CN" sz="1500" b="0" i="0" kern="10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仿宋"/>
                        </a:rPr>
                        <a:t>集团唯一</a:t>
                      </a:r>
                      <a:r>
                        <a:rPr lang="zh-CN" sz="1500" b="0" i="0" kern="1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仿宋"/>
                        </a:rPr>
                        <a:t>法人代表；</a:t>
                      </a:r>
                      <a:endParaRPr lang="zh-CN" sz="1300" b="0" i="0" kern="100" dirty="0">
                        <a:effectLst/>
                        <a:latin typeface="+mn-ea"/>
                        <a:ea typeface="+mn-ea"/>
                        <a:cs typeface="仿宋"/>
                      </a:endParaRP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zh-CN" sz="1500" b="0" i="0" kern="1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仿宋"/>
                        </a:rPr>
                        <a:t>下属单位保持机构，但法人代表统一为集团总院长</a:t>
                      </a:r>
                      <a:endParaRPr lang="zh-CN" sz="1300" b="0" i="0" kern="100" dirty="0">
                        <a:effectLst/>
                        <a:latin typeface="+mn-ea"/>
                        <a:ea typeface="+mn-ea"/>
                        <a:cs typeface="仿宋"/>
                      </a:endParaRPr>
                    </a:p>
                  </a:txBody>
                  <a:tcPr marL="104697" marR="10469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zh-CN" sz="1500" b="0" i="0" kern="1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仿宋"/>
                        </a:rPr>
                        <a:t>医疗集团总院长是唯一法人代表；</a:t>
                      </a:r>
                      <a:endParaRPr lang="zh-CN" sz="1300" b="0" i="0" kern="100" dirty="0">
                        <a:effectLst/>
                        <a:latin typeface="+mn-ea"/>
                        <a:ea typeface="+mn-ea"/>
                        <a:cs typeface="仿宋"/>
                      </a:endParaRP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zh-CN" altLang="zh-CN" sz="1500" b="0" i="0" kern="10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仿宋"/>
                        </a:rPr>
                        <a:t>下属单位保持机构</a:t>
                      </a:r>
                      <a:r>
                        <a:rPr lang="zh-CN" sz="1500" b="0" i="0" kern="10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仿宋"/>
                        </a:rPr>
                        <a:t>不再另设</a:t>
                      </a:r>
                      <a:r>
                        <a:rPr lang="zh-CN" sz="1500" b="0" i="0" kern="1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仿宋"/>
                        </a:rPr>
                        <a:t>法人</a:t>
                      </a:r>
                      <a:r>
                        <a:rPr lang="zh-CN" sz="1400" b="0" i="0" kern="1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代表</a:t>
                      </a:r>
                      <a:r>
                        <a:rPr lang="zh-CN" sz="1500" b="0" i="0" kern="1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仿宋"/>
                        </a:rPr>
                        <a:t>。</a:t>
                      </a:r>
                      <a:endParaRPr lang="zh-CN" sz="1300" b="0" i="0" kern="100" dirty="0">
                        <a:effectLst/>
                        <a:latin typeface="+mn-ea"/>
                        <a:ea typeface="+mn-ea"/>
                        <a:cs typeface="仿宋"/>
                      </a:endParaRPr>
                    </a:p>
                  </a:txBody>
                  <a:tcPr marL="104697" marR="10469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zh-CN" sz="1500" b="0" i="0" kern="1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仿宋"/>
                        </a:rPr>
                        <a:t>集团总院长唯一法人代表；</a:t>
                      </a:r>
                      <a:endParaRPr lang="zh-CN" sz="1300" b="0" i="0" kern="100" dirty="0">
                        <a:effectLst/>
                        <a:latin typeface="+mn-ea"/>
                        <a:ea typeface="+mn-ea"/>
                        <a:cs typeface="仿宋"/>
                      </a:endParaRP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zh-CN" sz="1500" b="0" i="0" kern="1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仿宋"/>
                        </a:rPr>
                        <a:t>下属单位保持机构，但法人代表统一为集团总院长</a:t>
                      </a:r>
                      <a:endParaRPr lang="zh-CN" sz="1300" b="0" i="0" kern="100" dirty="0">
                        <a:effectLst/>
                        <a:latin typeface="+mn-ea"/>
                        <a:ea typeface="+mn-ea"/>
                        <a:cs typeface="仿宋"/>
                      </a:endParaRPr>
                    </a:p>
                  </a:txBody>
                  <a:tcPr marL="104697" marR="104697" marT="0" marB="0" anchor="ctr"/>
                </a:tc>
              </a:tr>
              <a:tr h="460001"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300" b="0" i="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仿宋"/>
                        </a:rPr>
                        <a:t>治理结构</a:t>
                      </a:r>
                      <a:endParaRPr lang="zh-CN" sz="1300" b="0" i="0" kern="1200" dirty="0"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  <a:cs typeface="仿宋"/>
                      </a:endParaRPr>
                    </a:p>
                  </a:txBody>
                  <a:tcPr marL="104697" marR="10469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zh-CN" sz="1400" b="0" i="0" kern="1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仿宋"/>
                        </a:rPr>
                        <a:t>实行集团领导下的院长负责制</a:t>
                      </a:r>
                      <a:endParaRPr lang="zh-CN" sz="1400" b="0" i="0" kern="100" dirty="0">
                        <a:effectLst/>
                        <a:latin typeface="+mn-ea"/>
                        <a:ea typeface="+mn-ea"/>
                        <a:cs typeface="仿宋"/>
                      </a:endParaRPr>
                    </a:p>
                  </a:txBody>
                  <a:tcPr marL="104697" marR="10469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zh-CN" sz="1400" b="0" i="0" kern="1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仿宋"/>
                        </a:rPr>
                        <a:t>实行理事会领导下的集团院长负责制</a:t>
                      </a:r>
                      <a:endParaRPr lang="zh-CN" sz="1400" b="0" i="0" kern="100" dirty="0">
                        <a:effectLst/>
                        <a:latin typeface="+mn-ea"/>
                        <a:ea typeface="+mn-ea"/>
                        <a:cs typeface="仿宋"/>
                      </a:endParaRPr>
                    </a:p>
                  </a:txBody>
                  <a:tcPr marL="104697" marR="10469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zh-CN" sz="1400" b="0" i="0" kern="10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仿宋"/>
                        </a:rPr>
                        <a:t>实行理事会领导下院长负责制</a:t>
                      </a:r>
                      <a:endParaRPr lang="zh-CN" sz="1400" b="0" i="0" kern="100" dirty="0">
                        <a:effectLst/>
                        <a:latin typeface="+mn-ea"/>
                        <a:ea typeface="+mn-ea"/>
                        <a:cs typeface="仿宋"/>
                      </a:endParaRPr>
                    </a:p>
                  </a:txBody>
                  <a:tcPr marL="104697" marR="104697" marT="0" marB="0" anchor="ctr"/>
                </a:tc>
              </a:tr>
              <a:tr h="1133618">
                <a:tc vMerge="1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CN" sz="1100" kern="1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zh-CN" altLang="zh-CN" sz="1300" b="0" i="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仿宋"/>
                        </a:rPr>
                        <a:t>总院长受医管委监管和监事会、专家委员会的监督。</a:t>
                      </a:r>
                      <a:r>
                        <a:rPr lang="zh-CN" altLang="zh-CN" sz="1400" b="0" i="0" dirty="0" smtClean="0">
                          <a:effectLst/>
                          <a:latin typeface="+mn-ea"/>
                          <a:ea typeface="+mn-ea"/>
                          <a:cs typeface="仿宋"/>
                        </a:rPr>
                        <a:t> </a:t>
                      </a:r>
                      <a:endParaRPr lang="zh-CN" sz="1400" b="0" i="0" kern="100" dirty="0">
                        <a:effectLst/>
                        <a:latin typeface="+mn-ea"/>
                        <a:ea typeface="+mn-ea"/>
                        <a:cs typeface="仿宋"/>
                      </a:endParaRPr>
                    </a:p>
                  </a:txBody>
                  <a:tcPr marL="104697" marR="1046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zh-CN" altLang="zh-CN" sz="1300" b="0" i="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仿宋"/>
                        </a:rPr>
                        <a:t>区政府履行出资人职责，委托理事会履行决策权和管理权，监事会负责监督</a:t>
                      </a:r>
                      <a:r>
                        <a:rPr lang="zh-CN" altLang="zh-CN" sz="1400" b="0" i="0" dirty="0" smtClean="0">
                          <a:effectLst/>
                          <a:latin typeface="+mn-ea"/>
                          <a:ea typeface="+mn-ea"/>
                          <a:cs typeface="仿宋"/>
                        </a:rPr>
                        <a:t> </a:t>
                      </a:r>
                      <a:endParaRPr lang="zh-CN" sz="1400" b="0" i="0" kern="100" dirty="0">
                        <a:effectLst/>
                        <a:latin typeface="+mn-ea"/>
                        <a:ea typeface="+mn-ea"/>
                        <a:cs typeface="仿宋"/>
                      </a:endParaRPr>
                    </a:p>
                  </a:txBody>
                  <a:tcPr marL="104697" marR="104697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zh-CN" altLang="zh-CN" sz="1300" b="0" i="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仿宋"/>
                        </a:rPr>
                        <a:t>分管县长任理事长，编办、财政、人社、卫计、物价等部门负责人组成的健保集团理事会</a:t>
                      </a:r>
                      <a:r>
                        <a:rPr lang="zh-CN" altLang="zh-CN" sz="1400" b="0" i="0" dirty="0" smtClean="0">
                          <a:effectLst/>
                          <a:latin typeface="+mn-ea"/>
                          <a:ea typeface="+mn-ea"/>
                          <a:cs typeface="仿宋"/>
                        </a:rPr>
                        <a:t> </a:t>
                      </a:r>
                      <a:endParaRPr lang="zh-CN" sz="1400" b="0" i="0" kern="100" dirty="0">
                        <a:effectLst/>
                        <a:latin typeface="+mn-ea"/>
                        <a:ea typeface="+mn-ea"/>
                        <a:cs typeface="仿宋"/>
                      </a:endParaRPr>
                    </a:p>
                  </a:txBody>
                  <a:tcPr marL="104697" marR="104697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38426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2" y="614255"/>
            <a:ext cx="7886700" cy="566846"/>
          </a:xfrm>
        </p:spPr>
        <p:txBody>
          <a:bodyPr>
            <a:normAutofit fontScale="90000"/>
          </a:bodyPr>
          <a:lstStyle/>
          <a:p>
            <a:pPr>
              <a:lnSpc>
                <a:spcPct val="120000"/>
              </a:lnSpc>
            </a:pPr>
            <a:r>
              <a:rPr lang="zh-CN" altLang="en-US" sz="2500" b="1" dirty="0" smtClean="0"/>
              <a:t>      </a:t>
            </a:r>
            <a:r>
              <a:rPr lang="zh-CN" altLang="zh-CN" sz="2500" b="1" dirty="0" smtClean="0"/>
              <a:t>主要医联体</a:t>
            </a:r>
            <a:r>
              <a:rPr lang="zh-CN" altLang="zh-CN" sz="2500" b="1" dirty="0"/>
              <a:t>模式基本情况与治理结构</a:t>
            </a:r>
            <a:endParaRPr lang="en-US" altLang="zh-CN" sz="2500" b="1" dirty="0"/>
          </a:p>
        </p:txBody>
      </p:sp>
      <p:graphicFrame>
        <p:nvGraphicFramePr>
          <p:cNvPr id="6" name="内容占位符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161325741"/>
              </p:ext>
            </p:extLst>
          </p:nvPr>
        </p:nvGraphicFramePr>
        <p:xfrm>
          <a:off x="870542" y="1465024"/>
          <a:ext cx="7650226" cy="25035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365"/>
                <a:gridCol w="2210895"/>
                <a:gridCol w="2365971"/>
                <a:gridCol w="2185995"/>
              </a:tblGrid>
              <a:tr h="46000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500" b="0" i="0" kern="1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仿宋"/>
                        </a:rPr>
                        <a:t>内容</a:t>
                      </a:r>
                      <a:endParaRPr lang="zh-CN" sz="1300" b="0" i="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04697" marR="104697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500" b="0" i="0" kern="1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仿宋"/>
                        </a:rPr>
                        <a:t>阳曲医疗集团</a:t>
                      </a:r>
                      <a:endParaRPr lang="zh-CN" sz="1300" b="0" i="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04697" marR="104697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500" b="0" i="0" kern="1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仿宋"/>
                        </a:rPr>
                        <a:t>罗湖医疗集团</a:t>
                      </a:r>
                      <a:endParaRPr lang="zh-CN" sz="1300" b="0" i="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04697" marR="104697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500" b="0" i="0" kern="1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仿宋"/>
                        </a:rPr>
                        <a:t>德清健保集团</a:t>
                      </a:r>
                      <a:endParaRPr lang="zh-CN" sz="1300" b="0" i="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04697" marR="104697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6000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400" b="0" i="0" kern="100" dirty="0" smtClean="0">
                          <a:effectLst/>
                          <a:latin typeface="+mn-ea"/>
                          <a:ea typeface="+mn-ea"/>
                          <a:cs typeface="仿宋"/>
                        </a:rPr>
                        <a:t>人员</a:t>
                      </a:r>
                      <a:endParaRPr lang="zh-CN" sz="1400" b="0" i="0" kern="100" dirty="0">
                        <a:effectLst/>
                        <a:latin typeface="+mn-ea"/>
                        <a:ea typeface="+mn-ea"/>
                        <a:cs typeface="仿宋"/>
                      </a:endParaRPr>
                    </a:p>
                  </a:txBody>
                  <a:tcPr marL="104697" marR="10469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zh-CN" altLang="zh-CN" sz="1300" b="0" i="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仿宋"/>
                        </a:rPr>
                        <a:t>自主招聘权；统一调配权</a:t>
                      </a:r>
                      <a:r>
                        <a:rPr lang="zh-CN" altLang="zh-CN" sz="1300" b="0" i="0" dirty="0" smtClean="0">
                          <a:effectLst/>
                          <a:latin typeface="+mn-ea"/>
                          <a:ea typeface="+mn-ea"/>
                          <a:cs typeface="仿宋"/>
                        </a:rPr>
                        <a:t> </a:t>
                      </a:r>
                      <a:endParaRPr lang="zh-CN" sz="1300" b="0" i="0" kern="100" dirty="0">
                        <a:effectLst/>
                        <a:latin typeface="+mn-ea"/>
                        <a:ea typeface="+mn-ea"/>
                        <a:cs typeface="仿宋"/>
                      </a:endParaRPr>
                    </a:p>
                  </a:txBody>
                  <a:tcPr marL="104697" marR="10469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zh-CN" altLang="zh-CN" sz="1300" b="0" i="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仿宋"/>
                        </a:rPr>
                        <a:t>自主招聘权；统一调配权</a:t>
                      </a:r>
                      <a:r>
                        <a:rPr lang="zh-CN" altLang="zh-CN" sz="1300" b="0" i="0" dirty="0" smtClean="0">
                          <a:effectLst/>
                          <a:latin typeface="+mn-ea"/>
                          <a:ea typeface="+mn-ea"/>
                          <a:cs typeface="仿宋"/>
                        </a:rPr>
                        <a:t> </a:t>
                      </a:r>
                      <a:endParaRPr lang="zh-CN" sz="1300" b="0" i="0" kern="100" dirty="0">
                        <a:effectLst/>
                        <a:latin typeface="+mn-ea"/>
                        <a:ea typeface="+mn-ea"/>
                        <a:cs typeface="仿宋"/>
                      </a:endParaRPr>
                    </a:p>
                  </a:txBody>
                  <a:tcPr marL="104697" marR="10469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zh-CN" altLang="zh-CN" sz="1300" b="0" i="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仿宋"/>
                        </a:rPr>
                        <a:t>核定编制总量，集团统一管理、统筹使用。</a:t>
                      </a:r>
                      <a:r>
                        <a:rPr lang="zh-CN" altLang="zh-CN" sz="1300" b="0" i="0" dirty="0" smtClean="0">
                          <a:effectLst/>
                          <a:latin typeface="+mn-ea"/>
                          <a:ea typeface="+mn-ea"/>
                          <a:cs typeface="仿宋"/>
                        </a:rPr>
                        <a:t> </a:t>
                      </a:r>
                      <a:endParaRPr lang="zh-CN" sz="1300" b="0" i="0" kern="100" dirty="0">
                        <a:effectLst/>
                        <a:latin typeface="+mn-ea"/>
                        <a:ea typeface="+mn-ea"/>
                        <a:cs typeface="仿宋"/>
                      </a:endParaRPr>
                    </a:p>
                  </a:txBody>
                  <a:tcPr marL="104697" marR="104697" marT="0" marB="0"/>
                </a:tc>
              </a:tr>
              <a:tr h="158353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300" b="0" i="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仿宋"/>
                        </a:rPr>
                        <a:t>财务</a:t>
                      </a:r>
                      <a:endParaRPr lang="zh-CN" sz="1300" b="0" i="0" kern="1200" dirty="0"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  <a:cs typeface="仿宋"/>
                      </a:endParaRPr>
                    </a:p>
                  </a:txBody>
                  <a:tcPr marL="104697" marR="10469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zh-CN" altLang="zh-CN" sz="1300" b="0" i="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仿宋"/>
                        </a:rPr>
                        <a:t>集团内设财务中心和会计结算中心，各医疗机构的财务分户结算。集团统一审核，审批后由集团会计进行核算。集团无权调用各机构资金</a:t>
                      </a:r>
                      <a:r>
                        <a:rPr lang="zh-CN" altLang="zh-CN" sz="1300" b="0" i="0" dirty="0" smtClean="0">
                          <a:effectLst/>
                          <a:latin typeface="+mn-ea"/>
                          <a:ea typeface="+mn-ea"/>
                          <a:cs typeface="仿宋"/>
                        </a:rPr>
                        <a:t> </a:t>
                      </a:r>
                      <a:endParaRPr lang="zh-CN" sz="1300" b="0" i="0" kern="100" dirty="0">
                        <a:effectLst/>
                        <a:latin typeface="+mn-ea"/>
                        <a:ea typeface="+mn-ea"/>
                        <a:cs typeface="仿宋"/>
                      </a:endParaRPr>
                    </a:p>
                  </a:txBody>
                  <a:tcPr marL="104697" marR="10469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zh-CN" altLang="zh-CN" sz="1300" b="0" i="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仿宋"/>
                        </a:rPr>
                        <a:t>集团设财务中心，各个医疗机构仍然有账户。</a:t>
                      </a:r>
                      <a:r>
                        <a:rPr lang="zh-CN" altLang="zh-CN" sz="1300" b="0" i="0" dirty="0" smtClean="0">
                          <a:effectLst/>
                          <a:latin typeface="+mn-ea"/>
                          <a:ea typeface="+mn-ea"/>
                          <a:cs typeface="仿宋"/>
                        </a:rPr>
                        <a:t> </a:t>
                      </a:r>
                      <a:endParaRPr lang="zh-CN" sz="1300" b="0" i="0" kern="100" dirty="0">
                        <a:effectLst/>
                        <a:latin typeface="+mn-ea"/>
                        <a:ea typeface="+mn-ea"/>
                        <a:cs typeface="仿宋"/>
                      </a:endParaRPr>
                    </a:p>
                  </a:txBody>
                  <a:tcPr marL="104697" marR="10469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zh-CN" altLang="zh-CN" sz="1300" b="0" i="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仿宋"/>
                        </a:rPr>
                        <a:t>设立集团财务管理中心，统一负责集团内财政预算、财务管理、审计监督；财政投入分类分项拨给集团，由集团统筹使用。</a:t>
                      </a:r>
                      <a:r>
                        <a:rPr lang="zh-CN" altLang="zh-CN" sz="1300" b="0" i="0" dirty="0" smtClean="0">
                          <a:effectLst/>
                          <a:latin typeface="+mn-ea"/>
                          <a:ea typeface="+mn-ea"/>
                          <a:cs typeface="仿宋"/>
                        </a:rPr>
                        <a:t> </a:t>
                      </a:r>
                      <a:endParaRPr lang="zh-CN" sz="1300" b="0" i="0" kern="100" dirty="0">
                        <a:effectLst/>
                        <a:latin typeface="+mn-ea"/>
                        <a:ea typeface="+mn-ea"/>
                        <a:cs typeface="仿宋"/>
                      </a:endParaRPr>
                    </a:p>
                  </a:txBody>
                  <a:tcPr marL="104697" marR="10469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75006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2" y="614255"/>
            <a:ext cx="7886700" cy="566846"/>
          </a:xfrm>
        </p:spPr>
        <p:txBody>
          <a:bodyPr>
            <a:normAutofit fontScale="90000"/>
          </a:bodyPr>
          <a:lstStyle/>
          <a:p>
            <a:pPr>
              <a:lnSpc>
                <a:spcPct val="120000"/>
              </a:lnSpc>
            </a:pPr>
            <a:r>
              <a:rPr lang="en-US" altLang="en-US" sz="2500" b="1" dirty="0"/>
              <a:t> </a:t>
            </a:r>
            <a:r>
              <a:rPr lang="en-US" altLang="en-US" sz="2500" b="1" dirty="0" smtClean="0"/>
              <a:t>      </a:t>
            </a:r>
            <a:r>
              <a:rPr lang="zh-CN" altLang="zh-CN" sz="2500" b="1" dirty="0" smtClean="0">
                <a:latin typeface="Hiragino Sans GB W3"/>
                <a:ea typeface="Hiragino Sans GB W3"/>
                <a:cs typeface="Hiragino Sans GB W3"/>
              </a:rPr>
              <a:t>医保对医联体的支</a:t>
            </a:r>
            <a:r>
              <a:rPr lang="zh-CN" altLang="zh-CN" sz="2500" b="1" dirty="0">
                <a:latin typeface="Hiragino Sans GB W3"/>
                <a:ea typeface="Hiragino Sans GB W3"/>
                <a:cs typeface="Hiragino Sans GB W3"/>
              </a:rPr>
              <a:t>付方式与政策</a:t>
            </a:r>
            <a:r>
              <a:rPr lang="zh-CN" altLang="zh-CN" sz="2500" dirty="0">
                <a:latin typeface="Hiragino Sans GB W3"/>
                <a:ea typeface="Hiragino Sans GB W3"/>
                <a:cs typeface="Hiragino Sans GB W3"/>
              </a:rPr>
              <a:t> </a:t>
            </a:r>
            <a:endParaRPr lang="en-US" altLang="zh-CN" sz="2500" dirty="0">
              <a:latin typeface="Hiragino Sans GB W3"/>
              <a:ea typeface="Hiragino Sans GB W3"/>
              <a:cs typeface="Hiragino Sans GB W3"/>
            </a:endParaRPr>
          </a:p>
        </p:txBody>
      </p:sp>
      <p:graphicFrame>
        <p:nvGraphicFramePr>
          <p:cNvPr id="6" name="内容占位符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097152060"/>
              </p:ext>
            </p:extLst>
          </p:nvPr>
        </p:nvGraphicFramePr>
        <p:xfrm>
          <a:off x="626466" y="1272852"/>
          <a:ext cx="7854734" cy="35857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816"/>
                <a:gridCol w="1619415"/>
                <a:gridCol w="1698691"/>
                <a:gridCol w="2821812"/>
              </a:tblGrid>
              <a:tr h="38158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500" b="0" i="0" kern="1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仿宋"/>
                        </a:rPr>
                        <a:t>内容</a:t>
                      </a:r>
                      <a:endParaRPr lang="zh-CN" sz="1300" b="0" i="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04697" marR="104697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500" b="0" i="0" kern="10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仿宋"/>
                        </a:rPr>
                        <a:t>阳曲</a:t>
                      </a:r>
                      <a:endParaRPr lang="zh-CN" sz="1300" b="0" i="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04697" marR="104697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500" b="0" i="0" kern="10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仿宋"/>
                        </a:rPr>
                        <a:t>罗湖</a:t>
                      </a:r>
                      <a:endParaRPr lang="zh-CN" sz="1300" b="0" i="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04697" marR="104697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500" b="0" i="0" kern="1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仿宋"/>
                        </a:rPr>
                        <a:t>德</a:t>
                      </a:r>
                      <a:r>
                        <a:rPr lang="zh-CN" sz="1500" b="0" i="0" kern="10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仿宋"/>
                        </a:rPr>
                        <a:t>清</a:t>
                      </a:r>
                      <a:endParaRPr lang="zh-CN" sz="1300" b="0" i="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04697" marR="104697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7762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400" b="0" i="0" kern="1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仿宋"/>
                        </a:rPr>
                        <a:t>统筹层次</a:t>
                      </a:r>
                      <a:endParaRPr lang="zh-CN" sz="1400" b="0" i="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04697" marR="1046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400" b="0" i="0" kern="1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仿宋"/>
                        </a:rPr>
                        <a:t>市级统筹</a:t>
                      </a:r>
                      <a:endParaRPr lang="zh-CN" sz="1400" b="0" i="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04697" marR="1046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400" b="0" i="0" kern="10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仿宋"/>
                        </a:rPr>
                        <a:t>市级统筹</a:t>
                      </a:r>
                      <a:endParaRPr lang="zh-CN" sz="1400" b="0" i="0" kern="10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04697" marR="104697" marT="0" marB="0" anchor="ctr"/>
                </a:tc>
                <a:tc>
                  <a:txBody>
                    <a:bodyPr/>
                    <a:lstStyle/>
                    <a:p>
                      <a:pPr indent="3048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400" b="0" i="0" kern="1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仿宋"/>
                        </a:rPr>
                        <a:t>报销政策全市统一，但</a:t>
                      </a:r>
                      <a:r>
                        <a:rPr lang="zh-CN" sz="1400" b="0" i="0" kern="10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仿宋"/>
                        </a:rPr>
                        <a:t>基金县级统筹</a:t>
                      </a:r>
                      <a:endParaRPr lang="zh-CN" sz="1400" b="0" i="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04697" marR="104697" marT="0" marB="0" anchor="ctr"/>
                </a:tc>
              </a:tr>
              <a:tr h="457480"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zh-CN" sz="1400" b="0" i="0" kern="1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仿宋"/>
                        </a:rPr>
                        <a:t>是否对集团实行总额预算管理</a:t>
                      </a:r>
                      <a:endParaRPr lang="zh-CN" sz="1400" b="0" i="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04697" marR="1046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zh-CN" sz="1400" b="0" i="0" kern="1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仿宋"/>
                        </a:rPr>
                        <a:t>是</a:t>
                      </a:r>
                      <a:endParaRPr lang="zh-CN" sz="1400" b="0" i="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04697" marR="1046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zh-CN" sz="1400" b="0" i="0" kern="1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仿宋"/>
                        </a:rPr>
                        <a:t>是</a:t>
                      </a:r>
                      <a:endParaRPr lang="zh-CN" sz="1400" b="0" i="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04697" marR="1046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zh-CN" sz="1400" b="0" i="0" kern="1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仿宋"/>
                        </a:rPr>
                        <a:t>是</a:t>
                      </a:r>
                      <a:endParaRPr lang="zh-CN" sz="1400" b="0" i="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04697" marR="104697" marT="0" marB="0" anchor="ctr"/>
                </a:tc>
              </a:tr>
              <a:tr h="415891">
                <a:tc rowSpan="2"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zh-CN" altLang="zh-CN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仿宋"/>
                        </a:rPr>
                        <a:t>集团成立前后医保结算方式变化</a:t>
                      </a:r>
                      <a:r>
                        <a:rPr lang="zh-CN" altLang="zh-CN" sz="1200" b="0" i="0" dirty="0" smtClean="0">
                          <a:effectLst/>
                          <a:latin typeface="+mn-ea"/>
                          <a:ea typeface="+mn-ea"/>
                          <a:cs typeface="仿宋"/>
                        </a:rPr>
                        <a:t> </a:t>
                      </a:r>
                      <a:endParaRPr lang="zh-CN" sz="1200" b="0" i="0" kern="100" dirty="0">
                        <a:effectLst/>
                        <a:latin typeface="+mn-ea"/>
                        <a:ea typeface="+mn-ea"/>
                        <a:cs typeface="仿宋"/>
                      </a:endParaRPr>
                    </a:p>
                  </a:txBody>
                  <a:tcPr marL="104697" marR="104697" marT="0" marB="0" anchor="ctr"/>
                </a:tc>
                <a:tc gridSpan="3">
                  <a:txBody>
                    <a:bodyPr/>
                    <a:lstStyle/>
                    <a:p>
                      <a:pPr indent="2667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200" b="0" i="0" kern="1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仿宋"/>
                        </a:rPr>
                        <a:t>集团成立前，对集团</a:t>
                      </a:r>
                      <a:r>
                        <a:rPr lang="zh-CN" sz="1200" b="0" i="0" kern="10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仿宋"/>
                        </a:rPr>
                        <a:t>内所有医疗机构进行单独核算。</a:t>
                      </a:r>
                      <a:endParaRPr lang="zh-CN" sz="1200" b="0" i="0" kern="100" dirty="0">
                        <a:effectLst/>
                        <a:latin typeface="+mn-ea"/>
                        <a:ea typeface="+mn-ea"/>
                        <a:cs typeface="仿宋"/>
                      </a:endParaRPr>
                    </a:p>
                  </a:txBody>
                  <a:tcPr marL="104697" marR="104697" marT="0" marB="0" anchor="ctr"/>
                </a:tc>
                <a:tc hMerge="1">
                  <a:txBody>
                    <a:bodyPr/>
                    <a:lstStyle/>
                    <a:p>
                      <a:pPr indent="2667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CN" altLang="zh-CN" sz="1000" kern="100" dirty="0">
                        <a:effectLst/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542657">
                <a:tc vMerge="1"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zh-CN" sz="1000" kern="100" dirty="0">
                        <a:effectLst/>
                        <a:latin typeface="仿宋"/>
                        <a:ea typeface="仿宋"/>
                        <a:cs typeface="仿宋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667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300" b="0" i="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仿宋"/>
                        </a:rPr>
                        <a:t>集团成立后，</a:t>
                      </a:r>
                      <a:r>
                        <a:rPr lang="zh-CN" altLang="zh-CN" sz="1300" b="0" i="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仿宋"/>
                        </a:rPr>
                        <a:t>对医疗集团实行医保打包付费</a:t>
                      </a:r>
                      <a:r>
                        <a:rPr lang="zh-CN" altLang="en-US" sz="1300" b="0" i="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仿宋"/>
                        </a:rPr>
                        <a:t>，结算模式改变</a:t>
                      </a:r>
                      <a:endParaRPr lang="zh-CN" sz="1200" b="0" i="0" kern="100" dirty="0">
                        <a:effectLst/>
                        <a:latin typeface="+mn-ea"/>
                        <a:ea typeface="+mn-ea"/>
                        <a:cs typeface="仿宋"/>
                      </a:endParaRPr>
                    </a:p>
                  </a:txBody>
                  <a:tcPr marL="104697" marR="104697" marT="0" marB="0" anchor="ctr"/>
                </a:tc>
                <a:tc>
                  <a:txBody>
                    <a:bodyPr/>
                    <a:lstStyle/>
                    <a:p>
                      <a:r>
                        <a:rPr lang="zh-CN" altLang="en-US" sz="1300" b="0" i="0" dirty="0" smtClean="0">
                          <a:latin typeface="+mn-ea"/>
                          <a:ea typeface="+mn-ea"/>
                          <a:cs typeface="仿宋"/>
                        </a:rPr>
                        <a:t>结算模式不变</a:t>
                      </a:r>
                      <a:endParaRPr lang="zh-CN" altLang="en-US" sz="1300" b="0" i="0" dirty="0">
                        <a:latin typeface="+mn-ea"/>
                        <a:ea typeface="+mn-ea"/>
                        <a:cs typeface="仿宋"/>
                      </a:endParaRPr>
                    </a:p>
                  </a:txBody>
                  <a:tcPr marL="104697" marR="104697" marT="0" marB="0" anchor="ctr"/>
                </a:tc>
                <a:tc>
                  <a:txBody>
                    <a:bodyPr/>
                    <a:lstStyle/>
                    <a:p>
                      <a:pPr marL="0" marR="0" indent="266700" algn="just" defTabSz="55284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仿宋"/>
                        </a:rPr>
                        <a:t>集团成立后，</a:t>
                      </a:r>
                      <a:r>
                        <a:rPr lang="zh-CN" altLang="zh-CN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仿宋"/>
                        </a:rPr>
                        <a:t>对医疗集团实行医保打包付费</a:t>
                      </a:r>
                      <a:r>
                        <a:rPr lang="zh-CN" altLang="en-US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仿宋"/>
                        </a:rPr>
                        <a:t>，结算模式变为跟集团结算</a:t>
                      </a:r>
                      <a:endParaRPr lang="zh-CN" altLang="zh-CN" sz="1000" b="0" i="0" kern="100" dirty="0" smtClean="0">
                        <a:effectLst/>
                        <a:latin typeface="+mn-ea"/>
                        <a:ea typeface="+mn-ea"/>
                        <a:cs typeface="仿宋"/>
                      </a:endParaRPr>
                    </a:p>
                    <a:p>
                      <a:pPr indent="2667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CN" sz="1200" b="0" i="0" kern="100" dirty="0">
                        <a:effectLst/>
                        <a:latin typeface="+mn-ea"/>
                        <a:ea typeface="+mn-ea"/>
                        <a:cs typeface="仿宋"/>
                      </a:endParaRPr>
                    </a:p>
                  </a:txBody>
                  <a:tcPr marL="104697" marR="104697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23994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zh-CN" altLang="en-US" dirty="0">
                <a:latin typeface="Hiragino Sans GB W3"/>
                <a:ea typeface="Hiragino Sans GB W3"/>
                <a:cs typeface="Hiragino Sans GB W3"/>
              </a:rPr>
              <a:t>一些思考和观点的分享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lnSpc>
                <a:spcPct val="140000"/>
              </a:lnSpc>
              <a:buNone/>
            </a:pPr>
            <a:r>
              <a:rPr kumimoji="1" lang="zh-CN" altLang="en-US" sz="2500" dirty="0" smtClean="0">
                <a:latin typeface="Hiragino Sans GB W3"/>
                <a:ea typeface="Hiragino Sans GB W3"/>
                <a:cs typeface="Hiragino Sans GB W3"/>
              </a:rPr>
              <a:t>（一）医共体共的是理念、共的是利益、共的是管理、共的是服务；</a:t>
            </a:r>
            <a:endParaRPr kumimoji="1" lang="en-US" altLang="zh-CN" sz="2500" dirty="0" smtClean="0">
              <a:latin typeface="Hiragino Sans GB W3"/>
              <a:ea typeface="Hiragino Sans GB W3"/>
              <a:cs typeface="Hiragino Sans GB W3"/>
            </a:endParaRPr>
          </a:p>
          <a:p>
            <a:pPr marL="0" indent="0">
              <a:lnSpc>
                <a:spcPct val="140000"/>
              </a:lnSpc>
              <a:buNone/>
            </a:pPr>
            <a:r>
              <a:rPr kumimoji="1" lang="zh-CN" altLang="en-US" sz="2500" dirty="0" smtClean="0">
                <a:solidFill>
                  <a:srgbClr val="000000"/>
                </a:solidFill>
                <a:latin typeface="Hiragino Sans GB W3"/>
                <a:ea typeface="Hiragino Sans GB W3"/>
                <a:cs typeface="Hiragino Sans GB W3"/>
              </a:rPr>
              <a:t>（二）医保如何打包付费？如何确定打包的总额才能做到激励</a:t>
            </a:r>
            <a:r>
              <a:rPr kumimoji="1" lang="en-US" altLang="zh-CN" sz="2500" dirty="0" smtClean="0">
                <a:solidFill>
                  <a:srgbClr val="000000"/>
                </a:solidFill>
                <a:latin typeface="Hiragino Sans GB W3"/>
                <a:ea typeface="Hiragino Sans GB W3"/>
                <a:cs typeface="Hiragino Sans GB W3"/>
              </a:rPr>
              <a:t>?</a:t>
            </a:r>
          </a:p>
          <a:p>
            <a:pPr lvl="1">
              <a:lnSpc>
                <a:spcPct val="140000"/>
              </a:lnSpc>
              <a:buFont typeface="Wingdings" charset="2"/>
              <a:buChar char="ü"/>
            </a:pPr>
            <a:r>
              <a:rPr lang="zh-CN" altLang="zh-CN" sz="2300" dirty="0">
                <a:solidFill>
                  <a:srgbClr val="3366FF"/>
                </a:solidFill>
                <a:latin typeface="Hiragino Sans GB W3"/>
                <a:ea typeface="Hiragino Sans GB W3"/>
                <a:cs typeface="Hiragino Sans GB W3"/>
              </a:rPr>
              <a:t>总额的确定会直接影响最后是超支还是结余。如果医保部门仅仅是按照前三年平均总额打包支付，那么医保部门就没有把全部的医保控费</a:t>
            </a:r>
            <a:r>
              <a:rPr lang="zh-CN" altLang="zh-CN" sz="2300" dirty="0" smtClean="0">
                <a:solidFill>
                  <a:srgbClr val="3366FF"/>
                </a:solidFill>
                <a:latin typeface="Hiragino Sans GB W3"/>
                <a:ea typeface="Hiragino Sans GB W3"/>
                <a:cs typeface="Hiragino Sans GB W3"/>
              </a:rPr>
              <a:t>的责任</a:t>
            </a:r>
            <a:r>
              <a:rPr lang="zh-CN" altLang="en-US" sz="2300" dirty="0" smtClean="0">
                <a:solidFill>
                  <a:srgbClr val="3366FF"/>
                </a:solidFill>
                <a:latin typeface="Hiragino Sans GB W3"/>
                <a:ea typeface="Hiragino Sans GB W3"/>
                <a:cs typeface="Hiragino Sans GB W3"/>
              </a:rPr>
              <a:t>一起打包</a:t>
            </a:r>
            <a:r>
              <a:rPr lang="zh-CN" altLang="zh-CN" sz="2300" dirty="0" smtClean="0">
                <a:solidFill>
                  <a:srgbClr val="3366FF"/>
                </a:solidFill>
                <a:latin typeface="Hiragino Sans GB W3"/>
                <a:ea typeface="Hiragino Sans GB W3"/>
                <a:cs typeface="Hiragino Sans GB W3"/>
              </a:rPr>
              <a:t>给医联体，</a:t>
            </a:r>
            <a:r>
              <a:rPr lang="zh-CN" altLang="zh-CN" sz="2300" dirty="0">
                <a:solidFill>
                  <a:srgbClr val="3366FF"/>
                </a:solidFill>
                <a:latin typeface="Hiragino Sans GB W3"/>
                <a:ea typeface="Hiragino Sans GB W3"/>
                <a:cs typeface="Hiragino Sans GB W3"/>
              </a:rPr>
              <a:t>这样的总额确定思路仅仅是医保部门跟医疗集团购买医疗服务，但并没有让医疗集团承担控费责任</a:t>
            </a:r>
            <a:endParaRPr kumimoji="1" lang="zh-CN" altLang="en-US" sz="2300" dirty="0">
              <a:solidFill>
                <a:srgbClr val="3366FF"/>
              </a:solidFill>
              <a:latin typeface="Hiragino Sans GB W3"/>
              <a:ea typeface="Hiragino Sans GB W3"/>
              <a:cs typeface="Hiragino Sans GB W3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6089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zh-CN" altLang="en-US" dirty="0">
                <a:latin typeface="Hiragino Sans GB W3"/>
                <a:ea typeface="Hiragino Sans GB W3"/>
                <a:cs typeface="Hiragino Sans GB W3"/>
              </a:rPr>
              <a:t>一些思考和观点的分享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40000"/>
              </a:lnSpc>
              <a:buNone/>
            </a:pPr>
            <a:r>
              <a:rPr kumimoji="1" lang="zh-CN" altLang="en-US" sz="2500" dirty="0" smtClean="0">
                <a:solidFill>
                  <a:srgbClr val="000000"/>
                </a:solidFill>
                <a:latin typeface="Hiragino Sans GB W3"/>
                <a:ea typeface="Hiragino Sans GB W3"/>
                <a:cs typeface="Hiragino Sans GB W3"/>
              </a:rPr>
              <a:t>（三）医保支付应该走向战略性购买</a:t>
            </a:r>
            <a:endParaRPr kumimoji="1" lang="en-US" altLang="zh-CN" sz="2500" dirty="0" smtClean="0">
              <a:solidFill>
                <a:srgbClr val="000000"/>
              </a:solidFill>
              <a:latin typeface="Hiragino Sans GB W3"/>
              <a:ea typeface="Hiragino Sans GB W3"/>
              <a:cs typeface="Hiragino Sans GB W3"/>
            </a:endParaRPr>
          </a:p>
          <a:p>
            <a:pPr lvl="1">
              <a:lnSpc>
                <a:spcPct val="140000"/>
              </a:lnSpc>
              <a:buFont typeface="Wingdings" charset="2"/>
              <a:buChar char="ü"/>
            </a:pPr>
            <a:r>
              <a:rPr lang="zh-CN" altLang="zh-CN" dirty="0" smtClean="0">
                <a:solidFill>
                  <a:srgbClr val="3366FF"/>
                </a:solidFill>
                <a:latin typeface="Hiragino Sans GB W3"/>
                <a:ea typeface="Hiragino Sans GB W3"/>
                <a:cs typeface="Hiragino Sans GB W3"/>
              </a:rPr>
              <a:t>医保部门作为医疗服务购买方</a:t>
            </a:r>
            <a:r>
              <a:rPr lang="zh-CN" altLang="zh-CN" dirty="0">
                <a:solidFill>
                  <a:srgbClr val="3366FF"/>
                </a:solidFill>
                <a:latin typeface="Hiragino Sans GB W3"/>
                <a:ea typeface="Hiragino Sans GB W3"/>
                <a:cs typeface="Hiragino Sans GB W3"/>
              </a:rPr>
              <a:t>，医保总额支付和医联体之间应该确定“购买什么”、“向谁购买”、“如何购买”等，如果不能清晰回答上述问题，那么所确定的总额也就不会科学合理。 </a:t>
            </a:r>
            <a:r>
              <a:rPr lang="en-US" altLang="zh-CN" dirty="0" smtClean="0">
                <a:solidFill>
                  <a:srgbClr val="3366FF"/>
                </a:solidFill>
                <a:latin typeface="Hiragino Sans GB W3"/>
                <a:ea typeface="Hiragino Sans GB W3"/>
                <a:cs typeface="Hiragino Sans GB W3"/>
              </a:rPr>
              <a:t>——</a:t>
            </a:r>
            <a:r>
              <a:rPr lang="zh-CN" altLang="en-US" dirty="0" smtClean="0">
                <a:solidFill>
                  <a:srgbClr val="3366FF"/>
                </a:solidFill>
                <a:latin typeface="Hiragino Sans GB W3"/>
                <a:ea typeface="Hiragino Sans GB W3"/>
                <a:cs typeface="Hiragino Sans GB W3"/>
              </a:rPr>
              <a:t>战略性购买</a:t>
            </a:r>
            <a:endParaRPr kumimoji="1" lang="zh-CN" altLang="en-US" dirty="0">
              <a:solidFill>
                <a:srgbClr val="3366FF"/>
              </a:solidFill>
              <a:latin typeface="Hiragino Sans GB W3"/>
              <a:ea typeface="Hiragino Sans GB W3"/>
              <a:cs typeface="Hiragino Sans GB W3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4301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zh-CN" altLang="en-US" dirty="0">
                <a:latin typeface="Hiragino Sans GB W3"/>
                <a:ea typeface="Hiragino Sans GB W3"/>
                <a:cs typeface="Hiragino Sans GB W3"/>
              </a:rPr>
              <a:t>一些思考和观点的分享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130000"/>
              </a:lnSpc>
              <a:buNone/>
            </a:pPr>
            <a:r>
              <a:rPr kumimoji="1" lang="zh-CN" altLang="en-US" dirty="0" smtClean="0">
                <a:latin typeface="Hiragino Sans GB W3"/>
                <a:ea typeface="Hiragino Sans GB W3"/>
                <a:cs typeface="Hiragino Sans GB W3"/>
              </a:rPr>
              <a:t>（四）</a:t>
            </a:r>
            <a:r>
              <a:rPr lang="zh-CN" altLang="en-US" b="1" dirty="0">
                <a:latin typeface="Hiragino Sans GB W3"/>
                <a:ea typeface="Hiragino Sans GB W3"/>
                <a:cs typeface="Hiragino Sans GB W3"/>
              </a:rPr>
              <a:t>到底是</a:t>
            </a:r>
            <a:r>
              <a:rPr lang="zh-CN" altLang="zh-CN" b="1" dirty="0">
                <a:latin typeface="Hiragino Sans GB W3"/>
                <a:ea typeface="Hiragino Sans GB W3"/>
                <a:cs typeface="Hiragino Sans GB W3"/>
              </a:rPr>
              <a:t>“</a:t>
            </a:r>
            <a:r>
              <a:rPr lang="zh-CN" altLang="en-US" b="1" dirty="0">
                <a:latin typeface="Hiragino Sans GB W3"/>
                <a:ea typeface="Hiragino Sans GB W3"/>
                <a:cs typeface="Hiragino Sans GB W3"/>
              </a:rPr>
              <a:t>超支合理分担</a:t>
            </a:r>
            <a:r>
              <a:rPr lang="zh-CN" altLang="zh-CN" b="1" dirty="0">
                <a:latin typeface="Hiragino Sans GB W3"/>
                <a:ea typeface="Hiragino Sans GB W3"/>
                <a:cs typeface="Hiragino Sans GB W3"/>
              </a:rPr>
              <a:t>”</a:t>
            </a:r>
            <a:r>
              <a:rPr lang="zh-CN" altLang="en-US" b="1" dirty="0">
                <a:latin typeface="Hiragino Sans GB W3"/>
                <a:ea typeface="Hiragino Sans GB W3"/>
                <a:cs typeface="Hiragino Sans GB W3"/>
              </a:rPr>
              <a:t>还是“合理超支分担”</a:t>
            </a:r>
            <a:r>
              <a:rPr lang="zh-CN" altLang="en-US" b="1" dirty="0" smtClean="0">
                <a:latin typeface="Hiragino Sans GB W3"/>
                <a:ea typeface="Hiragino Sans GB W3"/>
                <a:cs typeface="Hiragino Sans GB W3"/>
              </a:rPr>
              <a:t>？</a:t>
            </a:r>
            <a:endParaRPr lang="en-US" altLang="zh-CN" b="1" dirty="0" smtClean="0">
              <a:latin typeface="Hiragino Sans GB W3"/>
              <a:ea typeface="Hiragino Sans GB W3"/>
              <a:cs typeface="Hiragino Sans GB W3"/>
            </a:endParaRPr>
          </a:p>
          <a:p>
            <a:pPr marL="0" indent="0">
              <a:lnSpc>
                <a:spcPct val="130000"/>
              </a:lnSpc>
              <a:buNone/>
            </a:pPr>
            <a:r>
              <a:rPr lang="zh-CN" altLang="zh-CN" b="1" dirty="0" smtClean="0">
                <a:latin typeface="Hiragino Sans GB W3"/>
                <a:ea typeface="Hiragino Sans GB W3"/>
                <a:cs typeface="Hiragino Sans GB W3"/>
              </a:rPr>
              <a:t>（</a:t>
            </a:r>
            <a:r>
              <a:rPr lang="zh-CN" altLang="en-US" b="1" dirty="0" smtClean="0">
                <a:latin typeface="Hiragino Sans GB W3"/>
                <a:ea typeface="Hiragino Sans GB W3"/>
                <a:cs typeface="Hiragino Sans GB W3"/>
              </a:rPr>
              <a:t>五</a:t>
            </a:r>
            <a:r>
              <a:rPr lang="zh-CN" altLang="zh-CN" b="1" dirty="0">
                <a:latin typeface="Hiragino Sans GB W3"/>
                <a:ea typeface="Hiragino Sans GB W3"/>
                <a:cs typeface="Hiragino Sans GB W3"/>
              </a:rPr>
              <a:t>）到底是总额预算管理？还是总额付费？</a:t>
            </a:r>
            <a:r>
              <a:rPr lang="zh-CN" altLang="en-US" b="1" dirty="0">
                <a:latin typeface="Hiragino Sans GB W3"/>
                <a:ea typeface="Hiragino Sans GB W3"/>
                <a:cs typeface="Hiragino Sans GB W3"/>
              </a:rPr>
              <a:t>还是总额预付？</a:t>
            </a:r>
            <a:r>
              <a:rPr lang="zh-CN" altLang="zh-CN" b="1" dirty="0">
                <a:latin typeface="Hiragino Sans GB W3"/>
                <a:ea typeface="Hiragino Sans GB W3"/>
                <a:cs typeface="Hiragino Sans GB W3"/>
              </a:rPr>
              <a:t>还是总额控制，几个词语的界定并不清晰 </a:t>
            </a:r>
            <a:endParaRPr lang="en-US" altLang="zh-CN" b="1" dirty="0" smtClean="0">
              <a:latin typeface="Hiragino Sans GB W3"/>
              <a:ea typeface="Hiragino Sans GB W3"/>
              <a:cs typeface="Hiragino Sans GB W3"/>
            </a:endParaRPr>
          </a:p>
          <a:p>
            <a:pPr marL="389618" lvl="1" indent="0">
              <a:lnSpc>
                <a:spcPct val="130000"/>
              </a:lnSpc>
              <a:buNone/>
            </a:pPr>
            <a:r>
              <a:rPr lang="zh-CN" altLang="zh-CN" dirty="0">
                <a:solidFill>
                  <a:srgbClr val="3366FF"/>
                </a:solidFill>
                <a:latin typeface="Hiragino Sans GB W3"/>
                <a:ea typeface="Hiragino Sans GB W3"/>
                <a:cs typeface="Hiragino Sans GB W3"/>
              </a:rPr>
              <a:t>首先认为总额控制不是一种好的支付方式，不是一种真正的支付手段；总额预算是基金管理的一种机制，是财政资金的一种管理方式，并不能用到购买服务上来；总额预付是一种真正的服务购买支付方式，但对于购买服务的数量、内容需要有一个比较清晰的界定和认定，才可以算出较科学合理的总额。 </a:t>
            </a:r>
            <a:endParaRPr lang="en-US" altLang="zh-CN" dirty="0">
              <a:solidFill>
                <a:srgbClr val="3366FF"/>
              </a:solidFill>
              <a:latin typeface="Hiragino Sans GB W3"/>
              <a:ea typeface="Hiragino Sans GB W3"/>
              <a:cs typeface="Hiragino Sans GB W3"/>
            </a:endParaRPr>
          </a:p>
          <a:p>
            <a:pPr marL="389618" lvl="1" indent="0">
              <a:lnSpc>
                <a:spcPct val="130000"/>
              </a:lnSpc>
              <a:buNone/>
            </a:pPr>
            <a:endParaRPr lang="en-US" altLang="zh-CN" b="1" dirty="0">
              <a:latin typeface="Hiragino Sans GB W3"/>
              <a:ea typeface="Hiragino Sans GB W3"/>
              <a:cs typeface="Hiragino Sans GB W3"/>
            </a:endParaRPr>
          </a:p>
          <a:p>
            <a:pPr marL="0" indent="0">
              <a:lnSpc>
                <a:spcPct val="130000"/>
              </a:lnSpc>
              <a:buNone/>
            </a:pPr>
            <a:endParaRPr lang="en-US" altLang="zh-CN" b="1" dirty="0">
              <a:latin typeface="Hiragino Sans GB W3"/>
              <a:ea typeface="Hiragino Sans GB W3"/>
              <a:cs typeface="Hiragino Sans GB W3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3450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12090" y="603539"/>
            <a:ext cx="7886700" cy="566846"/>
          </a:xfrm>
        </p:spPr>
        <p:txBody>
          <a:bodyPr>
            <a:normAutofit/>
          </a:bodyPr>
          <a:lstStyle/>
          <a:p>
            <a:r>
              <a:rPr kumimoji="1" lang="zh-CN" altLang="en-US" sz="2800" dirty="0">
                <a:latin typeface="Hiragino Sans GB W3"/>
                <a:ea typeface="Hiragino Sans GB W3"/>
                <a:cs typeface="Hiragino Sans GB W3"/>
              </a:rPr>
              <a:t>一些思考和观点的分享</a:t>
            </a:r>
            <a:endParaRPr kumimoji="1" lang="zh-CN" altLang="en-US" sz="2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98900" y="1069181"/>
            <a:ext cx="7886700" cy="3263504"/>
          </a:xfrm>
        </p:spPr>
        <p:txBody>
          <a:bodyPr/>
          <a:lstStyle/>
          <a:p>
            <a:pPr marL="0" indent="0">
              <a:lnSpc>
                <a:spcPct val="130000"/>
              </a:lnSpc>
              <a:buNone/>
            </a:pPr>
            <a:r>
              <a:rPr kumimoji="1" lang="en-US" altLang="zh-CN" dirty="0" smtClean="0">
                <a:latin typeface="Hiragino Sans GB W3"/>
                <a:ea typeface="Hiragino Sans GB W3"/>
                <a:cs typeface="Hiragino Sans GB W3"/>
              </a:rPr>
              <a:t>（</a:t>
            </a:r>
            <a:r>
              <a:rPr kumimoji="1" lang="zh-CN" altLang="en-US" dirty="0" smtClean="0">
                <a:latin typeface="Hiragino Sans GB W3"/>
                <a:ea typeface="Hiragino Sans GB W3"/>
                <a:cs typeface="Hiragino Sans GB W3"/>
              </a:rPr>
              <a:t>六</a:t>
            </a:r>
            <a:r>
              <a:rPr kumimoji="1" lang="en-US" altLang="zh-CN" dirty="0" smtClean="0">
                <a:latin typeface="Hiragino Sans GB W3"/>
                <a:ea typeface="Hiragino Sans GB W3"/>
                <a:cs typeface="Hiragino Sans GB W3"/>
              </a:rPr>
              <a:t>）</a:t>
            </a:r>
            <a:r>
              <a:rPr lang="zh-CN" altLang="zh-CN" b="1" dirty="0">
                <a:latin typeface="Hiragino Sans GB W3"/>
                <a:ea typeface="Hiragino Sans GB W3"/>
                <a:cs typeface="Hiragino Sans GB W3"/>
              </a:rPr>
              <a:t>医保对医联体整体打包支付</a:t>
            </a:r>
            <a:r>
              <a:rPr lang="zh-CN" altLang="en-US" b="1" dirty="0">
                <a:latin typeface="Hiragino Sans GB W3"/>
                <a:ea typeface="Hiragino Sans GB W3"/>
                <a:cs typeface="Hiragino Sans GB W3"/>
              </a:rPr>
              <a:t>，并建立真正</a:t>
            </a:r>
            <a:r>
              <a:rPr lang="zh-CN" altLang="zh-CN" b="1" dirty="0">
                <a:latin typeface="Hiragino Sans GB W3"/>
                <a:ea typeface="Hiragino Sans GB W3"/>
                <a:cs typeface="Hiragino Sans GB W3"/>
              </a:rPr>
              <a:t>有效的激励机制可以引导城乡居民更多地利用基层</a:t>
            </a:r>
            <a:r>
              <a:rPr lang="zh-CN" altLang="en-US" b="1" dirty="0">
                <a:latin typeface="Hiragino Sans GB W3"/>
                <a:ea typeface="Hiragino Sans GB W3"/>
                <a:cs typeface="Hiragino Sans GB W3"/>
              </a:rPr>
              <a:t>门诊</a:t>
            </a:r>
            <a:r>
              <a:rPr lang="zh-CN" altLang="zh-CN" b="1" dirty="0">
                <a:latin typeface="Hiragino Sans GB W3"/>
                <a:ea typeface="Hiragino Sans GB W3"/>
                <a:cs typeface="Hiragino Sans GB W3"/>
              </a:rPr>
              <a:t>医疗卫生服务</a:t>
            </a:r>
            <a:endParaRPr lang="en-US" altLang="zh-CN" b="1" dirty="0">
              <a:latin typeface="Hiragino Sans GB W3"/>
              <a:ea typeface="Hiragino Sans GB W3"/>
              <a:cs typeface="Hiragino Sans GB W3"/>
            </a:endParaRPr>
          </a:p>
          <a:p>
            <a:pPr marL="0" indent="0">
              <a:buNone/>
            </a:pPr>
            <a:endParaRPr kumimoji="1"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293" y="2464594"/>
            <a:ext cx="4260827" cy="222885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5919" y="2464596"/>
            <a:ext cx="4576073" cy="222884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2565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6322" y="582109"/>
            <a:ext cx="7886700" cy="111096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kumimoji="1" lang="zh-CN" altLang="en-US" sz="3100" dirty="0" smtClean="0"/>
              <a:t>医联体建设要处理好几个关系</a:t>
            </a:r>
            <a:endParaRPr kumimoji="1" lang="zh-CN" altLang="en-US" sz="31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62701" y="1637109"/>
            <a:ext cx="7886700" cy="3263504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buFont typeface="Wingdings" charset="2"/>
              <a:buChar char="l"/>
            </a:pPr>
            <a:r>
              <a:rPr kumimoji="1" lang="zh-CN" altLang="en-US" dirty="0">
                <a:solidFill>
                  <a:srgbClr val="3366FF"/>
                </a:solidFill>
              </a:rPr>
              <a:t>竞争和垄断，保持适度的竞争有利于服务能力和质量的提升</a:t>
            </a:r>
            <a:r>
              <a:rPr kumimoji="1" lang="zh-CN" altLang="en-US" dirty="0" smtClean="0">
                <a:solidFill>
                  <a:srgbClr val="3366FF"/>
                </a:solidFill>
              </a:rPr>
              <a:t>；</a:t>
            </a:r>
            <a:endParaRPr kumimoji="1" lang="en-US" altLang="zh-CN" dirty="0" smtClean="0">
              <a:solidFill>
                <a:srgbClr val="3366FF"/>
              </a:solidFill>
            </a:endParaRPr>
          </a:p>
          <a:p>
            <a:pPr>
              <a:lnSpc>
                <a:spcPct val="120000"/>
              </a:lnSpc>
              <a:buFont typeface="Wingdings" charset="2"/>
              <a:buChar char="l"/>
            </a:pPr>
            <a:r>
              <a:rPr kumimoji="1" lang="zh-CN" altLang="en-US" dirty="0" smtClean="0">
                <a:solidFill>
                  <a:srgbClr val="3366FF"/>
                </a:solidFill>
              </a:rPr>
              <a:t>规模经济和规模不经济</a:t>
            </a:r>
            <a:r>
              <a:rPr kumimoji="1" lang="zh-CN" altLang="en-US" dirty="0">
                <a:solidFill>
                  <a:srgbClr val="3366FF"/>
                </a:solidFill>
              </a:rPr>
              <a:t>，一个医联体的适度规模有利于控制服务成本的增加，服务更多的患者；</a:t>
            </a:r>
            <a:endParaRPr kumimoji="1" lang="en-US" altLang="zh-CN" dirty="0">
              <a:solidFill>
                <a:srgbClr val="3366FF"/>
              </a:solidFill>
            </a:endParaRPr>
          </a:p>
          <a:p>
            <a:pPr>
              <a:lnSpc>
                <a:spcPct val="120000"/>
              </a:lnSpc>
              <a:buFont typeface="Wingdings" charset="2"/>
              <a:buChar char="l"/>
            </a:pPr>
            <a:r>
              <a:rPr kumimoji="1" lang="zh-CN" altLang="en-US" dirty="0">
                <a:solidFill>
                  <a:srgbClr val="3366FF"/>
                </a:solidFill>
              </a:rPr>
              <a:t>医院发展和基层发展；（如果医院不愿意让基层医疗发展，那么基层卫生发展就完全没有退路）</a:t>
            </a:r>
            <a:endParaRPr kumimoji="1" lang="en-US" altLang="zh-CN" dirty="0">
              <a:solidFill>
                <a:srgbClr val="3366FF"/>
              </a:solidFill>
            </a:endParaRPr>
          </a:p>
          <a:p>
            <a:pPr>
              <a:lnSpc>
                <a:spcPct val="120000"/>
              </a:lnSpc>
              <a:buFont typeface="Wingdings" charset="2"/>
              <a:buChar char="l"/>
            </a:pPr>
            <a:r>
              <a:rPr kumimoji="1" lang="zh-CN" altLang="en-US" dirty="0">
                <a:solidFill>
                  <a:srgbClr val="3366FF"/>
                </a:solidFill>
              </a:rPr>
              <a:t>医保基金和医疗机构发展的关系</a:t>
            </a:r>
          </a:p>
          <a:p>
            <a:pPr marL="0" indent="0">
              <a:buNone/>
            </a:pPr>
            <a:endParaRPr kumimoji="1" lang="en-US" altLang="zh-CN" dirty="0" smtClean="0"/>
          </a:p>
          <a:p>
            <a:pPr marL="0" indent="0">
              <a:buNone/>
            </a:pPr>
            <a:endParaRPr kumimoji="1"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143233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zh-CN" altLang="en-US" dirty="0" smtClean="0"/>
              <a:t>主要内容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charset="2"/>
              <a:buChar char="l"/>
            </a:pPr>
            <a:r>
              <a:rPr kumimoji="1" lang="zh-CN" altLang="en-US" sz="2800" dirty="0" smtClean="0"/>
              <a:t>国家对医共体建设的考虑</a:t>
            </a:r>
            <a:endParaRPr kumimoji="1" lang="en-US" altLang="zh-CN" sz="2800" dirty="0" smtClean="0"/>
          </a:p>
          <a:p>
            <a:pPr>
              <a:lnSpc>
                <a:spcPct val="150000"/>
              </a:lnSpc>
              <a:buFont typeface="Wingdings" charset="2"/>
              <a:buChar char="l"/>
            </a:pPr>
            <a:r>
              <a:rPr kumimoji="1" lang="en-US" altLang="en-US" sz="2800" dirty="0" smtClean="0"/>
              <a:t>关于当前主要医共体建设模式的基本情况</a:t>
            </a:r>
          </a:p>
          <a:p>
            <a:pPr>
              <a:lnSpc>
                <a:spcPct val="150000"/>
              </a:lnSpc>
              <a:buFont typeface="Wingdings" charset="2"/>
              <a:buChar char="l"/>
            </a:pPr>
            <a:r>
              <a:rPr kumimoji="1" lang="en-US" altLang="en-US" sz="2800" dirty="0" smtClean="0"/>
              <a:t>一些观点的分享</a:t>
            </a:r>
            <a:endParaRPr kumimoji="1" lang="zh-CN" alt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48474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34171" y="1693070"/>
            <a:ext cx="7886700" cy="1234679"/>
          </a:xfrm>
        </p:spPr>
        <p:txBody>
          <a:bodyPr>
            <a:normAutofit/>
          </a:bodyPr>
          <a:lstStyle/>
          <a:p>
            <a:pPr algn="ctr"/>
            <a:r>
              <a:rPr kumimoji="1" lang="zh-CN" altLang="en-US" sz="4500" dirty="0" smtClean="0">
                <a:latin typeface="+mn-ea"/>
                <a:ea typeface="+mn-ea"/>
              </a:rPr>
              <a:t>感谢聆听</a:t>
            </a:r>
            <a:endParaRPr kumimoji="1" lang="zh-CN" altLang="en-US" sz="45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5871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89081" y="742842"/>
            <a:ext cx="7886700" cy="566846"/>
          </a:xfrm>
        </p:spPr>
        <p:txBody>
          <a:bodyPr>
            <a:normAutofit fontScale="90000"/>
          </a:bodyPr>
          <a:lstStyle/>
          <a:p>
            <a:r>
              <a:rPr kumimoji="1" lang="zh-CN" altLang="en-US" dirty="0" smtClean="0"/>
              <a:t>国家对紧密型医共体建设的考虑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2" y="1575197"/>
            <a:ext cx="7886700" cy="3057525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l"/>
            </a:pPr>
            <a:r>
              <a:rPr kumimoji="1" lang="zh-CN" altLang="en-US" sz="2500" dirty="0" smtClean="0"/>
              <a:t>指导思想</a:t>
            </a:r>
            <a:endParaRPr kumimoji="1" lang="en-US" altLang="zh-CN" sz="2500" dirty="0" smtClean="0"/>
          </a:p>
          <a:p>
            <a:pPr marL="389618" lvl="1" indent="0">
              <a:lnSpc>
                <a:spcPct val="130000"/>
              </a:lnSpc>
              <a:buNone/>
            </a:pPr>
            <a:r>
              <a:rPr lang="zh-CN" altLang="zh-CN" dirty="0">
                <a:solidFill>
                  <a:srgbClr val="3366FF"/>
                </a:solidFill>
                <a:latin typeface="+mn-ea"/>
                <a:ea typeface="+mn-ea"/>
              </a:rPr>
              <a:t>通过紧密型医共体建设，推动医疗卫生服务供给侧结构性改革，引导优质医疗卫生资源下沉，</a:t>
            </a:r>
            <a:r>
              <a:rPr lang="zh-CN" altLang="zh-CN" dirty="0">
                <a:solidFill>
                  <a:srgbClr val="FF0000"/>
                </a:solidFill>
                <a:latin typeface="+mn-ea"/>
                <a:ea typeface="+mn-ea"/>
              </a:rPr>
              <a:t>推动医共体由“以治病为中心”向“以健康为中心”转变，</a:t>
            </a:r>
            <a:r>
              <a:rPr lang="zh-CN" altLang="zh-CN" dirty="0">
                <a:solidFill>
                  <a:srgbClr val="3366FF"/>
                </a:solidFill>
                <a:latin typeface="+mn-ea"/>
                <a:ea typeface="+mn-ea"/>
              </a:rPr>
              <a:t>努力为广大群众提供优质高效的医疗卫生服务。 </a:t>
            </a:r>
            <a:endParaRPr lang="en-US" altLang="zh-CN" dirty="0" smtClean="0">
              <a:solidFill>
                <a:srgbClr val="3366FF"/>
              </a:solidFill>
              <a:latin typeface="+mn-ea"/>
              <a:ea typeface="+mn-ea"/>
            </a:endParaRPr>
          </a:p>
          <a:p>
            <a:pPr>
              <a:lnSpc>
                <a:spcPct val="130000"/>
              </a:lnSpc>
              <a:buFont typeface="Wingdings" charset="2"/>
              <a:buChar char="l"/>
            </a:pPr>
            <a:r>
              <a:rPr kumimoji="1" lang="zh-CN" altLang="en-US" dirty="0" smtClean="0">
                <a:latin typeface="+mn-ea"/>
                <a:ea typeface="+mn-ea"/>
              </a:rPr>
              <a:t>建设目标</a:t>
            </a:r>
            <a:endParaRPr kumimoji="1" lang="en-US" altLang="zh-CN" dirty="0" smtClean="0">
              <a:latin typeface="+mn-ea"/>
              <a:ea typeface="+mn-ea"/>
            </a:endParaRPr>
          </a:p>
          <a:p>
            <a:pPr marL="389618" lvl="1" indent="0">
              <a:lnSpc>
                <a:spcPct val="130000"/>
              </a:lnSpc>
              <a:buNone/>
            </a:pPr>
            <a:r>
              <a:rPr lang="zh-CN" altLang="zh-CN" dirty="0">
                <a:solidFill>
                  <a:srgbClr val="3366FF"/>
                </a:solidFill>
                <a:latin typeface="+mn-ea"/>
                <a:ea typeface="+mn-ea"/>
              </a:rPr>
              <a:t>通过紧密型医共体建设，县域医疗卫生服务能力明显提</a:t>
            </a:r>
            <a:r>
              <a:rPr lang="zh-CN" altLang="zh-CN" dirty="0" smtClean="0">
                <a:solidFill>
                  <a:srgbClr val="3366FF"/>
                </a:solidFill>
                <a:latin typeface="+mn-ea"/>
                <a:ea typeface="+mn-ea"/>
              </a:rPr>
              <a:t>升</a:t>
            </a:r>
            <a:r>
              <a:rPr lang="zh-CN" altLang="zh-CN" dirty="0" smtClean="0">
                <a:solidFill>
                  <a:srgbClr val="3366FF"/>
                </a:solidFill>
              </a:rPr>
              <a:t> </a:t>
            </a:r>
            <a:endParaRPr kumimoji="1" lang="zh-CN" altLang="en-US" dirty="0">
              <a:solidFill>
                <a:srgbClr val="3366FF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4488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5461" y="860715"/>
            <a:ext cx="7886700" cy="566846"/>
          </a:xfrm>
        </p:spPr>
        <p:txBody>
          <a:bodyPr>
            <a:normAutofit fontScale="90000"/>
          </a:bodyPr>
          <a:lstStyle/>
          <a:p>
            <a:r>
              <a:rPr kumimoji="1" lang="zh-CN" altLang="en-US" dirty="0"/>
              <a:t>国家对紧密型医共体建设</a:t>
            </a:r>
            <a:r>
              <a:rPr kumimoji="1" lang="zh-CN" altLang="en-US" dirty="0" smtClean="0"/>
              <a:t>的考虑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kumimoji="1" lang="en-US" altLang="zh-CN" sz="2500" dirty="0" smtClean="0">
              <a:latin typeface="+mn-ea"/>
              <a:ea typeface="+mn-ea"/>
            </a:endParaRPr>
          </a:p>
          <a:p>
            <a:pPr marL="0" indent="0">
              <a:buNone/>
            </a:pPr>
            <a:r>
              <a:rPr kumimoji="1" lang="zh-CN" altLang="en-US" sz="2500" dirty="0" smtClean="0">
                <a:latin typeface="+mn-ea"/>
                <a:ea typeface="+mn-ea"/>
              </a:rPr>
              <a:t>具体表达为：</a:t>
            </a:r>
            <a:endParaRPr kumimoji="1" lang="en-US" altLang="zh-CN" sz="2500" dirty="0" smtClean="0">
              <a:latin typeface="+mn-ea"/>
              <a:ea typeface="+mn-ea"/>
            </a:endParaRPr>
          </a:p>
          <a:p>
            <a:pPr lvl="1">
              <a:lnSpc>
                <a:spcPct val="130000"/>
              </a:lnSpc>
            </a:pPr>
            <a:r>
              <a:rPr lang="zh-CN" altLang="zh-CN" sz="2500" dirty="0">
                <a:solidFill>
                  <a:srgbClr val="3366FF"/>
                </a:solidFill>
                <a:latin typeface="+mn-ea"/>
                <a:ea typeface="+mn-ea"/>
              </a:rPr>
              <a:t>力争到</a:t>
            </a:r>
            <a:r>
              <a:rPr lang="en-US" altLang="zh-CN" sz="2500" dirty="0">
                <a:solidFill>
                  <a:srgbClr val="3366FF"/>
                </a:solidFill>
                <a:latin typeface="+mn-ea"/>
                <a:ea typeface="+mn-ea"/>
              </a:rPr>
              <a:t>2020</a:t>
            </a:r>
            <a:r>
              <a:rPr lang="zh-CN" altLang="zh-CN" sz="2500" dirty="0">
                <a:solidFill>
                  <a:srgbClr val="3366FF"/>
                </a:solidFill>
                <a:latin typeface="+mn-ea"/>
                <a:ea typeface="+mn-ea"/>
              </a:rPr>
              <a:t>年底，县域就诊率达到</a:t>
            </a:r>
            <a:r>
              <a:rPr lang="en-US" altLang="zh-CN" sz="2500" dirty="0">
                <a:solidFill>
                  <a:srgbClr val="3366FF"/>
                </a:solidFill>
                <a:latin typeface="+mn-ea"/>
                <a:ea typeface="+mn-ea"/>
              </a:rPr>
              <a:t>90</a:t>
            </a:r>
            <a:r>
              <a:rPr lang="en-US" altLang="zh-CN" sz="2500" dirty="0" smtClean="0">
                <a:solidFill>
                  <a:srgbClr val="3366FF"/>
                </a:solidFill>
                <a:latin typeface="+mn-ea"/>
                <a:ea typeface="+mn-ea"/>
              </a:rPr>
              <a:t>%</a:t>
            </a:r>
            <a:r>
              <a:rPr lang="zh-CN" altLang="zh-CN" sz="2500" dirty="0" smtClean="0">
                <a:solidFill>
                  <a:srgbClr val="3366FF"/>
                </a:solidFill>
                <a:latin typeface="+mn-ea"/>
                <a:ea typeface="+mn-ea"/>
              </a:rPr>
              <a:t>；</a:t>
            </a:r>
            <a:endParaRPr lang="en-US" altLang="zh-CN" sz="2500" dirty="0" smtClean="0">
              <a:solidFill>
                <a:srgbClr val="3366FF"/>
              </a:solidFill>
              <a:latin typeface="+mn-ea"/>
              <a:ea typeface="+mn-ea"/>
            </a:endParaRPr>
          </a:p>
          <a:p>
            <a:pPr lvl="1">
              <a:lnSpc>
                <a:spcPct val="130000"/>
              </a:lnSpc>
            </a:pPr>
            <a:r>
              <a:rPr lang="zh-CN" altLang="zh-CN" sz="2500" dirty="0" smtClean="0">
                <a:solidFill>
                  <a:srgbClr val="3366FF"/>
                </a:solidFill>
                <a:latin typeface="+mn-ea"/>
                <a:ea typeface="+mn-ea"/>
              </a:rPr>
              <a:t>县</a:t>
            </a:r>
            <a:r>
              <a:rPr lang="zh-CN" altLang="zh-CN" sz="2500" dirty="0">
                <a:solidFill>
                  <a:srgbClr val="3366FF"/>
                </a:solidFill>
                <a:latin typeface="+mn-ea"/>
                <a:ea typeface="+mn-ea"/>
              </a:rPr>
              <a:t>域内基层就诊率达到</a:t>
            </a:r>
            <a:r>
              <a:rPr lang="en-US" altLang="zh-CN" sz="2500" dirty="0">
                <a:solidFill>
                  <a:srgbClr val="3366FF"/>
                </a:solidFill>
                <a:latin typeface="+mn-ea"/>
                <a:ea typeface="+mn-ea"/>
              </a:rPr>
              <a:t>65%</a:t>
            </a:r>
            <a:r>
              <a:rPr lang="zh-CN" altLang="zh-CN" sz="2500" dirty="0" smtClean="0">
                <a:solidFill>
                  <a:srgbClr val="3366FF"/>
                </a:solidFill>
                <a:latin typeface="+mn-ea"/>
                <a:ea typeface="+mn-ea"/>
              </a:rPr>
              <a:t>左右</a:t>
            </a:r>
            <a:r>
              <a:rPr lang="zh-CN" altLang="en-US" sz="2500" dirty="0" smtClean="0">
                <a:solidFill>
                  <a:srgbClr val="3366FF"/>
                </a:solidFill>
                <a:latin typeface="+mn-ea"/>
                <a:ea typeface="+mn-ea"/>
              </a:rPr>
              <a:t>；</a:t>
            </a:r>
            <a:endParaRPr lang="en-US" altLang="zh-CN" sz="2500" dirty="0" smtClean="0">
              <a:solidFill>
                <a:srgbClr val="3366FF"/>
              </a:solidFill>
              <a:latin typeface="+mn-ea"/>
              <a:ea typeface="+mn-ea"/>
            </a:endParaRPr>
          </a:p>
          <a:p>
            <a:pPr lvl="1">
              <a:lnSpc>
                <a:spcPct val="130000"/>
              </a:lnSpc>
            </a:pPr>
            <a:r>
              <a:rPr lang="zh-CN" altLang="zh-CN" sz="2500" dirty="0" smtClean="0">
                <a:solidFill>
                  <a:srgbClr val="3366FF"/>
                </a:solidFill>
                <a:latin typeface="+mn-ea"/>
                <a:ea typeface="+mn-ea"/>
              </a:rPr>
              <a:t>基层医疗卫生机构有能力开</a:t>
            </a:r>
            <a:r>
              <a:rPr lang="zh-CN" altLang="zh-CN" sz="2500" dirty="0">
                <a:solidFill>
                  <a:srgbClr val="3366FF"/>
                </a:solidFill>
                <a:latin typeface="+mn-ea"/>
                <a:ea typeface="+mn-ea"/>
              </a:rPr>
              <a:t>展的技术、项目不断增加。 </a:t>
            </a:r>
            <a:endParaRPr kumimoji="1" lang="zh-CN" altLang="en-US" sz="2500" dirty="0">
              <a:solidFill>
                <a:srgbClr val="3366FF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8184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5461" y="860715"/>
            <a:ext cx="7886700" cy="566846"/>
          </a:xfrm>
        </p:spPr>
        <p:txBody>
          <a:bodyPr>
            <a:normAutofit fontScale="90000"/>
          </a:bodyPr>
          <a:lstStyle/>
          <a:p>
            <a:r>
              <a:rPr kumimoji="1" lang="zh-CN" altLang="en-US" dirty="0"/>
              <a:t>国家对紧密型医共体建设</a:t>
            </a:r>
            <a:r>
              <a:rPr kumimoji="1" lang="zh-CN" altLang="en-US" dirty="0" smtClean="0"/>
              <a:t>的考虑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kumimoji="1" lang="en-US" altLang="zh-CN" sz="2500" dirty="0" smtClean="0">
              <a:latin typeface="+mn-ea"/>
              <a:ea typeface="+mn-ea"/>
            </a:endParaRPr>
          </a:p>
          <a:p>
            <a:pPr marL="0" indent="0">
              <a:buNone/>
            </a:pPr>
            <a:r>
              <a:rPr kumimoji="1" lang="en-US" altLang="en-US" sz="2500" dirty="0" smtClean="0">
                <a:latin typeface="+mn-ea"/>
                <a:ea typeface="+mn-ea"/>
              </a:rPr>
              <a:t>核心</a:t>
            </a:r>
            <a:r>
              <a:rPr kumimoji="1" lang="zh-CN" altLang="en-US" sz="2500" dirty="0" smtClean="0">
                <a:latin typeface="+mn-ea"/>
                <a:ea typeface="+mn-ea"/>
              </a:rPr>
              <a:t>原则是：</a:t>
            </a:r>
          </a:p>
          <a:p>
            <a:pPr lvl="1">
              <a:lnSpc>
                <a:spcPct val="130000"/>
              </a:lnSpc>
            </a:pPr>
            <a:r>
              <a:rPr lang="zh-CN" altLang="en-US" sz="2300" dirty="0" smtClean="0">
                <a:solidFill>
                  <a:srgbClr val="3366FF"/>
                </a:solidFill>
                <a:latin typeface="+mn-ea"/>
                <a:ea typeface="+mn-ea"/>
              </a:rPr>
              <a:t>紧密型医共体建设一定是政府主导，县域内各医疗卫生机构明确定位；</a:t>
            </a:r>
            <a:endParaRPr lang="en-US" altLang="zh-CN" sz="2300" dirty="0" smtClean="0">
              <a:solidFill>
                <a:srgbClr val="3366FF"/>
              </a:solidFill>
              <a:latin typeface="+mn-ea"/>
              <a:ea typeface="+mn-ea"/>
            </a:endParaRPr>
          </a:p>
          <a:p>
            <a:pPr lvl="1">
              <a:lnSpc>
                <a:spcPct val="130000"/>
              </a:lnSpc>
            </a:pPr>
            <a:r>
              <a:rPr lang="zh-CN" altLang="en-US" sz="2300" dirty="0" smtClean="0">
                <a:solidFill>
                  <a:srgbClr val="3366FF"/>
                </a:solidFill>
                <a:latin typeface="+mn-ea"/>
                <a:ea typeface="+mn-ea"/>
              </a:rPr>
              <a:t>紧密型医共体建设一定是责权明确、分工协作</a:t>
            </a:r>
            <a:endParaRPr lang="en-US" altLang="zh-CN" sz="2300" dirty="0" smtClean="0">
              <a:solidFill>
                <a:srgbClr val="3366FF"/>
              </a:solidFill>
              <a:latin typeface="+mn-ea"/>
              <a:ea typeface="+mn-ea"/>
            </a:endParaRPr>
          </a:p>
          <a:p>
            <a:pPr lvl="1">
              <a:lnSpc>
                <a:spcPct val="130000"/>
              </a:lnSpc>
            </a:pPr>
            <a:r>
              <a:rPr lang="zh-CN" altLang="en-US" sz="2300" dirty="0" smtClean="0">
                <a:solidFill>
                  <a:srgbClr val="3366FF"/>
                </a:solidFill>
                <a:latin typeface="+mn-ea"/>
                <a:ea typeface="+mn-ea"/>
              </a:rPr>
              <a:t>紧密型医共体建设一定是要群众受益。</a:t>
            </a:r>
            <a:endParaRPr lang="en-US" altLang="zh-CN" sz="2300" dirty="0" smtClean="0">
              <a:solidFill>
                <a:srgbClr val="3366FF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1931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5461" y="764270"/>
            <a:ext cx="7886700" cy="566846"/>
          </a:xfrm>
        </p:spPr>
        <p:txBody>
          <a:bodyPr>
            <a:normAutofit fontScale="90000"/>
          </a:bodyPr>
          <a:lstStyle/>
          <a:p>
            <a:r>
              <a:rPr kumimoji="1" lang="zh-CN" altLang="en-US" dirty="0"/>
              <a:t>国家对紧密型医共体建设</a:t>
            </a:r>
            <a:r>
              <a:rPr kumimoji="1" lang="zh-CN" altLang="en-US" dirty="0" smtClean="0"/>
              <a:t>的考虑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2" y="1572824"/>
            <a:ext cx="7886700" cy="326350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zh-CN" altLang="en-US" sz="2500" dirty="0" smtClean="0">
                <a:latin typeface="+mn-ea"/>
                <a:ea typeface="+mn-ea"/>
              </a:rPr>
              <a:t>主要内容是：</a:t>
            </a:r>
          </a:p>
          <a:p>
            <a:pPr marL="389618" lvl="1" indent="0">
              <a:lnSpc>
                <a:spcPct val="130000"/>
              </a:lnSpc>
              <a:buNone/>
            </a:pPr>
            <a:r>
              <a:rPr lang="en-US" altLang="zh-CN" sz="2300" dirty="0" smtClean="0">
                <a:solidFill>
                  <a:srgbClr val="3366FF"/>
                </a:solidFill>
                <a:latin typeface="+mn-ea"/>
                <a:ea typeface="+mn-ea"/>
              </a:rPr>
              <a:t>（</a:t>
            </a:r>
            <a:r>
              <a:rPr lang="zh-CN" altLang="en-US" sz="2300" dirty="0" smtClean="0">
                <a:solidFill>
                  <a:srgbClr val="3366FF"/>
                </a:solidFill>
                <a:latin typeface="+mn-ea"/>
                <a:ea typeface="+mn-ea"/>
              </a:rPr>
              <a:t>一</a:t>
            </a:r>
            <a:r>
              <a:rPr lang="en-US" altLang="zh-CN" sz="2300" dirty="0" smtClean="0">
                <a:solidFill>
                  <a:srgbClr val="3366FF"/>
                </a:solidFill>
                <a:latin typeface="+mn-ea"/>
                <a:ea typeface="+mn-ea"/>
              </a:rPr>
              <a:t>）</a:t>
            </a:r>
            <a:r>
              <a:rPr lang="zh-CN" altLang="en-US" sz="2300" dirty="0" smtClean="0">
                <a:solidFill>
                  <a:srgbClr val="3366FF"/>
                </a:solidFill>
                <a:latin typeface="+mn-ea"/>
                <a:ea typeface="+mn-ea"/>
              </a:rPr>
              <a:t>整合县乡医疗卫生服务体系；</a:t>
            </a:r>
            <a:endParaRPr lang="en-US" altLang="zh-CN" sz="2300" dirty="0" smtClean="0">
              <a:solidFill>
                <a:srgbClr val="3366FF"/>
              </a:solidFill>
              <a:latin typeface="+mn-ea"/>
              <a:ea typeface="+mn-ea"/>
            </a:endParaRPr>
          </a:p>
          <a:p>
            <a:pPr lvl="2">
              <a:lnSpc>
                <a:spcPct val="130000"/>
              </a:lnSpc>
              <a:buFont typeface="Wingdings" charset="2"/>
              <a:buChar char="²"/>
            </a:pPr>
            <a:r>
              <a:rPr lang="zh-CN" altLang="en-US" sz="2000" dirty="0">
                <a:solidFill>
                  <a:srgbClr val="3366FF"/>
                </a:solidFill>
                <a:latin typeface="+mn-ea"/>
                <a:ea typeface="+mn-ea"/>
              </a:rPr>
              <a:t>村一级暂时没有考虑，但各地在做的时候可以根据自己的实际情况纳入；</a:t>
            </a:r>
            <a:endParaRPr lang="en-US" altLang="zh-CN" sz="2000" dirty="0">
              <a:solidFill>
                <a:srgbClr val="3366FF"/>
              </a:solidFill>
              <a:latin typeface="+mn-ea"/>
              <a:ea typeface="+mn-ea"/>
            </a:endParaRPr>
          </a:p>
          <a:p>
            <a:pPr lvl="2">
              <a:lnSpc>
                <a:spcPct val="130000"/>
              </a:lnSpc>
              <a:buFont typeface="Wingdings" charset="2"/>
              <a:buChar char="²"/>
            </a:pPr>
            <a:r>
              <a:rPr lang="zh-CN" altLang="en-US" sz="2000" dirty="0">
                <a:solidFill>
                  <a:srgbClr val="3366FF"/>
                </a:solidFill>
                <a:latin typeface="+mn-ea"/>
                <a:ea typeface="+mn-ea"/>
              </a:rPr>
              <a:t>医共体的牵</a:t>
            </a:r>
            <a:r>
              <a:rPr lang="zh-CN" altLang="en-US" sz="2000" dirty="0" smtClean="0">
                <a:solidFill>
                  <a:srgbClr val="3366FF"/>
                </a:solidFill>
                <a:latin typeface="+mn-ea"/>
                <a:ea typeface="+mn-ea"/>
              </a:rPr>
              <a:t>头机构原则是二级甲等以上</a:t>
            </a:r>
            <a:r>
              <a:rPr lang="zh-CN" altLang="en-US" sz="2000" dirty="0">
                <a:solidFill>
                  <a:srgbClr val="3366FF"/>
                </a:solidFill>
                <a:latin typeface="+mn-ea"/>
                <a:ea typeface="+mn-ea"/>
              </a:rPr>
              <a:t>，</a:t>
            </a:r>
            <a:r>
              <a:rPr lang="zh-CN" altLang="zh-CN" sz="2000" dirty="0">
                <a:solidFill>
                  <a:srgbClr val="FF0000"/>
                </a:solidFill>
                <a:latin typeface="+mn-ea"/>
                <a:ea typeface="+mn-ea"/>
              </a:rPr>
              <a:t>医疗服务能力达到二级医院</a:t>
            </a:r>
            <a:r>
              <a:rPr lang="zh-CN" altLang="zh-CN" sz="2000" dirty="0" smtClean="0">
                <a:solidFill>
                  <a:srgbClr val="FF0000"/>
                </a:solidFill>
                <a:latin typeface="+mn-ea"/>
                <a:ea typeface="+mn-ea"/>
              </a:rPr>
              <a:t>水平的基层医疗卫生机构</a:t>
            </a:r>
            <a:r>
              <a:rPr lang="zh-CN" altLang="en-US" sz="2000" dirty="0" smtClean="0">
                <a:solidFill>
                  <a:srgbClr val="FF0000"/>
                </a:solidFill>
                <a:latin typeface="+mn-ea"/>
                <a:ea typeface="+mn-ea"/>
              </a:rPr>
              <a:t>可以</a:t>
            </a:r>
            <a:r>
              <a:rPr lang="zh-CN" altLang="zh-CN" sz="2000" dirty="0" smtClean="0">
                <a:solidFill>
                  <a:srgbClr val="FF0000"/>
                </a:solidFill>
                <a:latin typeface="+mn-ea"/>
                <a:ea typeface="+mn-ea"/>
              </a:rPr>
              <a:t>牵头组建医共体</a:t>
            </a:r>
            <a:r>
              <a:rPr lang="zh-CN" altLang="en-US" sz="2000" dirty="0" smtClean="0">
                <a:solidFill>
                  <a:srgbClr val="3366FF"/>
                </a:solidFill>
                <a:latin typeface="+mn-ea"/>
                <a:ea typeface="+mn-ea"/>
              </a:rPr>
              <a:t>；</a:t>
            </a:r>
            <a:endParaRPr lang="en-US" altLang="zh-CN" sz="2000" dirty="0" smtClean="0">
              <a:solidFill>
                <a:srgbClr val="3366FF"/>
              </a:solidFill>
              <a:latin typeface="+mn-ea"/>
              <a:ea typeface="+mn-ea"/>
            </a:endParaRPr>
          </a:p>
          <a:p>
            <a:pPr lvl="2">
              <a:lnSpc>
                <a:spcPct val="130000"/>
              </a:lnSpc>
              <a:buFont typeface="Wingdings" charset="2"/>
              <a:buChar char="²"/>
            </a:pPr>
            <a:r>
              <a:rPr lang="zh-CN" altLang="en-US" sz="2000" dirty="0" smtClean="0">
                <a:solidFill>
                  <a:srgbClr val="FF0000"/>
                </a:solidFill>
                <a:latin typeface="+mn-ea"/>
                <a:ea typeface="+mn-ea"/>
              </a:rPr>
              <a:t>并不限制医共体的数量</a:t>
            </a:r>
            <a:r>
              <a:rPr lang="zh-CN" altLang="en-US" sz="2000" dirty="0" smtClean="0">
                <a:solidFill>
                  <a:srgbClr val="3366FF"/>
                </a:solidFill>
                <a:latin typeface="+mn-ea"/>
                <a:ea typeface="+mn-ea"/>
              </a:rPr>
              <a:t>，可以根据县域内医疗资源丰富情况，组建几个医共体，为了保持良性的竞争。</a:t>
            </a:r>
            <a:endParaRPr lang="en-US" altLang="zh-CN" sz="2000" dirty="0">
              <a:solidFill>
                <a:srgbClr val="3366FF"/>
              </a:solidFill>
              <a:latin typeface="+mn-ea"/>
              <a:ea typeface="+mn-ea"/>
            </a:endParaRPr>
          </a:p>
          <a:p>
            <a:pPr lvl="1">
              <a:lnSpc>
                <a:spcPct val="130000"/>
              </a:lnSpc>
            </a:pPr>
            <a:endParaRPr lang="en-US" altLang="zh-CN" sz="2300" dirty="0" smtClean="0">
              <a:solidFill>
                <a:srgbClr val="3366FF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8672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5461" y="764270"/>
            <a:ext cx="7886700" cy="566846"/>
          </a:xfrm>
        </p:spPr>
        <p:txBody>
          <a:bodyPr>
            <a:normAutofit fontScale="90000"/>
          </a:bodyPr>
          <a:lstStyle/>
          <a:p>
            <a:r>
              <a:rPr kumimoji="1" lang="zh-CN" altLang="en-US" dirty="0"/>
              <a:t>国家对紧密型医共体建设</a:t>
            </a:r>
            <a:r>
              <a:rPr kumimoji="1" lang="zh-CN" altLang="en-US" dirty="0" smtClean="0"/>
              <a:t>的考虑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2" y="1572824"/>
            <a:ext cx="7886700" cy="3263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zh-CN" altLang="en-US" sz="2500" dirty="0" smtClean="0">
                <a:latin typeface="+mn-ea"/>
                <a:ea typeface="+mn-ea"/>
              </a:rPr>
              <a:t>主要内容是：</a:t>
            </a:r>
          </a:p>
          <a:p>
            <a:pPr marL="389618" lvl="1" indent="0">
              <a:lnSpc>
                <a:spcPct val="130000"/>
              </a:lnSpc>
              <a:buNone/>
            </a:pPr>
            <a:r>
              <a:rPr lang="zh-CN" altLang="en-US" sz="2300" dirty="0" smtClean="0">
                <a:solidFill>
                  <a:srgbClr val="3366FF"/>
                </a:solidFill>
                <a:latin typeface="+mn-ea"/>
                <a:ea typeface="+mn-ea"/>
              </a:rPr>
              <a:t>（二）加强医联体建设和乡村一体化管理</a:t>
            </a:r>
            <a:endParaRPr lang="en-US" altLang="zh-CN" sz="2300" dirty="0" smtClean="0">
              <a:solidFill>
                <a:srgbClr val="3366FF"/>
              </a:solidFill>
              <a:latin typeface="+mn-ea"/>
              <a:ea typeface="+mn-ea"/>
            </a:endParaRPr>
          </a:p>
          <a:p>
            <a:pPr lvl="2">
              <a:lnSpc>
                <a:spcPct val="130000"/>
              </a:lnSpc>
              <a:buFont typeface="Wingdings" charset="2"/>
              <a:buChar char="²"/>
            </a:pPr>
            <a:r>
              <a:rPr lang="zh-CN" altLang="zh-CN" sz="2000" dirty="0">
                <a:solidFill>
                  <a:srgbClr val="3366FF"/>
                </a:solidFill>
                <a:latin typeface="+mn-ea"/>
                <a:ea typeface="+mn-ea"/>
              </a:rPr>
              <a:t>发挥城市三级公立医院的作用，与医共体牵头机构组建多种</a:t>
            </a:r>
            <a:r>
              <a:rPr lang="zh-CN" altLang="zh-CN" sz="2000" dirty="0" smtClean="0">
                <a:solidFill>
                  <a:srgbClr val="3366FF"/>
                </a:solidFill>
                <a:latin typeface="+mn-ea"/>
                <a:ea typeface="+mn-ea"/>
              </a:rPr>
              <a:t>形式的医联体</a:t>
            </a:r>
            <a:r>
              <a:rPr lang="zh-CN" altLang="en-US" sz="2000" dirty="0" smtClean="0">
                <a:solidFill>
                  <a:srgbClr val="3366FF"/>
                </a:solidFill>
                <a:latin typeface="+mn-ea"/>
                <a:ea typeface="+mn-ea"/>
              </a:rPr>
              <a:t>，</a:t>
            </a:r>
            <a:r>
              <a:rPr lang="zh-CN" altLang="en-US" sz="2000" dirty="0" smtClean="0">
                <a:solidFill>
                  <a:srgbClr val="FF0000"/>
                </a:solidFill>
                <a:latin typeface="+mn-ea"/>
                <a:ea typeface="+mn-ea"/>
              </a:rPr>
              <a:t>提升牵头机构的医疗服务能力</a:t>
            </a:r>
            <a:r>
              <a:rPr lang="zh-CN" altLang="zh-CN" sz="2000" dirty="0" smtClean="0">
                <a:solidFill>
                  <a:srgbClr val="FF0000"/>
                </a:solidFill>
                <a:latin typeface="+mn-ea"/>
                <a:ea typeface="+mn-ea"/>
              </a:rPr>
              <a:t> </a:t>
            </a:r>
            <a:endParaRPr lang="en-US" altLang="zh-CN" sz="2000" dirty="0">
              <a:solidFill>
                <a:srgbClr val="FF0000"/>
              </a:solidFill>
              <a:latin typeface="+mn-ea"/>
              <a:ea typeface="+mn-ea"/>
            </a:endParaRPr>
          </a:p>
          <a:p>
            <a:pPr lvl="2">
              <a:lnSpc>
                <a:spcPct val="130000"/>
              </a:lnSpc>
              <a:buFont typeface="Wingdings" charset="2"/>
              <a:buChar char="²"/>
            </a:pPr>
            <a:r>
              <a:rPr lang="zh-CN" altLang="en-US" sz="2000" dirty="0" smtClean="0">
                <a:solidFill>
                  <a:srgbClr val="3366FF"/>
                </a:solidFill>
                <a:latin typeface="+mn-ea"/>
                <a:ea typeface="+mn-ea"/>
              </a:rPr>
              <a:t>鼓励乡镇卫生院和村卫生室进行一体化管理，</a:t>
            </a:r>
            <a:r>
              <a:rPr lang="zh-CN" altLang="en-US" sz="2000" dirty="0">
                <a:solidFill>
                  <a:srgbClr val="FF0000"/>
                </a:solidFill>
                <a:latin typeface="+mn-ea"/>
                <a:ea typeface="+mn-ea"/>
              </a:rPr>
              <a:t>探索</a:t>
            </a:r>
            <a:r>
              <a:rPr lang="zh-CN" altLang="zh-CN" sz="2000" dirty="0">
                <a:solidFill>
                  <a:srgbClr val="FF0000"/>
                </a:solidFill>
                <a:latin typeface="+mn-ea"/>
                <a:ea typeface="+mn-ea"/>
              </a:rPr>
              <a:t>实施乡村医生“县招、乡管、村用”</a:t>
            </a:r>
            <a:r>
              <a:rPr lang="zh-CN" altLang="zh-CN" sz="2000" dirty="0">
                <a:solidFill>
                  <a:srgbClr val="3366FF"/>
                </a:solidFill>
                <a:latin typeface="+mn-ea"/>
                <a:ea typeface="+mn-ea"/>
              </a:rPr>
              <a:t>，进一步保障其收入待遇 </a:t>
            </a:r>
            <a:r>
              <a:rPr lang="zh-CN" altLang="en-US" sz="2000" dirty="0">
                <a:solidFill>
                  <a:srgbClr val="3366FF"/>
                </a:solidFill>
                <a:latin typeface="+mn-ea"/>
                <a:ea typeface="+mn-ea"/>
              </a:rPr>
              <a:t>；</a:t>
            </a:r>
            <a:endParaRPr lang="en-US" altLang="zh-CN" sz="2000" dirty="0">
              <a:solidFill>
                <a:srgbClr val="3366FF"/>
              </a:solidFill>
              <a:latin typeface="+mn-ea"/>
              <a:ea typeface="+mn-ea"/>
            </a:endParaRPr>
          </a:p>
          <a:p>
            <a:pPr lvl="1">
              <a:lnSpc>
                <a:spcPct val="130000"/>
              </a:lnSpc>
            </a:pPr>
            <a:endParaRPr lang="en-US" altLang="zh-CN" sz="2300" dirty="0" smtClean="0">
              <a:solidFill>
                <a:srgbClr val="3366FF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6400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5461" y="764270"/>
            <a:ext cx="7886700" cy="566846"/>
          </a:xfrm>
        </p:spPr>
        <p:txBody>
          <a:bodyPr>
            <a:normAutofit fontScale="90000"/>
          </a:bodyPr>
          <a:lstStyle/>
          <a:p>
            <a:r>
              <a:rPr kumimoji="1" lang="zh-CN" altLang="en-US" dirty="0"/>
              <a:t>国家对紧密型医共体建设</a:t>
            </a:r>
            <a:r>
              <a:rPr kumimoji="1" lang="zh-CN" altLang="en-US" dirty="0" smtClean="0"/>
              <a:t>的考虑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2" y="1572824"/>
            <a:ext cx="7886700" cy="3263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zh-CN" altLang="en-US" sz="2500" dirty="0" smtClean="0">
                <a:latin typeface="+mn-ea"/>
                <a:ea typeface="+mn-ea"/>
              </a:rPr>
              <a:t>主要内容是：</a:t>
            </a:r>
          </a:p>
          <a:p>
            <a:pPr marL="389618" lvl="1" indent="0">
              <a:lnSpc>
                <a:spcPct val="130000"/>
              </a:lnSpc>
              <a:buNone/>
            </a:pPr>
            <a:r>
              <a:rPr lang="zh-CN" altLang="en-US" sz="2300" dirty="0" smtClean="0">
                <a:solidFill>
                  <a:srgbClr val="3366FF"/>
                </a:solidFill>
                <a:latin typeface="+mn-ea"/>
                <a:ea typeface="+mn-ea"/>
              </a:rPr>
              <a:t>（三）</a:t>
            </a:r>
            <a:r>
              <a:rPr lang="zh-CN" altLang="zh-CN" sz="2300" dirty="0">
                <a:solidFill>
                  <a:srgbClr val="3366FF"/>
                </a:solidFill>
                <a:latin typeface="+mn-ea"/>
                <a:ea typeface="+mn-ea"/>
              </a:rPr>
              <a:t>推进管理体制</a:t>
            </a:r>
            <a:r>
              <a:rPr lang="zh-CN" altLang="zh-CN" sz="2300" dirty="0" smtClean="0">
                <a:solidFill>
                  <a:srgbClr val="3366FF"/>
                </a:solidFill>
                <a:latin typeface="+mn-ea"/>
                <a:ea typeface="+mn-ea"/>
              </a:rPr>
              <a:t>改革</a:t>
            </a:r>
            <a:endParaRPr lang="en-US" altLang="zh-CN" sz="2300" dirty="0" smtClean="0">
              <a:solidFill>
                <a:srgbClr val="3366FF"/>
              </a:solidFill>
              <a:latin typeface="+mn-ea"/>
              <a:ea typeface="+mn-ea"/>
            </a:endParaRPr>
          </a:p>
          <a:p>
            <a:pPr lvl="2">
              <a:lnSpc>
                <a:spcPct val="130000"/>
              </a:lnSpc>
              <a:buFont typeface="Wingdings" charset="2"/>
              <a:buChar char="²"/>
            </a:pPr>
            <a:r>
              <a:rPr lang="zh-CN" altLang="zh-CN" sz="2000" dirty="0" smtClean="0">
                <a:solidFill>
                  <a:srgbClr val="3366FF"/>
                </a:solidFill>
                <a:latin typeface="+mn-ea"/>
                <a:ea typeface="+mn-ea"/>
              </a:rPr>
              <a:t>建立由县级党委</a:t>
            </a:r>
            <a:r>
              <a:rPr lang="zh-CN" altLang="zh-CN" sz="2000" dirty="0">
                <a:solidFill>
                  <a:srgbClr val="3366FF"/>
                </a:solidFill>
                <a:latin typeface="+mn-ea"/>
                <a:ea typeface="+mn-ea"/>
              </a:rPr>
              <a:t>、政府牵头组建，机构编制、发展改革、人力资源社会保障、财政、卫生健康、医保等的管理委员会部门及医共体成员单位等利益相关方代表</a:t>
            </a:r>
            <a:r>
              <a:rPr lang="zh-CN" altLang="zh-CN" sz="2000" dirty="0" smtClean="0">
                <a:solidFill>
                  <a:srgbClr val="3366FF"/>
                </a:solidFill>
                <a:latin typeface="+mn-ea"/>
                <a:ea typeface="+mn-ea"/>
              </a:rPr>
              <a:t>参与</a:t>
            </a:r>
            <a:r>
              <a:rPr lang="zh-CN" altLang="zh-CN" sz="2000" dirty="0" smtClean="0">
                <a:solidFill>
                  <a:srgbClr val="FF0000"/>
                </a:solidFill>
                <a:latin typeface="+mn-ea"/>
                <a:ea typeface="+mn-ea"/>
              </a:rPr>
              <a:t> </a:t>
            </a:r>
            <a:r>
              <a:rPr lang="zh-CN" altLang="en-US" sz="2000" dirty="0" smtClean="0">
                <a:solidFill>
                  <a:srgbClr val="3366FF"/>
                </a:solidFill>
                <a:latin typeface="+mn-ea"/>
                <a:ea typeface="+mn-ea"/>
              </a:rPr>
              <a:t>；</a:t>
            </a:r>
            <a:endParaRPr lang="en-US" altLang="zh-CN" sz="2000" dirty="0" smtClean="0">
              <a:solidFill>
                <a:srgbClr val="3366FF"/>
              </a:solidFill>
              <a:latin typeface="+mn-ea"/>
              <a:ea typeface="+mn-ea"/>
            </a:endParaRPr>
          </a:p>
          <a:p>
            <a:pPr lvl="2">
              <a:lnSpc>
                <a:spcPct val="130000"/>
              </a:lnSpc>
              <a:buFont typeface="Wingdings" charset="2"/>
              <a:buChar char="²"/>
            </a:pPr>
            <a:r>
              <a:rPr lang="zh-CN" altLang="en-US" sz="2000" dirty="0" smtClean="0">
                <a:solidFill>
                  <a:srgbClr val="3366FF"/>
                </a:solidFill>
                <a:latin typeface="+mn-ea"/>
                <a:ea typeface="+mn-ea"/>
              </a:rPr>
              <a:t>医共体牵头单位负责人应该是医共体的负责人，也应该是医共体内部各个机构的负责人（</a:t>
            </a:r>
            <a:r>
              <a:rPr lang="zh-CN" altLang="en-US" sz="2000" dirty="0" smtClean="0">
                <a:solidFill>
                  <a:srgbClr val="FF0000"/>
                </a:solidFill>
                <a:latin typeface="+mn-ea"/>
                <a:ea typeface="+mn-ea"/>
              </a:rPr>
              <a:t>保持机构单位法人独立</a:t>
            </a:r>
            <a:r>
              <a:rPr lang="zh-CN" altLang="en-US" sz="2000" dirty="0" smtClean="0">
                <a:solidFill>
                  <a:srgbClr val="3366FF"/>
                </a:solidFill>
                <a:latin typeface="+mn-ea"/>
                <a:ea typeface="+mn-ea"/>
              </a:rPr>
              <a:t>）</a:t>
            </a:r>
            <a:endParaRPr lang="en-US" altLang="zh-CN" sz="2000" dirty="0">
              <a:solidFill>
                <a:srgbClr val="3366FF"/>
              </a:solidFill>
              <a:latin typeface="+mn-ea"/>
              <a:ea typeface="+mn-ea"/>
            </a:endParaRPr>
          </a:p>
          <a:p>
            <a:pPr lvl="1">
              <a:lnSpc>
                <a:spcPct val="130000"/>
              </a:lnSpc>
            </a:pPr>
            <a:endParaRPr lang="en-US" altLang="zh-CN" sz="2300" dirty="0" smtClean="0">
              <a:solidFill>
                <a:srgbClr val="3366FF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921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5461" y="764270"/>
            <a:ext cx="7886700" cy="566846"/>
          </a:xfrm>
        </p:spPr>
        <p:txBody>
          <a:bodyPr>
            <a:normAutofit fontScale="90000"/>
          </a:bodyPr>
          <a:lstStyle/>
          <a:p>
            <a:r>
              <a:rPr kumimoji="1" lang="zh-CN" altLang="en-US" dirty="0"/>
              <a:t>国家对紧密型医共体建设</a:t>
            </a:r>
            <a:r>
              <a:rPr kumimoji="1" lang="zh-CN" altLang="en-US" dirty="0" smtClean="0"/>
              <a:t>的考虑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1" y="1572824"/>
            <a:ext cx="8037210" cy="326350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zh-CN" altLang="en-US" sz="2500" dirty="0" smtClean="0">
                <a:latin typeface="+mn-ea"/>
                <a:ea typeface="+mn-ea"/>
              </a:rPr>
              <a:t>主要内容是：</a:t>
            </a:r>
          </a:p>
          <a:p>
            <a:pPr marL="389618" lvl="1" indent="0">
              <a:lnSpc>
                <a:spcPct val="130000"/>
              </a:lnSpc>
              <a:buNone/>
            </a:pPr>
            <a:r>
              <a:rPr lang="zh-CN" altLang="en-US" sz="2300" dirty="0" smtClean="0">
                <a:solidFill>
                  <a:srgbClr val="3366FF"/>
                </a:solidFill>
                <a:latin typeface="+mn-ea"/>
                <a:ea typeface="+mn-ea"/>
              </a:rPr>
              <a:t>（四）建立健全保障机制</a:t>
            </a:r>
            <a:endParaRPr lang="en-US" altLang="zh-CN" sz="2300" dirty="0" smtClean="0">
              <a:solidFill>
                <a:srgbClr val="3366FF"/>
              </a:solidFill>
              <a:latin typeface="+mn-ea"/>
              <a:ea typeface="+mn-ea"/>
            </a:endParaRPr>
          </a:p>
          <a:p>
            <a:pPr lvl="2">
              <a:lnSpc>
                <a:spcPct val="130000"/>
              </a:lnSpc>
              <a:buFont typeface="Wingdings" charset="2"/>
              <a:buChar char="²"/>
            </a:pPr>
            <a:r>
              <a:rPr lang="zh-CN" altLang="en-US" sz="2000" dirty="0" smtClean="0">
                <a:solidFill>
                  <a:srgbClr val="3366FF"/>
                </a:solidFill>
                <a:latin typeface="+mn-ea"/>
                <a:ea typeface="+mn-ea"/>
              </a:rPr>
              <a:t>深化医保支付方式改革，</a:t>
            </a:r>
            <a:r>
              <a:rPr lang="zh-CN" altLang="zh-CN" sz="2000" dirty="0">
                <a:solidFill>
                  <a:srgbClr val="3366FF"/>
                </a:solidFill>
                <a:latin typeface="+mn-ea"/>
                <a:ea typeface="+mn-ea"/>
              </a:rPr>
              <a:t>探索</a:t>
            </a:r>
            <a:r>
              <a:rPr lang="zh-CN" altLang="zh-CN" sz="2000" dirty="0">
                <a:solidFill>
                  <a:srgbClr val="FF0000"/>
                </a:solidFill>
                <a:latin typeface="+mn-ea"/>
                <a:ea typeface="+mn-ea"/>
              </a:rPr>
              <a:t>实行医保按人头总额预算管理，建立结余留用、合理超支分担机制</a:t>
            </a:r>
            <a:r>
              <a:rPr lang="zh-CN" altLang="zh-CN" sz="2000" dirty="0">
                <a:solidFill>
                  <a:srgbClr val="3366FF"/>
                </a:solidFill>
                <a:latin typeface="+mn-ea"/>
                <a:ea typeface="+mn-ea"/>
              </a:rPr>
              <a:t>，引导医共体主动做好预防保健和健康管理，提高医保基金使用绩效 </a:t>
            </a:r>
            <a:r>
              <a:rPr lang="zh-CN" altLang="en-US" sz="2000" dirty="0" smtClean="0">
                <a:solidFill>
                  <a:srgbClr val="3366FF"/>
                </a:solidFill>
                <a:latin typeface="+mn-ea"/>
                <a:ea typeface="+mn-ea"/>
              </a:rPr>
              <a:t>；</a:t>
            </a:r>
            <a:endParaRPr lang="en-US" altLang="zh-CN" sz="2000" dirty="0" smtClean="0">
              <a:solidFill>
                <a:srgbClr val="3366FF"/>
              </a:solidFill>
              <a:latin typeface="+mn-ea"/>
              <a:ea typeface="+mn-ea"/>
            </a:endParaRPr>
          </a:p>
          <a:p>
            <a:pPr lvl="2">
              <a:lnSpc>
                <a:spcPct val="130000"/>
              </a:lnSpc>
              <a:buFont typeface="Wingdings" charset="2"/>
              <a:buChar char="²"/>
            </a:pPr>
            <a:r>
              <a:rPr lang="zh-CN" altLang="en-US" sz="2000" dirty="0" smtClean="0">
                <a:solidFill>
                  <a:srgbClr val="3366FF"/>
                </a:solidFill>
                <a:latin typeface="+mn-ea"/>
                <a:ea typeface="+mn-ea"/>
              </a:rPr>
              <a:t>落实财政投入经费</a:t>
            </a:r>
            <a:r>
              <a:rPr lang="zh-CN" altLang="en-US" sz="2000" dirty="0">
                <a:solidFill>
                  <a:srgbClr val="3366FF"/>
                </a:solidFill>
                <a:latin typeface="+mn-ea"/>
                <a:ea typeface="+mn-ea"/>
              </a:rPr>
              <a:t>，</a:t>
            </a:r>
            <a:r>
              <a:rPr lang="zh-CN" altLang="zh-CN" sz="2000" dirty="0">
                <a:solidFill>
                  <a:srgbClr val="FF0000"/>
                </a:solidFill>
                <a:latin typeface="+mn-ea"/>
                <a:ea typeface="+mn-ea"/>
              </a:rPr>
              <a:t>实行基本公共卫生服务经费按医共体服务人口总额预算</a:t>
            </a:r>
            <a:r>
              <a:rPr lang="zh-CN" altLang="zh-CN" sz="2000" dirty="0">
                <a:solidFill>
                  <a:srgbClr val="3366FF"/>
                </a:solidFill>
                <a:latin typeface="+mn-ea"/>
                <a:ea typeface="+mn-ea"/>
              </a:rPr>
              <a:t>，统筹管理和使用公共卫生服务补助资</a:t>
            </a:r>
            <a:r>
              <a:rPr lang="zh-CN" altLang="zh-CN" sz="2000" dirty="0" smtClean="0">
                <a:solidFill>
                  <a:srgbClr val="3366FF"/>
                </a:solidFill>
                <a:latin typeface="+mn-ea"/>
                <a:ea typeface="+mn-ea"/>
              </a:rPr>
              <a:t>金</a:t>
            </a:r>
            <a:r>
              <a:rPr lang="zh-CN" altLang="en-US" sz="2000" dirty="0" smtClean="0">
                <a:solidFill>
                  <a:srgbClr val="3366FF"/>
                </a:solidFill>
                <a:latin typeface="+mn-ea"/>
                <a:ea typeface="+mn-ea"/>
              </a:rPr>
              <a:t>。</a:t>
            </a:r>
            <a:r>
              <a:rPr lang="zh-CN" altLang="zh-CN" sz="2000" dirty="0" smtClean="0">
                <a:solidFill>
                  <a:srgbClr val="3366FF"/>
                </a:solidFill>
                <a:latin typeface="+mn-ea"/>
                <a:ea typeface="+mn-ea"/>
              </a:rPr>
              <a:t> </a:t>
            </a:r>
            <a:r>
              <a:rPr lang="zh-CN" altLang="zh-CN" sz="2000" dirty="0">
                <a:solidFill>
                  <a:srgbClr val="3366FF"/>
                </a:solidFill>
                <a:latin typeface="+mn-ea"/>
                <a:ea typeface="+mn-ea"/>
              </a:rPr>
              <a:t>—</a:t>
            </a:r>
            <a:r>
              <a:rPr lang="zh-CN" altLang="zh-CN" sz="2000" dirty="0" smtClean="0">
                <a:solidFill>
                  <a:srgbClr val="3366FF"/>
                </a:solidFill>
                <a:latin typeface="+mn-ea"/>
                <a:ea typeface="+mn-ea"/>
              </a:rPr>
              <a:t>—</a:t>
            </a:r>
            <a:r>
              <a:rPr lang="zh-CN" altLang="en-US" sz="2000" dirty="0" smtClean="0">
                <a:solidFill>
                  <a:srgbClr val="3366FF"/>
                </a:solidFill>
                <a:latin typeface="+mn-ea"/>
                <a:ea typeface="+mn-ea"/>
              </a:rPr>
              <a:t>核心是基本公卫经费支付方式的改革</a:t>
            </a:r>
            <a:endParaRPr lang="en-US" altLang="zh-CN" sz="2000" dirty="0">
              <a:solidFill>
                <a:srgbClr val="3366FF"/>
              </a:solidFill>
              <a:latin typeface="+mn-ea"/>
              <a:ea typeface="+mn-ea"/>
            </a:endParaRPr>
          </a:p>
          <a:p>
            <a:pPr lvl="2">
              <a:lnSpc>
                <a:spcPct val="130000"/>
              </a:lnSpc>
              <a:buFont typeface="Wingdings" charset="2"/>
              <a:buChar char="²"/>
            </a:pPr>
            <a:endParaRPr lang="en-US" altLang="zh-CN" sz="2000" dirty="0" smtClean="0">
              <a:solidFill>
                <a:srgbClr val="3366FF"/>
              </a:solidFill>
              <a:latin typeface="+mn-ea"/>
              <a:ea typeface="+mn-ea"/>
            </a:endParaRPr>
          </a:p>
          <a:p>
            <a:pPr lvl="1">
              <a:lnSpc>
                <a:spcPct val="130000"/>
              </a:lnSpc>
            </a:pPr>
            <a:endParaRPr lang="en-US" altLang="zh-CN" sz="2300" dirty="0" smtClean="0">
              <a:solidFill>
                <a:srgbClr val="3366FF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4057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47249</TotalTime>
  <Words>1595</Words>
  <Application>Microsoft Macintosh PowerPoint</Application>
  <PresentationFormat>全屏显示(16:9)</PresentationFormat>
  <Paragraphs>126</Paragraphs>
  <Slides>20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1" baseType="lpstr">
      <vt:lpstr>Office 主题​​</vt:lpstr>
      <vt:lpstr>关于县域医共体建设的一点思考</vt:lpstr>
      <vt:lpstr>主要内容</vt:lpstr>
      <vt:lpstr>国家对紧密型医共体建设的考虑</vt:lpstr>
      <vt:lpstr>国家对紧密型医共体建设的考虑</vt:lpstr>
      <vt:lpstr>国家对紧密型医共体建设的考虑</vt:lpstr>
      <vt:lpstr>国家对紧密型医共体建设的考虑</vt:lpstr>
      <vt:lpstr>国家对紧密型医共体建设的考虑</vt:lpstr>
      <vt:lpstr>国家对紧密型医共体建设的考虑</vt:lpstr>
      <vt:lpstr>国家对紧密型医共体建设的考虑</vt:lpstr>
      <vt:lpstr>今年的重点任务是建立500家县域医共体，但并不是所有的医共体都是同一种模式，同一个水平，要分层次的，分步骤的。 核心是如何发挥医保支付对县域医共体建设的激励 </vt:lpstr>
      <vt:lpstr>主要医共体模式基本情况与治理结构</vt:lpstr>
      <vt:lpstr>     主要医联体模式基本情况与治理结构</vt:lpstr>
      <vt:lpstr>      主要医联体模式基本情况与治理结构</vt:lpstr>
      <vt:lpstr>       医保对医联体的支付方式与政策 </vt:lpstr>
      <vt:lpstr>一些思考和观点的分享</vt:lpstr>
      <vt:lpstr>一些思考和观点的分享</vt:lpstr>
      <vt:lpstr>一些思考和观点的分享</vt:lpstr>
      <vt:lpstr>一些思考和观点的分享</vt:lpstr>
      <vt:lpstr>医联体建设要处理好几个关系</vt:lpstr>
      <vt:lpstr>感谢聆听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dengrenmu06820@163.com</dc:creator>
  <cp:lastModifiedBy>admin</cp:lastModifiedBy>
  <cp:revision>460</cp:revision>
  <dcterms:created xsi:type="dcterms:W3CDTF">2017-06-19T09:08:09Z</dcterms:created>
  <dcterms:modified xsi:type="dcterms:W3CDTF">2019-06-14T14:59:22Z</dcterms:modified>
</cp:coreProperties>
</file>